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 id="2147483690" r:id="rId3"/>
    <p:sldMasterId id="2147483698" r:id="rId4"/>
  </p:sldMasterIdLst>
  <p:notesMasterIdLst>
    <p:notesMasterId r:id="rId35"/>
  </p:notesMasterIdLst>
  <p:sldIdLst>
    <p:sldId id="266" r:id="rId5"/>
    <p:sldId id="330" r:id="rId6"/>
    <p:sldId id="331" r:id="rId7"/>
    <p:sldId id="332" r:id="rId8"/>
    <p:sldId id="293" r:id="rId9"/>
    <p:sldId id="271" r:id="rId10"/>
    <p:sldId id="273" r:id="rId11"/>
    <p:sldId id="298" r:id="rId12"/>
    <p:sldId id="309" r:id="rId13"/>
    <p:sldId id="333" r:id="rId14"/>
    <p:sldId id="311" r:id="rId15"/>
    <p:sldId id="325" r:id="rId16"/>
    <p:sldId id="312" r:id="rId17"/>
    <p:sldId id="317" r:id="rId18"/>
    <p:sldId id="334" r:id="rId19"/>
    <p:sldId id="313" r:id="rId20"/>
    <p:sldId id="314" r:id="rId21"/>
    <p:sldId id="315" r:id="rId22"/>
    <p:sldId id="301" r:id="rId23"/>
    <p:sldId id="284" r:id="rId24"/>
    <p:sldId id="316" r:id="rId25"/>
    <p:sldId id="319" r:id="rId26"/>
    <p:sldId id="335" r:id="rId27"/>
    <p:sldId id="318" r:id="rId28"/>
    <p:sldId id="336" r:id="rId29"/>
    <p:sldId id="320" r:id="rId30"/>
    <p:sldId id="322" r:id="rId31"/>
    <p:sldId id="323" r:id="rId32"/>
    <p:sldId id="300" r:id="rId33"/>
    <p:sldId id="308" r:id="rId34"/>
  </p:sldIdLst>
  <p:sldSz cx="9144000" cy="6858000" type="screen4x3"/>
  <p:notesSz cx="6670675" cy="9929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798FC71-EE2E-4DCC-A467-1E32A00AA859}">
          <p14:sldIdLst>
            <p14:sldId id="266"/>
            <p14:sldId id="330"/>
            <p14:sldId id="331"/>
            <p14:sldId id="332"/>
            <p14:sldId id="293"/>
            <p14:sldId id="271"/>
            <p14:sldId id="273"/>
            <p14:sldId id="298"/>
            <p14:sldId id="309"/>
            <p14:sldId id="333"/>
            <p14:sldId id="311"/>
            <p14:sldId id="325"/>
            <p14:sldId id="312"/>
            <p14:sldId id="317"/>
            <p14:sldId id="334"/>
            <p14:sldId id="313"/>
            <p14:sldId id="314"/>
            <p14:sldId id="315"/>
            <p14:sldId id="301"/>
            <p14:sldId id="284"/>
            <p14:sldId id="316"/>
            <p14:sldId id="319"/>
            <p14:sldId id="335"/>
            <p14:sldId id="318"/>
            <p14:sldId id="336"/>
            <p14:sldId id="320"/>
            <p14:sldId id="322"/>
            <p14:sldId id="323"/>
          </p14:sldIdLst>
        </p14:section>
        <p14:section name="Раздел без заголовка" id="{52F1B0B6-0AC5-4815-9721-8E01CCBED6A1}">
          <p14:sldIdLst>
            <p14:sldId id="300"/>
            <p14:sldId id="30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723"/>
    <a:srgbClr val="A1D228"/>
    <a:srgbClr val="9FD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76" autoAdjust="0"/>
  </p:normalViewPr>
  <p:slideViewPr>
    <p:cSldViewPr>
      <p:cViewPr>
        <p:scale>
          <a:sx n="94" d="100"/>
          <a:sy n="94" d="100"/>
        </p:scale>
        <p:origin x="-1278" y="174"/>
      </p:cViewPr>
      <p:guideLst>
        <p:guide orient="horz" pos="2160"/>
        <p:guide pos="2880"/>
      </p:guideLst>
    </p:cSldViewPr>
  </p:slideViewPr>
  <p:outlineViewPr>
    <p:cViewPr>
      <p:scale>
        <a:sx n="33" d="100"/>
        <a:sy n="33" d="100"/>
      </p:scale>
      <p:origin x="0" y="23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890678" cy="496887"/>
          </a:xfrm>
          <a:prstGeom prst="rect">
            <a:avLst/>
          </a:prstGeom>
        </p:spPr>
        <p:txBody>
          <a:bodyPr vert="horz" lIns="92428" tIns="46214" rIns="92428" bIns="46214" rtlCol="0"/>
          <a:lstStyle>
            <a:lvl1pPr algn="l">
              <a:defRPr sz="1200"/>
            </a:lvl1pPr>
          </a:lstStyle>
          <a:p>
            <a:endParaRPr lang="ru-RU"/>
          </a:p>
        </p:txBody>
      </p:sp>
      <p:sp>
        <p:nvSpPr>
          <p:cNvPr id="3" name="Дата 2"/>
          <p:cNvSpPr>
            <a:spLocks noGrp="1"/>
          </p:cNvSpPr>
          <p:nvPr>
            <p:ph type="dt" idx="1"/>
          </p:nvPr>
        </p:nvSpPr>
        <p:spPr>
          <a:xfrm>
            <a:off x="3778439" y="1"/>
            <a:ext cx="2890678" cy="496887"/>
          </a:xfrm>
          <a:prstGeom prst="rect">
            <a:avLst/>
          </a:prstGeom>
        </p:spPr>
        <p:txBody>
          <a:bodyPr vert="horz" lIns="92428" tIns="46214" rIns="92428" bIns="46214" rtlCol="0"/>
          <a:lstStyle>
            <a:lvl1pPr algn="r">
              <a:defRPr sz="1200"/>
            </a:lvl1pPr>
          </a:lstStyle>
          <a:p>
            <a:fld id="{66899F66-B318-4BA1-B1A3-3D43DBAFD443}" type="datetimeFigureOut">
              <a:rPr lang="ru-RU" smtClean="0"/>
              <a:pPr/>
              <a:t>14.03.2016</a:t>
            </a:fld>
            <a:endParaRPr lang="ru-RU"/>
          </a:p>
        </p:txBody>
      </p:sp>
      <p:sp>
        <p:nvSpPr>
          <p:cNvPr id="4" name="Образ слайда 3"/>
          <p:cNvSpPr>
            <a:spLocks noGrp="1" noRot="1" noChangeAspect="1"/>
          </p:cNvSpPr>
          <p:nvPr>
            <p:ph type="sldImg" idx="2"/>
          </p:nvPr>
        </p:nvSpPr>
        <p:spPr>
          <a:xfrm>
            <a:off x="852488" y="742950"/>
            <a:ext cx="4965700" cy="3725863"/>
          </a:xfrm>
          <a:prstGeom prst="rect">
            <a:avLst/>
          </a:prstGeom>
          <a:noFill/>
          <a:ln w="12700">
            <a:solidFill>
              <a:prstClr val="black"/>
            </a:solidFill>
          </a:ln>
        </p:spPr>
        <p:txBody>
          <a:bodyPr vert="horz" lIns="92428" tIns="46214" rIns="92428" bIns="46214" rtlCol="0" anchor="ctr"/>
          <a:lstStyle/>
          <a:p>
            <a:endParaRPr lang="ru-RU"/>
          </a:p>
        </p:txBody>
      </p:sp>
      <p:sp>
        <p:nvSpPr>
          <p:cNvPr id="5" name="Заметки 4"/>
          <p:cNvSpPr>
            <a:spLocks noGrp="1"/>
          </p:cNvSpPr>
          <p:nvPr>
            <p:ph type="body" sz="quarter" idx="3"/>
          </p:nvPr>
        </p:nvSpPr>
        <p:spPr>
          <a:xfrm>
            <a:off x="666602" y="4716464"/>
            <a:ext cx="5337475" cy="4468812"/>
          </a:xfrm>
          <a:prstGeom prst="rect">
            <a:avLst/>
          </a:prstGeom>
        </p:spPr>
        <p:txBody>
          <a:bodyPr vert="horz" lIns="92428" tIns="46214" rIns="92428" bIns="46214"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1340"/>
            <a:ext cx="2890678" cy="496886"/>
          </a:xfrm>
          <a:prstGeom prst="rect">
            <a:avLst/>
          </a:prstGeom>
        </p:spPr>
        <p:txBody>
          <a:bodyPr vert="horz" lIns="92428" tIns="46214" rIns="92428" bIns="46214" rtlCol="0" anchor="b"/>
          <a:lstStyle>
            <a:lvl1pPr algn="l">
              <a:defRPr sz="1200"/>
            </a:lvl1pPr>
          </a:lstStyle>
          <a:p>
            <a:endParaRPr lang="ru-RU"/>
          </a:p>
        </p:txBody>
      </p:sp>
      <p:sp>
        <p:nvSpPr>
          <p:cNvPr id="7" name="Номер слайда 6"/>
          <p:cNvSpPr>
            <a:spLocks noGrp="1"/>
          </p:cNvSpPr>
          <p:nvPr>
            <p:ph type="sldNum" sz="quarter" idx="5"/>
          </p:nvPr>
        </p:nvSpPr>
        <p:spPr>
          <a:xfrm>
            <a:off x="3778439" y="9431340"/>
            <a:ext cx="2890678" cy="496886"/>
          </a:xfrm>
          <a:prstGeom prst="rect">
            <a:avLst/>
          </a:prstGeom>
        </p:spPr>
        <p:txBody>
          <a:bodyPr vert="horz" lIns="92428" tIns="46214" rIns="92428" bIns="46214" rtlCol="0" anchor="b"/>
          <a:lstStyle>
            <a:lvl1pPr algn="r">
              <a:defRPr sz="1200"/>
            </a:lvl1pPr>
          </a:lstStyle>
          <a:p>
            <a:fld id="{E0934CD9-B878-42BB-AC31-D37671B7C729}" type="slidenum">
              <a:rPr lang="ru-RU" smtClean="0"/>
              <a:pPr/>
              <a:t>‹#›</a:t>
            </a:fld>
            <a:endParaRPr lang="ru-RU"/>
          </a:p>
        </p:txBody>
      </p:sp>
    </p:spTree>
    <p:extLst>
      <p:ext uri="{BB962C8B-B14F-4D97-AF65-F5344CB8AC3E}">
        <p14:creationId xmlns:p14="http://schemas.microsoft.com/office/powerpoint/2010/main" val="386929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 Текст, график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BF2BE9-F004-4249-AC83-3366C0B5C3FC}" type="slidenum">
              <a:rPr lang="ru-RU" smtClean="0"/>
              <a:pPr/>
              <a:t>‹#›</a:t>
            </a:fld>
            <a:endParaRPr lang="ru-RU"/>
          </a:p>
        </p:txBody>
      </p:sp>
      <p:sp>
        <p:nvSpPr>
          <p:cNvPr id="6" name="Содержимое 2"/>
          <p:cNvSpPr>
            <a:spLocks noGrp="1"/>
          </p:cNvSpPr>
          <p:nvPr>
            <p:ph idx="1"/>
          </p:nvPr>
        </p:nvSpPr>
        <p:spPr>
          <a:xfrm>
            <a:off x="648000" y="1944000"/>
            <a:ext cx="7848000" cy="36770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26486145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Текст + пиктограмма">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296000"/>
          </a:xfrm>
        </p:spPr>
        <p:txBody>
          <a:bodyPr/>
          <a:lstStyle/>
          <a:p>
            <a:r>
              <a:rPr lang="ru-RU" smtClean="0"/>
              <a:t>Образец заголовка</a:t>
            </a:r>
            <a:endParaRPr lang="ru-RU" dirty="0"/>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6" name="Содержимое 2"/>
          <p:cNvSpPr>
            <a:spLocks noGrp="1"/>
          </p:cNvSpPr>
          <p:nvPr>
            <p:ph idx="1"/>
          </p:nvPr>
        </p:nvSpPr>
        <p:spPr>
          <a:xfrm>
            <a:off x="648000" y="1944000"/>
            <a:ext cx="5220000" cy="36770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286191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Подзаголовок, текст + пикт.">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9" name="Содержимое 2"/>
          <p:cNvSpPr>
            <a:spLocks noGrp="1"/>
          </p:cNvSpPr>
          <p:nvPr>
            <p:ph idx="18"/>
          </p:nvPr>
        </p:nvSpPr>
        <p:spPr>
          <a:xfrm>
            <a:off x="648000" y="2252738"/>
            <a:ext cx="5220000" cy="3368290"/>
          </a:xfrm>
        </p:spPr>
        <p:txBody>
          <a:bodyPr tIns="36000"/>
          <a:lstStyle>
            <a:lvl1pPr marL="0" indent="0">
              <a:buNone/>
              <a:defRPr b="0" i="0" cap="none">
                <a:solidFill>
                  <a:srgbClr val="000000"/>
                </a:solidFill>
              </a:defRPr>
            </a:lvl1pPr>
          </a:lstStyle>
          <a:p>
            <a:pPr lvl="0"/>
            <a:r>
              <a:rPr lang="ru-RU" smtClean="0"/>
              <a:t>Образец текста</a:t>
            </a:r>
          </a:p>
        </p:txBody>
      </p:sp>
      <p:sp>
        <p:nvSpPr>
          <p:cNvPr id="10" name="Текст 2"/>
          <p:cNvSpPr>
            <a:spLocks noGrp="1"/>
          </p:cNvSpPr>
          <p:nvPr>
            <p:ph type="body" idx="19" hasCustomPrompt="1"/>
          </p:nvPr>
        </p:nvSpPr>
        <p:spPr>
          <a:xfrm>
            <a:off x="648000" y="1803307"/>
            <a:ext cx="5220000"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148312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Текст + пиктограмма">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296000"/>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6" name="Содержимое 2"/>
          <p:cNvSpPr>
            <a:spLocks noGrp="1"/>
          </p:cNvSpPr>
          <p:nvPr>
            <p:ph idx="1"/>
          </p:nvPr>
        </p:nvSpPr>
        <p:spPr>
          <a:xfrm>
            <a:off x="648000" y="1944000"/>
            <a:ext cx="5220000" cy="36770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411283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Подзаголовок, текст + пикт.">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9" name="Содержимое 2"/>
          <p:cNvSpPr>
            <a:spLocks noGrp="1"/>
          </p:cNvSpPr>
          <p:nvPr>
            <p:ph idx="18"/>
          </p:nvPr>
        </p:nvSpPr>
        <p:spPr>
          <a:xfrm>
            <a:off x="648000" y="2252738"/>
            <a:ext cx="5220000" cy="3368290"/>
          </a:xfrm>
        </p:spPr>
        <p:txBody>
          <a:bodyPr tIns="36000"/>
          <a:lstStyle>
            <a:lvl1pPr marL="0" indent="0">
              <a:buNone/>
              <a:defRPr b="0" i="0" cap="none">
                <a:solidFill>
                  <a:srgbClr val="000000"/>
                </a:solidFill>
              </a:defRPr>
            </a:lvl1pPr>
          </a:lstStyle>
          <a:p>
            <a:pPr lvl="0"/>
            <a:r>
              <a:rPr lang="ru-RU" smtClean="0"/>
              <a:t>Образец текста</a:t>
            </a:r>
          </a:p>
        </p:txBody>
      </p:sp>
      <p:sp>
        <p:nvSpPr>
          <p:cNvPr id="10" name="Текст 2"/>
          <p:cNvSpPr>
            <a:spLocks noGrp="1"/>
          </p:cNvSpPr>
          <p:nvPr>
            <p:ph type="body" idx="19" hasCustomPrompt="1"/>
          </p:nvPr>
        </p:nvSpPr>
        <p:spPr>
          <a:xfrm>
            <a:off x="648000" y="1803307"/>
            <a:ext cx="5220000"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2280286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Текст + пиктограмма">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296000"/>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6" name="Содержимое 2"/>
          <p:cNvSpPr>
            <a:spLocks noGrp="1"/>
          </p:cNvSpPr>
          <p:nvPr>
            <p:ph idx="1"/>
          </p:nvPr>
        </p:nvSpPr>
        <p:spPr>
          <a:xfrm>
            <a:off x="648000" y="1944000"/>
            <a:ext cx="5220000" cy="36770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4112837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Подзаголовок, текст + пикт.">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9" name="Содержимое 2"/>
          <p:cNvSpPr>
            <a:spLocks noGrp="1"/>
          </p:cNvSpPr>
          <p:nvPr>
            <p:ph idx="18"/>
          </p:nvPr>
        </p:nvSpPr>
        <p:spPr>
          <a:xfrm>
            <a:off x="648000" y="2252738"/>
            <a:ext cx="5220000" cy="3368290"/>
          </a:xfrm>
        </p:spPr>
        <p:txBody>
          <a:bodyPr tIns="36000"/>
          <a:lstStyle>
            <a:lvl1pPr marL="0" indent="0">
              <a:buNone/>
              <a:defRPr b="0" i="0" cap="none">
                <a:solidFill>
                  <a:srgbClr val="000000"/>
                </a:solidFill>
              </a:defRPr>
            </a:lvl1pPr>
          </a:lstStyle>
          <a:p>
            <a:pPr lvl="0"/>
            <a:r>
              <a:rPr lang="ru-RU" smtClean="0"/>
              <a:t>Образец текста</a:t>
            </a:r>
          </a:p>
        </p:txBody>
      </p:sp>
      <p:sp>
        <p:nvSpPr>
          <p:cNvPr id="10" name="Текст 2"/>
          <p:cNvSpPr>
            <a:spLocks noGrp="1"/>
          </p:cNvSpPr>
          <p:nvPr>
            <p:ph type="body" idx="19" hasCustomPrompt="1"/>
          </p:nvPr>
        </p:nvSpPr>
        <p:spPr>
          <a:xfrm>
            <a:off x="648000" y="1803307"/>
            <a:ext cx="5220000"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2280286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Текст + пиктограмма">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296000"/>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6" name="Содержимое 2"/>
          <p:cNvSpPr>
            <a:spLocks noGrp="1"/>
          </p:cNvSpPr>
          <p:nvPr>
            <p:ph idx="1"/>
          </p:nvPr>
        </p:nvSpPr>
        <p:spPr>
          <a:xfrm>
            <a:off x="648000" y="1944000"/>
            <a:ext cx="5220000" cy="36770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4112837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Подзаголовок, текст + пикт.">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9" name="Содержимое 2"/>
          <p:cNvSpPr>
            <a:spLocks noGrp="1"/>
          </p:cNvSpPr>
          <p:nvPr>
            <p:ph idx="18"/>
          </p:nvPr>
        </p:nvSpPr>
        <p:spPr>
          <a:xfrm>
            <a:off x="648000" y="2252738"/>
            <a:ext cx="5220000" cy="3368290"/>
          </a:xfrm>
        </p:spPr>
        <p:txBody>
          <a:bodyPr tIns="36000"/>
          <a:lstStyle>
            <a:lvl1pPr marL="0" indent="0">
              <a:buNone/>
              <a:defRPr b="0" i="0" cap="none">
                <a:solidFill>
                  <a:srgbClr val="000000"/>
                </a:solidFill>
              </a:defRPr>
            </a:lvl1pPr>
          </a:lstStyle>
          <a:p>
            <a:pPr lvl="0"/>
            <a:r>
              <a:rPr lang="ru-RU" smtClean="0"/>
              <a:t>Образец текста</a:t>
            </a:r>
          </a:p>
        </p:txBody>
      </p:sp>
      <p:sp>
        <p:nvSpPr>
          <p:cNvPr id="10" name="Текст 2"/>
          <p:cNvSpPr>
            <a:spLocks noGrp="1"/>
          </p:cNvSpPr>
          <p:nvPr>
            <p:ph type="body" idx="19" hasCustomPrompt="1"/>
          </p:nvPr>
        </p:nvSpPr>
        <p:spPr>
          <a:xfrm>
            <a:off x="648000" y="1803307"/>
            <a:ext cx="5220000"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2280286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Текст + пиктограмма">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296000"/>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6" name="Содержимое 2"/>
          <p:cNvSpPr>
            <a:spLocks noGrp="1"/>
          </p:cNvSpPr>
          <p:nvPr>
            <p:ph idx="1"/>
          </p:nvPr>
        </p:nvSpPr>
        <p:spPr>
          <a:xfrm>
            <a:off x="648000" y="1944000"/>
            <a:ext cx="5220000" cy="36770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4112837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Подзаголовок, текст + пикт.">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9" name="Содержимое 2"/>
          <p:cNvSpPr>
            <a:spLocks noGrp="1"/>
          </p:cNvSpPr>
          <p:nvPr>
            <p:ph idx="18"/>
          </p:nvPr>
        </p:nvSpPr>
        <p:spPr>
          <a:xfrm>
            <a:off x="648000" y="2252738"/>
            <a:ext cx="5220000" cy="3368290"/>
          </a:xfrm>
        </p:spPr>
        <p:txBody>
          <a:bodyPr tIns="36000"/>
          <a:lstStyle>
            <a:lvl1pPr marL="0" indent="0">
              <a:buNone/>
              <a:defRPr b="0" i="0" cap="none">
                <a:solidFill>
                  <a:srgbClr val="000000"/>
                </a:solidFill>
              </a:defRPr>
            </a:lvl1pPr>
          </a:lstStyle>
          <a:p>
            <a:pPr lvl="0"/>
            <a:r>
              <a:rPr lang="ru-RU" smtClean="0"/>
              <a:t>Образец текста</a:t>
            </a:r>
          </a:p>
        </p:txBody>
      </p:sp>
      <p:sp>
        <p:nvSpPr>
          <p:cNvPr id="10" name="Текст 2"/>
          <p:cNvSpPr>
            <a:spLocks noGrp="1"/>
          </p:cNvSpPr>
          <p:nvPr>
            <p:ph type="body" idx="19" hasCustomPrompt="1"/>
          </p:nvPr>
        </p:nvSpPr>
        <p:spPr>
          <a:xfrm>
            <a:off x="648000" y="1803307"/>
            <a:ext cx="5220000"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228028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Подзаголовок, текст, график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7848000" cy="1155306"/>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BF2BE9-F004-4249-AC83-3366C0B5C3FC}" type="slidenum">
              <a:rPr lang="ru-RU" smtClean="0"/>
              <a:pPr/>
              <a:t>‹#›</a:t>
            </a:fld>
            <a:endParaRPr lang="ru-RU"/>
          </a:p>
        </p:txBody>
      </p:sp>
      <p:sp>
        <p:nvSpPr>
          <p:cNvPr id="6" name="Содержимое 2"/>
          <p:cNvSpPr>
            <a:spLocks noGrp="1"/>
          </p:cNvSpPr>
          <p:nvPr>
            <p:ph idx="1"/>
          </p:nvPr>
        </p:nvSpPr>
        <p:spPr>
          <a:xfrm>
            <a:off x="648000" y="2252737"/>
            <a:ext cx="7848000" cy="3368290"/>
          </a:xfrm>
        </p:spPr>
        <p:txBody>
          <a:bodyPr tIns="36000"/>
          <a:lstStyle>
            <a:lvl1pPr marL="0" indent="0">
              <a:buNone/>
              <a:defRPr b="0" i="0" cap="none">
                <a:solidFill>
                  <a:srgbClr val="000000"/>
                </a:solidFill>
              </a:defRPr>
            </a:lvl1pPr>
            <a:lvl2pPr marL="457200" indent="0">
              <a:buNone/>
              <a:defRPr/>
            </a:lvl2pPr>
          </a:lstStyle>
          <a:p>
            <a:pPr lvl="0"/>
            <a:r>
              <a:rPr lang="ru-RU" smtClean="0"/>
              <a:t>Образец текста</a:t>
            </a:r>
          </a:p>
        </p:txBody>
      </p:sp>
      <p:sp>
        <p:nvSpPr>
          <p:cNvPr id="13" name="Текст 2"/>
          <p:cNvSpPr>
            <a:spLocks noGrp="1"/>
          </p:cNvSpPr>
          <p:nvPr>
            <p:ph type="body" idx="14" hasCustomPrompt="1"/>
          </p:nvPr>
        </p:nvSpPr>
        <p:spPr>
          <a:xfrm>
            <a:off x="648001" y="1803306"/>
            <a:ext cx="7848000"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42240716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Текст + пиктограмма">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296000"/>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6" name="Содержимое 2"/>
          <p:cNvSpPr>
            <a:spLocks noGrp="1"/>
          </p:cNvSpPr>
          <p:nvPr>
            <p:ph idx="1"/>
          </p:nvPr>
        </p:nvSpPr>
        <p:spPr>
          <a:xfrm>
            <a:off x="648000" y="1944000"/>
            <a:ext cx="5220000" cy="36770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4112837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Подзаголовок, текст + пикт.">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9" name="Содержимое 2"/>
          <p:cNvSpPr>
            <a:spLocks noGrp="1"/>
          </p:cNvSpPr>
          <p:nvPr>
            <p:ph idx="18"/>
          </p:nvPr>
        </p:nvSpPr>
        <p:spPr>
          <a:xfrm>
            <a:off x="648000" y="2252738"/>
            <a:ext cx="5220000" cy="3368290"/>
          </a:xfrm>
        </p:spPr>
        <p:txBody>
          <a:bodyPr tIns="36000"/>
          <a:lstStyle>
            <a:lvl1pPr marL="0" indent="0">
              <a:buNone/>
              <a:defRPr b="0" i="0" cap="none">
                <a:solidFill>
                  <a:srgbClr val="000000"/>
                </a:solidFill>
              </a:defRPr>
            </a:lvl1pPr>
          </a:lstStyle>
          <a:p>
            <a:pPr lvl="0"/>
            <a:r>
              <a:rPr lang="ru-RU" smtClean="0"/>
              <a:t>Образец текста</a:t>
            </a:r>
          </a:p>
        </p:txBody>
      </p:sp>
      <p:sp>
        <p:nvSpPr>
          <p:cNvPr id="10" name="Текст 2"/>
          <p:cNvSpPr>
            <a:spLocks noGrp="1"/>
          </p:cNvSpPr>
          <p:nvPr>
            <p:ph type="body" idx="19" hasCustomPrompt="1"/>
          </p:nvPr>
        </p:nvSpPr>
        <p:spPr>
          <a:xfrm>
            <a:off x="648000" y="1803307"/>
            <a:ext cx="5220000"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2280286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Текст + пиктограмма">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296000"/>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6" name="Содержимое 2"/>
          <p:cNvSpPr>
            <a:spLocks noGrp="1"/>
          </p:cNvSpPr>
          <p:nvPr>
            <p:ph idx="1"/>
          </p:nvPr>
        </p:nvSpPr>
        <p:spPr>
          <a:xfrm>
            <a:off x="648000" y="1944000"/>
            <a:ext cx="5220000" cy="36770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4112837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 Подзаголовок, текст + пикт.">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9" name="Содержимое 2"/>
          <p:cNvSpPr>
            <a:spLocks noGrp="1"/>
          </p:cNvSpPr>
          <p:nvPr>
            <p:ph idx="18"/>
          </p:nvPr>
        </p:nvSpPr>
        <p:spPr>
          <a:xfrm>
            <a:off x="648000" y="2252738"/>
            <a:ext cx="5220000" cy="3368290"/>
          </a:xfrm>
        </p:spPr>
        <p:txBody>
          <a:bodyPr tIns="36000"/>
          <a:lstStyle>
            <a:lvl1pPr marL="0" indent="0">
              <a:buNone/>
              <a:defRPr b="0" i="0" cap="none">
                <a:solidFill>
                  <a:srgbClr val="000000"/>
                </a:solidFill>
              </a:defRPr>
            </a:lvl1pPr>
          </a:lstStyle>
          <a:p>
            <a:pPr lvl="0"/>
            <a:r>
              <a:rPr lang="ru-RU" smtClean="0"/>
              <a:t>Образец текста</a:t>
            </a:r>
          </a:p>
        </p:txBody>
      </p:sp>
      <p:sp>
        <p:nvSpPr>
          <p:cNvPr id="10" name="Текст 2"/>
          <p:cNvSpPr>
            <a:spLocks noGrp="1"/>
          </p:cNvSpPr>
          <p:nvPr>
            <p:ph type="body" idx="19" hasCustomPrompt="1"/>
          </p:nvPr>
        </p:nvSpPr>
        <p:spPr>
          <a:xfrm>
            <a:off x="648000" y="1803307"/>
            <a:ext cx="5220000"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2280286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Текст + пиктограмма">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296000"/>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6" name="Содержимое 2"/>
          <p:cNvSpPr>
            <a:spLocks noGrp="1"/>
          </p:cNvSpPr>
          <p:nvPr>
            <p:ph idx="1"/>
          </p:nvPr>
        </p:nvSpPr>
        <p:spPr>
          <a:xfrm>
            <a:off x="648000" y="1944000"/>
            <a:ext cx="5220000" cy="36770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4112837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 Подзаголовок, текст + пикт.">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9" name="Содержимое 2"/>
          <p:cNvSpPr>
            <a:spLocks noGrp="1"/>
          </p:cNvSpPr>
          <p:nvPr>
            <p:ph idx="18"/>
          </p:nvPr>
        </p:nvSpPr>
        <p:spPr>
          <a:xfrm>
            <a:off x="648000" y="2252738"/>
            <a:ext cx="5220000" cy="3368290"/>
          </a:xfrm>
        </p:spPr>
        <p:txBody>
          <a:bodyPr tIns="36000"/>
          <a:lstStyle>
            <a:lvl1pPr marL="0" indent="0">
              <a:buNone/>
              <a:defRPr b="0" i="0" cap="none">
                <a:solidFill>
                  <a:srgbClr val="000000"/>
                </a:solidFill>
              </a:defRPr>
            </a:lvl1pPr>
          </a:lstStyle>
          <a:p>
            <a:pPr lvl="0"/>
            <a:r>
              <a:rPr lang="ru-RU" smtClean="0"/>
              <a:t>Образец текста</a:t>
            </a:r>
          </a:p>
        </p:txBody>
      </p:sp>
      <p:sp>
        <p:nvSpPr>
          <p:cNvPr id="10" name="Текст 2"/>
          <p:cNvSpPr>
            <a:spLocks noGrp="1"/>
          </p:cNvSpPr>
          <p:nvPr>
            <p:ph type="body" idx="19" hasCustomPrompt="1"/>
          </p:nvPr>
        </p:nvSpPr>
        <p:spPr>
          <a:xfrm>
            <a:off x="648000" y="1803307"/>
            <a:ext cx="5220000"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2280286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Шмуцтиту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2592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8" name="Текст 2"/>
          <p:cNvSpPr>
            <a:spLocks noGrp="1"/>
          </p:cNvSpPr>
          <p:nvPr>
            <p:ph type="body" idx="19" hasCustomPrompt="1"/>
          </p:nvPr>
        </p:nvSpPr>
        <p:spPr>
          <a:xfrm>
            <a:off x="648000" y="4053600"/>
            <a:ext cx="5220000" cy="1507740"/>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1249052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Текст, графика, малые пикт.">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6552000" cy="1296000"/>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6" name="Содержимое 2"/>
          <p:cNvSpPr>
            <a:spLocks noGrp="1"/>
          </p:cNvSpPr>
          <p:nvPr>
            <p:ph idx="1"/>
          </p:nvPr>
        </p:nvSpPr>
        <p:spPr>
          <a:xfrm>
            <a:off x="648000" y="1944000"/>
            <a:ext cx="6552000" cy="36770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3296812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Подзаголовок, текст, график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7848000" cy="1155306"/>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6" name="Содержимое 2"/>
          <p:cNvSpPr>
            <a:spLocks noGrp="1"/>
          </p:cNvSpPr>
          <p:nvPr>
            <p:ph idx="1"/>
          </p:nvPr>
        </p:nvSpPr>
        <p:spPr>
          <a:xfrm>
            <a:off x="648000" y="2252737"/>
            <a:ext cx="7848000" cy="3368290"/>
          </a:xfrm>
        </p:spPr>
        <p:txBody>
          <a:bodyPr tIns="36000"/>
          <a:lstStyle>
            <a:lvl1pPr marL="0" indent="0">
              <a:buNone/>
              <a:defRPr b="0" i="0" cap="none">
                <a:solidFill>
                  <a:srgbClr val="000000"/>
                </a:solidFill>
              </a:defRPr>
            </a:lvl1pPr>
            <a:lvl2pPr marL="457200" indent="0">
              <a:buNone/>
              <a:defRPr/>
            </a:lvl2pPr>
          </a:lstStyle>
          <a:p>
            <a:pPr lvl="0"/>
            <a:r>
              <a:rPr lang="ru-RU" smtClean="0"/>
              <a:t>Образец текста</a:t>
            </a:r>
          </a:p>
        </p:txBody>
      </p:sp>
      <p:sp>
        <p:nvSpPr>
          <p:cNvPr id="13" name="Текст 2"/>
          <p:cNvSpPr>
            <a:spLocks noGrp="1"/>
          </p:cNvSpPr>
          <p:nvPr>
            <p:ph type="body" idx="14" hasCustomPrompt="1"/>
          </p:nvPr>
        </p:nvSpPr>
        <p:spPr>
          <a:xfrm>
            <a:off x="648001" y="1803306"/>
            <a:ext cx="7848000"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42240716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Шмуцтиту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2592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8" name="Текст 2"/>
          <p:cNvSpPr>
            <a:spLocks noGrp="1"/>
          </p:cNvSpPr>
          <p:nvPr>
            <p:ph type="body" idx="19" hasCustomPrompt="1"/>
          </p:nvPr>
        </p:nvSpPr>
        <p:spPr>
          <a:xfrm>
            <a:off x="648000" y="4053600"/>
            <a:ext cx="5220000" cy="1507740"/>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124905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Текст, графика">
    <p:spTree>
      <p:nvGrpSpPr>
        <p:cNvPr id="1" name=""/>
        <p:cNvGrpSpPr/>
        <p:nvPr/>
      </p:nvGrpSpPr>
      <p:grpSpPr>
        <a:xfrm>
          <a:off x="0" y="0"/>
          <a:ext cx="0" cy="0"/>
          <a:chOff x="0" y="0"/>
          <a:chExt cx="0" cy="0"/>
        </a:xfrm>
      </p:grpSpPr>
      <p:sp>
        <p:nvSpPr>
          <p:cNvPr id="8" name="Содержимое 2"/>
          <p:cNvSpPr>
            <a:spLocks noGrp="1"/>
          </p:cNvSpPr>
          <p:nvPr>
            <p:ph idx="13"/>
          </p:nvPr>
        </p:nvSpPr>
        <p:spPr>
          <a:xfrm>
            <a:off x="4644000" y="1944000"/>
            <a:ext cx="3852000" cy="36770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BF2BE9-F004-4249-AC83-3366C0B5C3FC}" type="slidenum">
              <a:rPr lang="ru-RU" smtClean="0"/>
              <a:pPr/>
              <a:t>‹#›</a:t>
            </a:fld>
            <a:endParaRPr lang="ru-RU"/>
          </a:p>
        </p:txBody>
      </p:sp>
      <p:sp>
        <p:nvSpPr>
          <p:cNvPr id="6" name="Содержимое 2"/>
          <p:cNvSpPr>
            <a:spLocks noGrp="1"/>
          </p:cNvSpPr>
          <p:nvPr>
            <p:ph idx="1"/>
          </p:nvPr>
        </p:nvSpPr>
        <p:spPr>
          <a:xfrm>
            <a:off x="648000" y="1944000"/>
            <a:ext cx="3852000" cy="367702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Название 1"/>
          <p:cNvSpPr>
            <a:spLocks noGrp="1"/>
          </p:cNvSpPr>
          <p:nvPr>
            <p:ph type="title"/>
          </p:nvPr>
        </p:nvSpPr>
        <p:spPr>
          <a:xfrm>
            <a:off x="648000" y="648000"/>
            <a:ext cx="7848000" cy="1296000"/>
          </a:xfrm>
        </p:spPr>
        <p:txBody>
          <a:bodyPr/>
          <a:lstStyle/>
          <a:p>
            <a:r>
              <a:rPr lang="ru-RU" smtClean="0"/>
              <a:t>Образец заголовка</a:t>
            </a:r>
            <a:endParaRPr lang="ru-RU"/>
          </a:p>
        </p:txBody>
      </p:sp>
    </p:spTree>
    <p:extLst>
      <p:ext uri="{BB962C8B-B14F-4D97-AF65-F5344CB8AC3E}">
        <p14:creationId xmlns:p14="http://schemas.microsoft.com/office/powerpoint/2010/main" val="2527827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Шмуцтиту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2592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9" name="Текст 2"/>
          <p:cNvSpPr>
            <a:spLocks noGrp="1"/>
          </p:cNvSpPr>
          <p:nvPr>
            <p:ph type="body" idx="19" hasCustomPrompt="1"/>
          </p:nvPr>
        </p:nvSpPr>
        <p:spPr>
          <a:xfrm>
            <a:off x="648000" y="4053600"/>
            <a:ext cx="5220000" cy="1507740"/>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1249052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Шмуцтиту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2592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8" name="Текст 2"/>
          <p:cNvSpPr>
            <a:spLocks noGrp="1"/>
          </p:cNvSpPr>
          <p:nvPr>
            <p:ph type="body" idx="19" hasCustomPrompt="1"/>
          </p:nvPr>
        </p:nvSpPr>
        <p:spPr>
          <a:xfrm>
            <a:off x="648000" y="4053600"/>
            <a:ext cx="5220000" cy="1507740"/>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1249052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Шмуцтиту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2592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8" name="Текст 2"/>
          <p:cNvSpPr>
            <a:spLocks noGrp="1"/>
          </p:cNvSpPr>
          <p:nvPr>
            <p:ph type="body" idx="19" hasCustomPrompt="1"/>
          </p:nvPr>
        </p:nvSpPr>
        <p:spPr>
          <a:xfrm>
            <a:off x="648000" y="4053600"/>
            <a:ext cx="5220000" cy="1507740"/>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1249052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Шмуцтиту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2592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8" name="Текст 2"/>
          <p:cNvSpPr>
            <a:spLocks noGrp="1"/>
          </p:cNvSpPr>
          <p:nvPr>
            <p:ph type="body" idx="19" hasCustomPrompt="1"/>
          </p:nvPr>
        </p:nvSpPr>
        <p:spPr>
          <a:xfrm>
            <a:off x="648000" y="4053600"/>
            <a:ext cx="5220000" cy="1507740"/>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124905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 Шмуцтиту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2592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8" name="Текст 2"/>
          <p:cNvSpPr>
            <a:spLocks noGrp="1"/>
          </p:cNvSpPr>
          <p:nvPr>
            <p:ph type="body" idx="19" hasCustomPrompt="1"/>
          </p:nvPr>
        </p:nvSpPr>
        <p:spPr>
          <a:xfrm>
            <a:off x="648000" y="4053600"/>
            <a:ext cx="5220000" cy="1507740"/>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124905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 Шмуцтиту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2592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r>
              <a:rPr lang="pl-PL" smtClean="0"/>
              <a:t>www.сайт.ru</a:t>
            </a:r>
            <a:endParaRPr lang="ru-RU" dirty="0"/>
          </a:p>
        </p:txBody>
      </p:sp>
      <p:sp>
        <p:nvSpPr>
          <p:cNvPr id="5" name="Номер слайда 4"/>
          <p:cNvSpPr>
            <a:spLocks noGrp="1"/>
          </p:cNvSpPr>
          <p:nvPr>
            <p:ph type="sldNum" sz="quarter" idx="12"/>
          </p:nvPr>
        </p:nvSpPr>
        <p:spPr/>
        <p:txBody>
          <a:bodyPr/>
          <a:lstStyle/>
          <a:p>
            <a:fld id="{90A8CD38-519D-BA4E-A1CD-80F900F18B87}" type="slidenum">
              <a:rPr lang="en-US" smtClean="0"/>
              <a:pPr/>
              <a:t>‹#›</a:t>
            </a:fld>
            <a:endParaRPr lang="ru-RU" dirty="0"/>
          </a:p>
        </p:txBody>
      </p:sp>
      <p:sp>
        <p:nvSpPr>
          <p:cNvPr id="10" name="Текст 2"/>
          <p:cNvSpPr>
            <a:spLocks noGrp="1"/>
          </p:cNvSpPr>
          <p:nvPr>
            <p:ph type="body" idx="19" hasCustomPrompt="1"/>
          </p:nvPr>
        </p:nvSpPr>
        <p:spPr>
          <a:xfrm>
            <a:off x="648000" y="4053600"/>
            <a:ext cx="5220000" cy="1507740"/>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1249052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Титульный, заключите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pl-PL" smtClean="0"/>
              <a:t>www.сайт.ru</a:t>
            </a:r>
            <a:endParaRPr lang="ru-RU" dirty="0"/>
          </a:p>
        </p:txBody>
      </p:sp>
      <p:sp>
        <p:nvSpPr>
          <p:cNvPr id="7" name="Название 1"/>
          <p:cNvSpPr>
            <a:spLocks noGrp="1"/>
          </p:cNvSpPr>
          <p:nvPr>
            <p:ph type="title"/>
          </p:nvPr>
        </p:nvSpPr>
        <p:spPr>
          <a:xfrm>
            <a:off x="648000" y="2592000"/>
            <a:ext cx="5220000" cy="1296000"/>
          </a:xfrm>
        </p:spPr>
        <p:txBody>
          <a:bodyPr/>
          <a:lstStyle/>
          <a:p>
            <a:r>
              <a:rPr lang="ru-RU" smtClean="0"/>
              <a:t>Образец заголовка</a:t>
            </a:r>
            <a:endParaRPr lang="en-US" dirty="0" smtClean="0"/>
          </a:p>
        </p:txBody>
      </p:sp>
      <p:sp>
        <p:nvSpPr>
          <p:cNvPr id="8" name="Текст 2"/>
          <p:cNvSpPr>
            <a:spLocks noGrp="1"/>
          </p:cNvSpPr>
          <p:nvPr>
            <p:ph type="body" idx="19" hasCustomPrompt="1"/>
          </p:nvPr>
        </p:nvSpPr>
        <p:spPr>
          <a:xfrm>
            <a:off x="648000" y="4052176"/>
            <a:ext cx="5220000" cy="1389214"/>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
        <p:nvSpPr>
          <p:cNvPr id="5" name="TextBox 4"/>
          <p:cNvSpPr txBox="1"/>
          <p:nvPr userDrawn="1"/>
        </p:nvSpPr>
        <p:spPr>
          <a:xfrm>
            <a:off x="418057" y="4204531"/>
            <a:ext cx="914400" cy="914400"/>
          </a:xfrm>
          <a:prstGeom prst="rect">
            <a:avLst/>
          </a:prstGeom>
        </p:spPr>
        <p:txBody>
          <a:bodyPr vert="horz" wrap="none" lIns="0" tIns="0" rIns="0" bIns="0" rtlCol="0" anchor="b" anchorCtr="0">
            <a:normAutofit/>
          </a:bodyPr>
          <a:lstStyle/>
          <a:p>
            <a:endParaRPr lang="ru-RU" sz="1400" b="1" i="0" cap="all" dirty="0" smtClean="0">
              <a:solidFill>
                <a:schemeClr val="accent1"/>
              </a:solidFill>
            </a:endParaRPr>
          </a:p>
        </p:txBody>
      </p:sp>
      <p:sp>
        <p:nvSpPr>
          <p:cNvPr id="11" name="Дата 3"/>
          <p:cNvSpPr>
            <a:spLocks noGrp="1"/>
          </p:cNvSpPr>
          <p:nvPr>
            <p:ph type="dt" sz="half" idx="2"/>
          </p:nvPr>
        </p:nvSpPr>
        <p:spPr>
          <a:xfrm>
            <a:off x="648000" y="5844875"/>
            <a:ext cx="2133600" cy="365125"/>
          </a:xfrm>
          <a:prstGeom prst="rect">
            <a:avLst/>
          </a:prstGeom>
        </p:spPr>
        <p:txBody>
          <a:bodyPr vert="horz" lIns="0" tIns="0" rIns="0" bIns="0" rtlCol="0" anchor="b" anchorCtr="0"/>
          <a:lstStyle>
            <a:lvl1pPr algn="l">
              <a:defRPr sz="1200">
                <a:solidFill>
                  <a:schemeClr val="bg1"/>
                </a:solidFill>
              </a:defRPr>
            </a:lvl1pPr>
          </a:lstStyle>
          <a:p>
            <a:fld id="{A62B0B4F-0543-9044-A378-8E1E12A1EB54}" type="datetime1">
              <a:rPr lang="ru-RU" smtClean="0"/>
              <a:pPr/>
              <a:t>14.03.2016</a:t>
            </a:fld>
            <a:endParaRPr lang="ru-RU" dirty="0"/>
          </a:p>
        </p:txBody>
      </p:sp>
    </p:spTree>
    <p:extLst>
      <p:ext uri="{BB962C8B-B14F-4D97-AF65-F5344CB8AC3E}">
        <p14:creationId xmlns:p14="http://schemas.microsoft.com/office/powerpoint/2010/main" val="2014403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Титульный, заключительный лист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pl-PL" smtClean="0"/>
              <a:t>www.сайт.ru</a:t>
            </a:r>
            <a:endParaRPr lang="ru-RU" dirty="0"/>
          </a:p>
        </p:txBody>
      </p:sp>
      <p:sp>
        <p:nvSpPr>
          <p:cNvPr id="6" name="Название 1"/>
          <p:cNvSpPr>
            <a:spLocks noGrp="1"/>
          </p:cNvSpPr>
          <p:nvPr>
            <p:ph type="title"/>
          </p:nvPr>
        </p:nvSpPr>
        <p:spPr>
          <a:xfrm>
            <a:off x="648000" y="2592000"/>
            <a:ext cx="5220000" cy="1296000"/>
          </a:xfrm>
        </p:spPr>
        <p:txBody>
          <a:bodyPr/>
          <a:lstStyle/>
          <a:p>
            <a:r>
              <a:rPr lang="ru-RU" smtClean="0"/>
              <a:t>Образец заголовка</a:t>
            </a:r>
            <a:endParaRPr lang="en-US" dirty="0" smtClean="0"/>
          </a:p>
        </p:txBody>
      </p:sp>
      <p:sp>
        <p:nvSpPr>
          <p:cNvPr id="8" name="Текст 2"/>
          <p:cNvSpPr>
            <a:spLocks noGrp="1"/>
          </p:cNvSpPr>
          <p:nvPr>
            <p:ph type="body" idx="19" hasCustomPrompt="1"/>
          </p:nvPr>
        </p:nvSpPr>
        <p:spPr>
          <a:xfrm>
            <a:off x="648000" y="4052176"/>
            <a:ext cx="5220000" cy="1389214"/>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
        <p:nvSpPr>
          <p:cNvPr id="7" name="Дата 3"/>
          <p:cNvSpPr>
            <a:spLocks noGrp="1"/>
          </p:cNvSpPr>
          <p:nvPr>
            <p:ph type="dt" sz="half" idx="2"/>
          </p:nvPr>
        </p:nvSpPr>
        <p:spPr>
          <a:xfrm>
            <a:off x="648000" y="5844875"/>
            <a:ext cx="2133600" cy="365125"/>
          </a:xfrm>
          <a:prstGeom prst="rect">
            <a:avLst/>
          </a:prstGeom>
        </p:spPr>
        <p:txBody>
          <a:bodyPr vert="horz" lIns="0" tIns="0" rIns="0" bIns="0" rtlCol="0" anchor="b" anchorCtr="0"/>
          <a:lstStyle>
            <a:lvl1pPr algn="l">
              <a:defRPr sz="1200">
                <a:solidFill>
                  <a:schemeClr val="bg1"/>
                </a:solidFill>
              </a:defRPr>
            </a:lvl1pPr>
          </a:lstStyle>
          <a:p>
            <a:fld id="{B58E7D91-F1F9-C348-8E95-A2FC5C59F895}" type="datetime1">
              <a:rPr lang="ru-RU" smtClean="0"/>
              <a:pPr/>
              <a:t>14.03.2016</a:t>
            </a:fld>
            <a:endParaRPr lang="ru-RU" dirty="0"/>
          </a:p>
        </p:txBody>
      </p:sp>
    </p:spTree>
    <p:extLst>
      <p:ext uri="{BB962C8B-B14F-4D97-AF65-F5344CB8AC3E}">
        <p14:creationId xmlns:p14="http://schemas.microsoft.com/office/powerpoint/2010/main" val="2478545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Титульный, заключите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pl-PL" smtClean="0"/>
              <a:t>www.сайт.ru</a:t>
            </a:r>
            <a:endParaRPr lang="ru-RU" dirty="0"/>
          </a:p>
        </p:txBody>
      </p:sp>
      <p:sp>
        <p:nvSpPr>
          <p:cNvPr id="6" name="Название 1"/>
          <p:cNvSpPr>
            <a:spLocks noGrp="1"/>
          </p:cNvSpPr>
          <p:nvPr>
            <p:ph type="title"/>
          </p:nvPr>
        </p:nvSpPr>
        <p:spPr>
          <a:xfrm>
            <a:off x="648000" y="2592000"/>
            <a:ext cx="5220000" cy="1296000"/>
          </a:xfrm>
        </p:spPr>
        <p:txBody>
          <a:bodyPr/>
          <a:lstStyle/>
          <a:p>
            <a:r>
              <a:rPr lang="ru-RU" smtClean="0"/>
              <a:t>Образец заголовка</a:t>
            </a:r>
            <a:endParaRPr lang="en-US" dirty="0" smtClean="0"/>
          </a:p>
        </p:txBody>
      </p:sp>
      <p:sp>
        <p:nvSpPr>
          <p:cNvPr id="8" name="Текст 2"/>
          <p:cNvSpPr>
            <a:spLocks noGrp="1"/>
          </p:cNvSpPr>
          <p:nvPr>
            <p:ph type="body" idx="19" hasCustomPrompt="1"/>
          </p:nvPr>
        </p:nvSpPr>
        <p:spPr>
          <a:xfrm>
            <a:off x="648000" y="4052176"/>
            <a:ext cx="5220000" cy="1389214"/>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
        <p:nvSpPr>
          <p:cNvPr id="7" name="Дата 3"/>
          <p:cNvSpPr>
            <a:spLocks noGrp="1"/>
          </p:cNvSpPr>
          <p:nvPr>
            <p:ph type="dt" sz="half" idx="2"/>
          </p:nvPr>
        </p:nvSpPr>
        <p:spPr>
          <a:xfrm>
            <a:off x="648000" y="5844875"/>
            <a:ext cx="2133600" cy="365125"/>
          </a:xfrm>
          <a:prstGeom prst="rect">
            <a:avLst/>
          </a:prstGeom>
        </p:spPr>
        <p:txBody>
          <a:bodyPr vert="horz" lIns="0" tIns="0" rIns="0" bIns="0" rtlCol="0" anchor="b" anchorCtr="0"/>
          <a:lstStyle>
            <a:lvl1pPr algn="l">
              <a:defRPr sz="1200">
                <a:solidFill>
                  <a:schemeClr val="bg1"/>
                </a:solidFill>
              </a:defRPr>
            </a:lvl1pPr>
          </a:lstStyle>
          <a:p>
            <a:fld id="{BC2D0BC1-685A-A342-8F69-E643AADECCAC}" type="datetime1">
              <a:rPr lang="ru-RU" smtClean="0"/>
              <a:pPr/>
              <a:t>14.03.2016</a:t>
            </a:fld>
            <a:endParaRPr lang="ru-RU" dirty="0"/>
          </a:p>
        </p:txBody>
      </p:sp>
    </p:spTree>
    <p:extLst>
      <p:ext uri="{BB962C8B-B14F-4D97-AF65-F5344CB8AC3E}">
        <p14:creationId xmlns:p14="http://schemas.microsoft.com/office/powerpoint/2010/main" val="2478545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Титульный, заключите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pl-PL" smtClean="0"/>
              <a:t>www.сайт.ru</a:t>
            </a:r>
            <a:endParaRPr lang="ru-RU" dirty="0"/>
          </a:p>
        </p:txBody>
      </p:sp>
      <p:sp>
        <p:nvSpPr>
          <p:cNvPr id="6" name="Название 1"/>
          <p:cNvSpPr>
            <a:spLocks noGrp="1"/>
          </p:cNvSpPr>
          <p:nvPr>
            <p:ph type="title"/>
          </p:nvPr>
        </p:nvSpPr>
        <p:spPr>
          <a:xfrm>
            <a:off x="648000" y="2592000"/>
            <a:ext cx="5220000" cy="1296000"/>
          </a:xfrm>
        </p:spPr>
        <p:txBody>
          <a:bodyPr/>
          <a:lstStyle/>
          <a:p>
            <a:r>
              <a:rPr lang="ru-RU" smtClean="0"/>
              <a:t>Образец заголовка</a:t>
            </a:r>
            <a:endParaRPr lang="en-US" dirty="0" smtClean="0"/>
          </a:p>
        </p:txBody>
      </p:sp>
      <p:sp>
        <p:nvSpPr>
          <p:cNvPr id="8" name="Текст 2"/>
          <p:cNvSpPr>
            <a:spLocks noGrp="1"/>
          </p:cNvSpPr>
          <p:nvPr>
            <p:ph type="body" idx="19" hasCustomPrompt="1"/>
          </p:nvPr>
        </p:nvSpPr>
        <p:spPr>
          <a:xfrm>
            <a:off x="648000" y="4052176"/>
            <a:ext cx="5220000" cy="1389214"/>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
        <p:nvSpPr>
          <p:cNvPr id="7" name="Дата 3"/>
          <p:cNvSpPr>
            <a:spLocks noGrp="1"/>
          </p:cNvSpPr>
          <p:nvPr>
            <p:ph type="dt" sz="half" idx="2"/>
          </p:nvPr>
        </p:nvSpPr>
        <p:spPr>
          <a:xfrm>
            <a:off x="648000" y="5844875"/>
            <a:ext cx="2133600" cy="365125"/>
          </a:xfrm>
          <a:prstGeom prst="rect">
            <a:avLst/>
          </a:prstGeom>
        </p:spPr>
        <p:txBody>
          <a:bodyPr vert="horz" lIns="0" tIns="0" rIns="0" bIns="0" rtlCol="0" anchor="b" anchorCtr="0"/>
          <a:lstStyle>
            <a:lvl1pPr algn="l">
              <a:defRPr sz="1200">
                <a:solidFill>
                  <a:schemeClr val="bg1"/>
                </a:solidFill>
              </a:defRPr>
            </a:lvl1pPr>
          </a:lstStyle>
          <a:p>
            <a:fld id="{782691B4-78D0-D84E-8429-CF302A656B39}" type="datetime1">
              <a:rPr lang="ru-RU" smtClean="0"/>
              <a:pPr/>
              <a:t>14.03.2016</a:t>
            </a:fld>
            <a:endParaRPr lang="ru-RU" dirty="0"/>
          </a:p>
        </p:txBody>
      </p:sp>
    </p:spTree>
    <p:extLst>
      <p:ext uri="{BB962C8B-B14F-4D97-AF65-F5344CB8AC3E}">
        <p14:creationId xmlns:p14="http://schemas.microsoft.com/office/powerpoint/2010/main" val="247854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Подзаголовок, текст, графика">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BF2BE9-F004-4249-AC83-3366C0B5C3FC}" type="slidenum">
              <a:rPr lang="ru-RU" smtClean="0"/>
              <a:pPr/>
              <a:t>‹#›</a:t>
            </a:fld>
            <a:endParaRPr lang="ru-RU"/>
          </a:p>
        </p:txBody>
      </p:sp>
      <p:sp>
        <p:nvSpPr>
          <p:cNvPr id="6" name="Содержимое 2"/>
          <p:cNvSpPr>
            <a:spLocks noGrp="1"/>
          </p:cNvSpPr>
          <p:nvPr>
            <p:ph idx="1"/>
          </p:nvPr>
        </p:nvSpPr>
        <p:spPr>
          <a:xfrm>
            <a:off x="648000" y="2252738"/>
            <a:ext cx="3852000" cy="3368290"/>
          </a:xfrm>
        </p:spPr>
        <p:txBody>
          <a:bodyPr tIns="36000"/>
          <a:lstStyle>
            <a:lvl1pPr marL="0" indent="0">
              <a:buNone/>
              <a:defRPr b="0" i="0" cap="none">
                <a:solidFill>
                  <a:srgbClr val="000000"/>
                </a:solidFill>
              </a:defRPr>
            </a:lvl1pPr>
          </a:lstStyle>
          <a:p>
            <a:pPr lvl="0"/>
            <a:r>
              <a:rPr lang="ru-RU" smtClean="0"/>
              <a:t>Образец текста</a:t>
            </a:r>
          </a:p>
        </p:txBody>
      </p:sp>
      <p:sp>
        <p:nvSpPr>
          <p:cNvPr id="11" name="Название 1"/>
          <p:cNvSpPr>
            <a:spLocks noGrp="1"/>
          </p:cNvSpPr>
          <p:nvPr>
            <p:ph type="title"/>
          </p:nvPr>
        </p:nvSpPr>
        <p:spPr>
          <a:xfrm>
            <a:off x="648000" y="648000"/>
            <a:ext cx="7848000" cy="1155306"/>
          </a:xfrm>
        </p:spPr>
        <p:txBody>
          <a:bodyPr/>
          <a:lstStyle/>
          <a:p>
            <a:r>
              <a:rPr lang="ru-RU" smtClean="0"/>
              <a:t>Образец заголовка</a:t>
            </a:r>
            <a:endParaRPr lang="ru-RU"/>
          </a:p>
        </p:txBody>
      </p:sp>
      <p:sp>
        <p:nvSpPr>
          <p:cNvPr id="13" name="Текст 2"/>
          <p:cNvSpPr>
            <a:spLocks noGrp="1"/>
          </p:cNvSpPr>
          <p:nvPr>
            <p:ph type="body" idx="15" hasCustomPrompt="1"/>
          </p:nvPr>
        </p:nvSpPr>
        <p:spPr>
          <a:xfrm>
            <a:off x="648001" y="1803306"/>
            <a:ext cx="3851999"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
        <p:nvSpPr>
          <p:cNvPr id="14" name="Содержимое 2"/>
          <p:cNvSpPr>
            <a:spLocks noGrp="1"/>
          </p:cNvSpPr>
          <p:nvPr>
            <p:ph idx="16"/>
          </p:nvPr>
        </p:nvSpPr>
        <p:spPr>
          <a:xfrm>
            <a:off x="4644001" y="2252738"/>
            <a:ext cx="3852000" cy="3368290"/>
          </a:xfrm>
        </p:spPr>
        <p:txBody>
          <a:bodyPr tIns="36000"/>
          <a:lstStyle>
            <a:lvl1pPr marL="0" indent="0">
              <a:buNone/>
              <a:defRPr b="0" i="0" cap="none">
                <a:solidFill>
                  <a:srgbClr val="000000"/>
                </a:solidFill>
              </a:defRPr>
            </a:lvl1pPr>
          </a:lstStyle>
          <a:p>
            <a:pPr lvl="0"/>
            <a:r>
              <a:rPr lang="ru-RU" smtClean="0"/>
              <a:t>Образец текста</a:t>
            </a:r>
          </a:p>
        </p:txBody>
      </p:sp>
      <p:sp>
        <p:nvSpPr>
          <p:cNvPr id="15" name="Текст 2"/>
          <p:cNvSpPr>
            <a:spLocks noGrp="1"/>
          </p:cNvSpPr>
          <p:nvPr>
            <p:ph type="body" idx="17" hasCustomPrompt="1"/>
          </p:nvPr>
        </p:nvSpPr>
        <p:spPr>
          <a:xfrm>
            <a:off x="4644002" y="1803306"/>
            <a:ext cx="3851999"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3541289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Титульный, заключите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pl-PL" smtClean="0"/>
              <a:t>www.сайт.ru</a:t>
            </a:r>
            <a:endParaRPr lang="ru-RU" dirty="0"/>
          </a:p>
        </p:txBody>
      </p:sp>
      <p:sp>
        <p:nvSpPr>
          <p:cNvPr id="6" name="Название 1"/>
          <p:cNvSpPr>
            <a:spLocks noGrp="1"/>
          </p:cNvSpPr>
          <p:nvPr>
            <p:ph type="title"/>
          </p:nvPr>
        </p:nvSpPr>
        <p:spPr>
          <a:xfrm>
            <a:off x="648000" y="2592000"/>
            <a:ext cx="5220000" cy="1296000"/>
          </a:xfrm>
        </p:spPr>
        <p:txBody>
          <a:bodyPr/>
          <a:lstStyle/>
          <a:p>
            <a:r>
              <a:rPr lang="ru-RU" smtClean="0"/>
              <a:t>Образец заголовка</a:t>
            </a:r>
            <a:endParaRPr lang="en-US" dirty="0" smtClean="0"/>
          </a:p>
        </p:txBody>
      </p:sp>
      <p:sp>
        <p:nvSpPr>
          <p:cNvPr id="8" name="Текст 2"/>
          <p:cNvSpPr>
            <a:spLocks noGrp="1"/>
          </p:cNvSpPr>
          <p:nvPr>
            <p:ph type="body" idx="19" hasCustomPrompt="1"/>
          </p:nvPr>
        </p:nvSpPr>
        <p:spPr>
          <a:xfrm>
            <a:off x="648000" y="4052176"/>
            <a:ext cx="5220000" cy="1389214"/>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
        <p:nvSpPr>
          <p:cNvPr id="7" name="Дата 3"/>
          <p:cNvSpPr>
            <a:spLocks noGrp="1"/>
          </p:cNvSpPr>
          <p:nvPr>
            <p:ph type="dt" sz="half" idx="2"/>
          </p:nvPr>
        </p:nvSpPr>
        <p:spPr>
          <a:xfrm>
            <a:off x="648000" y="5844875"/>
            <a:ext cx="2133600" cy="365125"/>
          </a:xfrm>
          <a:prstGeom prst="rect">
            <a:avLst/>
          </a:prstGeom>
        </p:spPr>
        <p:txBody>
          <a:bodyPr vert="horz" lIns="0" tIns="0" rIns="0" bIns="0" rtlCol="0" anchor="b" anchorCtr="0"/>
          <a:lstStyle>
            <a:lvl1pPr algn="l">
              <a:defRPr sz="1200">
                <a:solidFill>
                  <a:schemeClr val="bg1"/>
                </a:solidFill>
              </a:defRPr>
            </a:lvl1pPr>
          </a:lstStyle>
          <a:p>
            <a:fld id="{F2BE47DA-358B-EA42-94D1-C44680E5E7B0}" type="datetime1">
              <a:rPr lang="ru-RU" smtClean="0"/>
              <a:pPr/>
              <a:t>14.03.2016</a:t>
            </a:fld>
            <a:endParaRPr lang="ru-RU" dirty="0"/>
          </a:p>
        </p:txBody>
      </p:sp>
    </p:spTree>
    <p:extLst>
      <p:ext uri="{BB962C8B-B14F-4D97-AF65-F5344CB8AC3E}">
        <p14:creationId xmlns:p14="http://schemas.microsoft.com/office/powerpoint/2010/main" val="2478545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Титульный, заключите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pl-PL" smtClean="0"/>
              <a:t>www.сайт.ru</a:t>
            </a:r>
            <a:endParaRPr lang="ru-RU" dirty="0"/>
          </a:p>
        </p:txBody>
      </p:sp>
      <p:sp>
        <p:nvSpPr>
          <p:cNvPr id="5" name="TextBox 4"/>
          <p:cNvSpPr txBox="1"/>
          <p:nvPr userDrawn="1"/>
        </p:nvSpPr>
        <p:spPr>
          <a:xfrm>
            <a:off x="778810" y="4203036"/>
            <a:ext cx="914400" cy="914400"/>
          </a:xfrm>
          <a:prstGeom prst="rect">
            <a:avLst/>
          </a:prstGeom>
        </p:spPr>
        <p:txBody>
          <a:bodyPr vert="horz" wrap="none" lIns="0" tIns="0" rIns="0" bIns="0" rtlCol="0" anchor="b" anchorCtr="0">
            <a:normAutofit/>
          </a:bodyPr>
          <a:lstStyle/>
          <a:p>
            <a:endParaRPr lang="ru-RU" sz="1400" b="1" i="0" cap="all" dirty="0" smtClean="0">
              <a:solidFill>
                <a:schemeClr val="accent1"/>
              </a:solidFill>
            </a:endParaRPr>
          </a:p>
        </p:txBody>
      </p:sp>
      <p:sp>
        <p:nvSpPr>
          <p:cNvPr id="8" name="Название 1"/>
          <p:cNvSpPr>
            <a:spLocks noGrp="1"/>
          </p:cNvSpPr>
          <p:nvPr>
            <p:ph type="title"/>
          </p:nvPr>
        </p:nvSpPr>
        <p:spPr>
          <a:xfrm>
            <a:off x="648000" y="2592000"/>
            <a:ext cx="5220000" cy="1296000"/>
          </a:xfrm>
        </p:spPr>
        <p:txBody>
          <a:bodyPr/>
          <a:lstStyle/>
          <a:p>
            <a:r>
              <a:rPr lang="ru-RU" smtClean="0"/>
              <a:t>Образец заголовка</a:t>
            </a:r>
            <a:endParaRPr lang="en-US" dirty="0" smtClean="0"/>
          </a:p>
        </p:txBody>
      </p:sp>
      <p:sp>
        <p:nvSpPr>
          <p:cNvPr id="9" name="Текст 2"/>
          <p:cNvSpPr>
            <a:spLocks noGrp="1"/>
          </p:cNvSpPr>
          <p:nvPr>
            <p:ph type="body" idx="19" hasCustomPrompt="1"/>
          </p:nvPr>
        </p:nvSpPr>
        <p:spPr>
          <a:xfrm>
            <a:off x="648000" y="4052176"/>
            <a:ext cx="5220000" cy="1389214"/>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
        <p:nvSpPr>
          <p:cNvPr id="7" name="Дата 3"/>
          <p:cNvSpPr>
            <a:spLocks noGrp="1"/>
          </p:cNvSpPr>
          <p:nvPr>
            <p:ph type="dt" sz="half" idx="2"/>
          </p:nvPr>
        </p:nvSpPr>
        <p:spPr>
          <a:xfrm>
            <a:off x="648000" y="5844875"/>
            <a:ext cx="2133600" cy="365125"/>
          </a:xfrm>
          <a:prstGeom prst="rect">
            <a:avLst/>
          </a:prstGeom>
        </p:spPr>
        <p:txBody>
          <a:bodyPr vert="horz" lIns="0" tIns="0" rIns="0" bIns="0" rtlCol="0" anchor="b" anchorCtr="0"/>
          <a:lstStyle>
            <a:lvl1pPr algn="l">
              <a:defRPr sz="1200">
                <a:solidFill>
                  <a:schemeClr val="bg1"/>
                </a:solidFill>
              </a:defRPr>
            </a:lvl1pPr>
          </a:lstStyle>
          <a:p>
            <a:fld id="{01960FF8-050B-4E49-9015-CCAA23C7A962}" type="datetime1">
              <a:rPr lang="ru-RU" smtClean="0"/>
              <a:pPr/>
              <a:t>14.03.2016</a:t>
            </a:fld>
            <a:endParaRPr lang="ru-RU" dirty="0"/>
          </a:p>
        </p:txBody>
      </p:sp>
    </p:spTree>
    <p:extLst>
      <p:ext uri="{BB962C8B-B14F-4D97-AF65-F5344CB8AC3E}">
        <p14:creationId xmlns:p14="http://schemas.microsoft.com/office/powerpoint/2010/main" val="2478545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 Титульный, заключите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pl-PL" smtClean="0"/>
              <a:t>www.сайт.ru</a:t>
            </a:r>
            <a:endParaRPr lang="ru-RU" dirty="0"/>
          </a:p>
        </p:txBody>
      </p:sp>
      <p:sp>
        <p:nvSpPr>
          <p:cNvPr id="6" name="Название 1"/>
          <p:cNvSpPr>
            <a:spLocks noGrp="1"/>
          </p:cNvSpPr>
          <p:nvPr>
            <p:ph type="title"/>
          </p:nvPr>
        </p:nvSpPr>
        <p:spPr>
          <a:xfrm>
            <a:off x="648000" y="2592000"/>
            <a:ext cx="5220000" cy="1296000"/>
          </a:xfrm>
        </p:spPr>
        <p:txBody>
          <a:bodyPr/>
          <a:lstStyle/>
          <a:p>
            <a:r>
              <a:rPr lang="ru-RU" smtClean="0"/>
              <a:t>Образец заголовка</a:t>
            </a:r>
            <a:endParaRPr lang="en-US" dirty="0" smtClean="0"/>
          </a:p>
        </p:txBody>
      </p:sp>
      <p:sp>
        <p:nvSpPr>
          <p:cNvPr id="8" name="Текст 2"/>
          <p:cNvSpPr>
            <a:spLocks noGrp="1"/>
          </p:cNvSpPr>
          <p:nvPr>
            <p:ph type="body" idx="19" hasCustomPrompt="1"/>
          </p:nvPr>
        </p:nvSpPr>
        <p:spPr>
          <a:xfrm>
            <a:off x="648000" y="4052176"/>
            <a:ext cx="5220000" cy="1389214"/>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
        <p:nvSpPr>
          <p:cNvPr id="7" name="Дата 3"/>
          <p:cNvSpPr>
            <a:spLocks noGrp="1"/>
          </p:cNvSpPr>
          <p:nvPr>
            <p:ph type="dt" sz="half" idx="2"/>
          </p:nvPr>
        </p:nvSpPr>
        <p:spPr>
          <a:xfrm>
            <a:off x="648000" y="5844875"/>
            <a:ext cx="2133600" cy="365125"/>
          </a:xfrm>
          <a:prstGeom prst="rect">
            <a:avLst/>
          </a:prstGeom>
        </p:spPr>
        <p:txBody>
          <a:bodyPr vert="horz" lIns="0" tIns="0" rIns="0" bIns="0" rtlCol="0" anchor="b" anchorCtr="0"/>
          <a:lstStyle>
            <a:lvl1pPr algn="l">
              <a:defRPr sz="1200">
                <a:solidFill>
                  <a:schemeClr val="bg1"/>
                </a:solidFill>
              </a:defRPr>
            </a:lvl1pPr>
          </a:lstStyle>
          <a:p>
            <a:fld id="{4790391D-ADE8-C645-9985-98A89D4B21D1}" type="datetime1">
              <a:rPr lang="ru-RU" smtClean="0"/>
              <a:pPr/>
              <a:t>14.03.2016</a:t>
            </a:fld>
            <a:endParaRPr lang="ru-RU" dirty="0"/>
          </a:p>
        </p:txBody>
      </p:sp>
    </p:spTree>
    <p:extLst>
      <p:ext uri="{BB962C8B-B14F-4D97-AF65-F5344CB8AC3E}">
        <p14:creationId xmlns:p14="http://schemas.microsoft.com/office/powerpoint/2010/main" val="24785452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 Титульный, заключите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2592000"/>
            <a:ext cx="5220000" cy="1296000"/>
          </a:xfrm>
        </p:spPr>
        <p:txBody>
          <a:bodyPr/>
          <a:lstStyle/>
          <a:p>
            <a:r>
              <a:rPr lang="ru-RU" smtClean="0"/>
              <a:t>Образец заголовка</a:t>
            </a:r>
            <a:endParaRPr lang="en-US" dirty="0" smtClean="0"/>
          </a:p>
        </p:txBody>
      </p:sp>
      <p:sp>
        <p:nvSpPr>
          <p:cNvPr id="3" name="Нижний колонтитул 2"/>
          <p:cNvSpPr>
            <a:spLocks noGrp="1"/>
          </p:cNvSpPr>
          <p:nvPr>
            <p:ph type="ftr" sz="quarter" idx="10"/>
          </p:nvPr>
        </p:nvSpPr>
        <p:spPr/>
        <p:txBody>
          <a:bodyPr/>
          <a:lstStyle/>
          <a:p>
            <a:r>
              <a:rPr lang="pl-PL" smtClean="0"/>
              <a:t>www.сайт.ru</a:t>
            </a:r>
            <a:endParaRPr lang="ru-RU" dirty="0"/>
          </a:p>
        </p:txBody>
      </p:sp>
      <p:sp>
        <p:nvSpPr>
          <p:cNvPr id="5" name="TextBox 4"/>
          <p:cNvSpPr txBox="1"/>
          <p:nvPr userDrawn="1"/>
        </p:nvSpPr>
        <p:spPr>
          <a:xfrm>
            <a:off x="9549192" y="5332733"/>
            <a:ext cx="914400" cy="914400"/>
          </a:xfrm>
          <a:prstGeom prst="rect">
            <a:avLst/>
          </a:prstGeom>
        </p:spPr>
        <p:txBody>
          <a:bodyPr vert="horz" wrap="none" lIns="0" tIns="0" rIns="0" bIns="0" rtlCol="0" anchor="b" anchorCtr="0">
            <a:normAutofit/>
          </a:bodyPr>
          <a:lstStyle/>
          <a:p>
            <a:endParaRPr lang="ru-RU" sz="1400" b="1" i="0" cap="all" dirty="0" smtClean="0">
              <a:solidFill>
                <a:schemeClr val="accent1"/>
              </a:solidFill>
            </a:endParaRPr>
          </a:p>
        </p:txBody>
      </p:sp>
      <p:sp>
        <p:nvSpPr>
          <p:cNvPr id="7" name="Текст 2"/>
          <p:cNvSpPr>
            <a:spLocks noGrp="1"/>
          </p:cNvSpPr>
          <p:nvPr>
            <p:ph type="body" idx="19" hasCustomPrompt="1"/>
          </p:nvPr>
        </p:nvSpPr>
        <p:spPr>
          <a:xfrm>
            <a:off x="648000" y="4052176"/>
            <a:ext cx="5220000" cy="1389214"/>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
        <p:nvSpPr>
          <p:cNvPr id="8" name="Дата 3"/>
          <p:cNvSpPr>
            <a:spLocks noGrp="1"/>
          </p:cNvSpPr>
          <p:nvPr>
            <p:ph type="dt" sz="half" idx="2"/>
          </p:nvPr>
        </p:nvSpPr>
        <p:spPr>
          <a:xfrm>
            <a:off x="648000" y="5844875"/>
            <a:ext cx="2133600" cy="365125"/>
          </a:xfrm>
          <a:prstGeom prst="rect">
            <a:avLst/>
          </a:prstGeom>
        </p:spPr>
        <p:txBody>
          <a:bodyPr vert="horz" lIns="0" tIns="0" rIns="0" bIns="0" rtlCol="0" anchor="b" anchorCtr="0"/>
          <a:lstStyle>
            <a:lvl1pPr algn="l">
              <a:defRPr sz="1200">
                <a:solidFill>
                  <a:schemeClr val="bg1"/>
                </a:solidFill>
              </a:defRPr>
            </a:lvl1pPr>
          </a:lstStyle>
          <a:p>
            <a:fld id="{7CCF82D3-05A1-3C40-8468-50D8897E89F9}" type="datetime1">
              <a:rPr lang="ru-RU" smtClean="0"/>
              <a:pPr/>
              <a:t>14.03.2016</a:t>
            </a:fld>
            <a:endParaRPr lang="ru-RU" dirty="0"/>
          </a:p>
        </p:txBody>
      </p:sp>
    </p:spTree>
    <p:extLst>
      <p:ext uri="{BB962C8B-B14F-4D97-AF65-F5344CB8AC3E}">
        <p14:creationId xmlns:p14="http://schemas.microsoft.com/office/powerpoint/2010/main" val="247854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Изображение, текст">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7848000" cy="1155306"/>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BF2BE9-F004-4249-AC83-3366C0B5C3FC}" type="slidenum">
              <a:rPr lang="ru-RU" smtClean="0"/>
              <a:pPr/>
              <a:t>‹#›</a:t>
            </a:fld>
            <a:endParaRPr lang="ru-RU"/>
          </a:p>
        </p:txBody>
      </p:sp>
      <p:sp>
        <p:nvSpPr>
          <p:cNvPr id="6" name="Содержимое 2"/>
          <p:cNvSpPr>
            <a:spLocks noGrp="1"/>
          </p:cNvSpPr>
          <p:nvPr>
            <p:ph idx="1" hasCustomPrompt="1"/>
          </p:nvPr>
        </p:nvSpPr>
        <p:spPr>
          <a:xfrm>
            <a:off x="648000" y="1803306"/>
            <a:ext cx="4572000" cy="3817721"/>
          </a:xfrm>
        </p:spPr>
        <p:txBody>
          <a:bodyPr/>
          <a:lstStyle>
            <a:lvl1pPr marL="0" indent="0">
              <a:buNone/>
              <a:defRPr/>
            </a:lvl1pPr>
          </a:lstStyle>
          <a:p>
            <a:pPr lvl="0"/>
            <a:r>
              <a:rPr lang="ru-RU" dirty="0" smtClean="0"/>
              <a:t>Изображение</a:t>
            </a:r>
            <a:endParaRPr lang="ru-RU" dirty="0"/>
          </a:p>
        </p:txBody>
      </p:sp>
      <p:sp>
        <p:nvSpPr>
          <p:cNvPr id="10" name="Содержимое 2"/>
          <p:cNvSpPr>
            <a:spLocks noGrp="1"/>
          </p:cNvSpPr>
          <p:nvPr>
            <p:ph idx="16"/>
          </p:nvPr>
        </p:nvSpPr>
        <p:spPr>
          <a:xfrm>
            <a:off x="5868000" y="2252738"/>
            <a:ext cx="2628000" cy="3368290"/>
          </a:xfrm>
        </p:spPr>
        <p:txBody>
          <a:bodyPr tIns="36000"/>
          <a:lstStyle>
            <a:lvl1pPr marL="0" indent="0">
              <a:buNone/>
              <a:defRPr b="0" i="0" cap="none">
                <a:solidFill>
                  <a:srgbClr val="000000"/>
                </a:solidFill>
              </a:defRPr>
            </a:lvl1pPr>
          </a:lstStyle>
          <a:p>
            <a:pPr lvl="0"/>
            <a:r>
              <a:rPr lang="ru-RU" smtClean="0"/>
              <a:t>Образец текста</a:t>
            </a:r>
          </a:p>
        </p:txBody>
      </p:sp>
      <p:sp>
        <p:nvSpPr>
          <p:cNvPr id="11" name="Текст 2"/>
          <p:cNvSpPr>
            <a:spLocks noGrp="1"/>
          </p:cNvSpPr>
          <p:nvPr>
            <p:ph type="body" idx="17" hasCustomPrompt="1"/>
          </p:nvPr>
        </p:nvSpPr>
        <p:spPr>
          <a:xfrm>
            <a:off x="5868000" y="1803307"/>
            <a:ext cx="2628000"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231651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екст, графика, малые пикт.">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6552000" cy="1296000"/>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BF2BE9-F004-4249-AC83-3366C0B5C3FC}" type="slidenum">
              <a:rPr lang="ru-RU" smtClean="0"/>
              <a:pPr/>
              <a:t>‹#›</a:t>
            </a:fld>
            <a:endParaRPr lang="ru-RU"/>
          </a:p>
        </p:txBody>
      </p:sp>
      <p:sp>
        <p:nvSpPr>
          <p:cNvPr id="6" name="Содержимое 2"/>
          <p:cNvSpPr>
            <a:spLocks noGrp="1"/>
          </p:cNvSpPr>
          <p:nvPr>
            <p:ph idx="1"/>
          </p:nvPr>
        </p:nvSpPr>
        <p:spPr>
          <a:xfrm>
            <a:off x="648000" y="1944000"/>
            <a:ext cx="6552000" cy="367702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329681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Подзаголовок, текст, графика, малые пикт.">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648000"/>
            <a:ext cx="6552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BF2BE9-F004-4249-AC83-3366C0B5C3FC}" type="slidenum">
              <a:rPr lang="ru-RU" smtClean="0"/>
              <a:pPr/>
              <a:t>‹#›</a:t>
            </a:fld>
            <a:endParaRPr lang="ru-RU"/>
          </a:p>
        </p:txBody>
      </p:sp>
      <p:sp>
        <p:nvSpPr>
          <p:cNvPr id="7" name="Содержимое 2"/>
          <p:cNvSpPr>
            <a:spLocks noGrp="1"/>
          </p:cNvSpPr>
          <p:nvPr>
            <p:ph idx="16"/>
          </p:nvPr>
        </p:nvSpPr>
        <p:spPr>
          <a:xfrm>
            <a:off x="648000" y="2252738"/>
            <a:ext cx="6552000" cy="3368290"/>
          </a:xfrm>
        </p:spPr>
        <p:txBody>
          <a:bodyPr tIns="36000"/>
          <a:lstStyle>
            <a:lvl1pPr marL="0" indent="0">
              <a:buNone/>
              <a:defRPr b="0" i="0" cap="none">
                <a:solidFill>
                  <a:srgbClr val="000000"/>
                </a:solidFill>
              </a:defRPr>
            </a:lvl1pPr>
          </a:lstStyle>
          <a:p>
            <a:pPr lvl="0"/>
            <a:r>
              <a:rPr lang="ru-RU" smtClean="0"/>
              <a:t>Образец текста</a:t>
            </a:r>
          </a:p>
        </p:txBody>
      </p:sp>
      <p:sp>
        <p:nvSpPr>
          <p:cNvPr id="8" name="Текст 2"/>
          <p:cNvSpPr>
            <a:spLocks noGrp="1"/>
          </p:cNvSpPr>
          <p:nvPr>
            <p:ph type="body" idx="17" hasCustomPrompt="1"/>
          </p:nvPr>
        </p:nvSpPr>
        <p:spPr>
          <a:xfrm>
            <a:off x="648000" y="1803307"/>
            <a:ext cx="6552000" cy="449431"/>
          </a:xfrm>
        </p:spPr>
        <p:txBody>
          <a:bodyPr tIns="0" anchor="b">
            <a:normAutofit/>
          </a:bodyPr>
          <a:lstStyle>
            <a:lvl1pPr marL="0" indent="0">
              <a:buNone/>
              <a:defRPr sz="1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Tree>
    <p:extLst>
      <p:ext uri="{BB962C8B-B14F-4D97-AF65-F5344CB8AC3E}">
        <p14:creationId xmlns:p14="http://schemas.microsoft.com/office/powerpoint/2010/main" val="2794097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5 Шмуцтитульный слайд">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48000" y="2592000"/>
            <a:ext cx="5220000" cy="1155307"/>
          </a:xfrm>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BF2BE9-F004-4249-AC83-3366C0B5C3FC}" type="slidenum">
              <a:rPr lang="ru-RU" smtClean="0"/>
              <a:pPr/>
              <a:t>‹#›</a:t>
            </a:fld>
            <a:endParaRPr lang="ru-RU"/>
          </a:p>
        </p:txBody>
      </p:sp>
      <p:sp>
        <p:nvSpPr>
          <p:cNvPr id="8" name="Текст 2"/>
          <p:cNvSpPr>
            <a:spLocks noGrp="1"/>
          </p:cNvSpPr>
          <p:nvPr>
            <p:ph type="body" idx="19" hasCustomPrompt="1"/>
          </p:nvPr>
        </p:nvSpPr>
        <p:spPr>
          <a:xfrm>
            <a:off x="648000" y="4053600"/>
            <a:ext cx="5220000" cy="1507740"/>
          </a:xfrm>
        </p:spPr>
        <p:txBody>
          <a:bodyPr tIns="0" anchor="t" anchorCtr="0">
            <a:normAutofit/>
          </a:bodyPr>
          <a:lstStyle>
            <a:lvl1pPr marL="0" indent="0">
              <a:buNone/>
              <a:defRPr sz="1600" b="0" i="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подзаголовка</a:t>
            </a:r>
          </a:p>
        </p:txBody>
      </p:sp>
      <p:sp>
        <p:nvSpPr>
          <p:cNvPr id="3" name="TextBox 2"/>
          <p:cNvSpPr txBox="1"/>
          <p:nvPr/>
        </p:nvSpPr>
        <p:spPr>
          <a:xfrm>
            <a:off x="7853281" y="1638180"/>
            <a:ext cx="914400" cy="914400"/>
          </a:xfrm>
          <a:prstGeom prst="rect">
            <a:avLst/>
          </a:prstGeom>
        </p:spPr>
        <p:txBody>
          <a:bodyPr vert="horz" wrap="none" lIns="0" tIns="0" rIns="0" bIns="0" rtlCol="0" anchor="b" anchorCtr="0">
            <a:normAutofit/>
          </a:bodyPr>
          <a:lstStyle/>
          <a:p>
            <a:endParaRPr lang="en-US" sz="1400" b="1" i="0" cap="all" dirty="0" smtClean="0">
              <a:solidFill>
                <a:schemeClr val="accent1"/>
              </a:solidFill>
            </a:endParaRPr>
          </a:p>
        </p:txBody>
      </p:sp>
    </p:spTree>
    <p:extLst>
      <p:ext uri="{BB962C8B-B14F-4D97-AF65-F5344CB8AC3E}">
        <p14:creationId xmlns:p14="http://schemas.microsoft.com/office/powerpoint/2010/main" val="124905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2F9803A7-6443-4399-B35F-647295E5E09A}" type="datetimeFigureOut">
              <a:rPr lang="ru-RU" smtClean="0"/>
              <a:pPr/>
              <a:t>14.03.2016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BF2BE9-F004-4249-AC83-3366C0B5C3F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000" y="648000"/>
            <a:ext cx="7848000" cy="1296000"/>
          </a:xfrm>
          <a:prstGeom prst="rect">
            <a:avLst/>
          </a:prstGeom>
        </p:spPr>
        <p:txBody>
          <a:bodyPr vert="horz" lIns="0" tIns="0" rIns="0" bIns="0" rtlCol="0" anchor="t" anchorCtr="0">
            <a:normAutofit/>
          </a:bodyPr>
          <a:lstStyle/>
          <a:p>
            <a:r>
              <a:rPr lang="en-US" dirty="0" err="1" smtClean="0"/>
              <a:t>Образец</a:t>
            </a:r>
            <a:r>
              <a:rPr lang="en-US" dirty="0" smtClean="0"/>
              <a:t> </a:t>
            </a:r>
            <a:r>
              <a:rPr lang="en-US" dirty="0" err="1" smtClean="0"/>
              <a:t>заголовка</a:t>
            </a:r>
            <a:endParaRPr lang="ru-RU" dirty="0"/>
          </a:p>
        </p:txBody>
      </p:sp>
      <p:sp>
        <p:nvSpPr>
          <p:cNvPr id="3" name="Текст 2"/>
          <p:cNvSpPr>
            <a:spLocks noGrp="1"/>
          </p:cNvSpPr>
          <p:nvPr>
            <p:ph type="body" idx="1"/>
          </p:nvPr>
        </p:nvSpPr>
        <p:spPr>
          <a:xfrm>
            <a:off x="648000" y="1944000"/>
            <a:ext cx="7848000" cy="3617999"/>
          </a:xfrm>
          <a:prstGeom prst="rect">
            <a:avLst/>
          </a:prstGeom>
        </p:spPr>
        <p:txBody>
          <a:bodyPr vert="horz" lIns="0" tIns="93600" rIns="0" bIns="0" rtlCol="0">
            <a:normAutofit/>
          </a:bodyPr>
          <a:lstStyle/>
          <a:p>
            <a:pPr lvl="0"/>
            <a:r>
              <a:rPr lang="en-US" dirty="0" err="1" smtClean="0"/>
              <a:t>Образец</a:t>
            </a:r>
            <a:r>
              <a:rPr lang="en-US" dirty="0" smtClean="0"/>
              <a:t> </a:t>
            </a:r>
            <a:r>
              <a:rPr lang="en-US" dirty="0" err="1" smtClean="0"/>
              <a:t>текста</a:t>
            </a:r>
            <a:endParaRPr lang="en-US" dirty="0" smtClean="0"/>
          </a:p>
          <a:p>
            <a:pPr lvl="1"/>
            <a:r>
              <a:rPr lang="en-US" dirty="0" err="1" smtClean="0"/>
              <a:t>Второй</a:t>
            </a:r>
            <a:r>
              <a:rPr lang="en-US" dirty="0" smtClean="0"/>
              <a:t> </a:t>
            </a:r>
            <a:r>
              <a:rPr lang="en-US" dirty="0" err="1" smtClean="0"/>
              <a:t>уровень</a:t>
            </a:r>
            <a:endParaRPr lang="en-US" dirty="0" smtClean="0"/>
          </a:p>
          <a:p>
            <a:pPr lvl="2"/>
            <a:r>
              <a:rPr lang="en-US" dirty="0" err="1" smtClean="0"/>
              <a:t>Третий</a:t>
            </a:r>
            <a:r>
              <a:rPr lang="en-US" dirty="0" smtClean="0"/>
              <a:t> </a:t>
            </a:r>
            <a:r>
              <a:rPr lang="en-US" dirty="0" err="1" smtClean="0"/>
              <a:t>уровень</a:t>
            </a:r>
            <a:endParaRPr lang="en-US" dirty="0" smtClean="0"/>
          </a:p>
          <a:p>
            <a:pPr lvl="3"/>
            <a:r>
              <a:rPr lang="en-US" dirty="0" err="1" smtClean="0"/>
              <a:t>Четвертый</a:t>
            </a:r>
            <a:r>
              <a:rPr lang="en-US" dirty="0" smtClean="0"/>
              <a:t> </a:t>
            </a:r>
            <a:r>
              <a:rPr lang="en-US" dirty="0" err="1" smtClean="0"/>
              <a:t>уровень</a:t>
            </a:r>
            <a:endParaRPr lang="en-US" dirty="0" smtClean="0"/>
          </a:p>
          <a:p>
            <a:pPr lvl="4"/>
            <a:r>
              <a:rPr lang="en-US" dirty="0" err="1" smtClean="0"/>
              <a:t>Пятый</a:t>
            </a:r>
            <a:r>
              <a:rPr lang="en-US" dirty="0" smtClean="0"/>
              <a:t> </a:t>
            </a:r>
            <a:r>
              <a:rPr lang="en-US" dirty="0" err="1" smtClean="0"/>
              <a:t>уровень</a:t>
            </a:r>
            <a:endParaRPr lang="ru-RU" dirty="0"/>
          </a:p>
        </p:txBody>
      </p:sp>
      <p:sp>
        <p:nvSpPr>
          <p:cNvPr id="5" name="Нижний колонтитул 4"/>
          <p:cNvSpPr>
            <a:spLocks noGrp="1"/>
          </p:cNvSpPr>
          <p:nvPr>
            <p:ph type="ftr" sz="quarter" idx="3"/>
          </p:nvPr>
        </p:nvSpPr>
        <p:spPr>
          <a:xfrm>
            <a:off x="5600400" y="5844875"/>
            <a:ext cx="2895600" cy="365125"/>
          </a:xfrm>
          <a:prstGeom prst="rect">
            <a:avLst/>
          </a:prstGeom>
        </p:spPr>
        <p:txBody>
          <a:bodyPr vert="horz" lIns="0" tIns="0" rIns="0" bIns="0" rtlCol="0" anchor="b" anchorCtr="0"/>
          <a:lstStyle>
            <a:lvl1pPr algn="r">
              <a:defRPr sz="1200" b="0" i="1">
                <a:solidFill>
                  <a:schemeClr val="accent1"/>
                </a:solidFill>
              </a:defRPr>
            </a:lvl1pPr>
          </a:lstStyle>
          <a:p>
            <a:endParaRPr lang="ru-RU"/>
          </a:p>
        </p:txBody>
      </p:sp>
      <p:sp>
        <p:nvSpPr>
          <p:cNvPr id="6" name="Номер слайда 5"/>
          <p:cNvSpPr>
            <a:spLocks noGrp="1"/>
          </p:cNvSpPr>
          <p:nvPr>
            <p:ph type="sldNum" sz="quarter" idx="4"/>
          </p:nvPr>
        </p:nvSpPr>
        <p:spPr>
          <a:xfrm>
            <a:off x="648000" y="5843987"/>
            <a:ext cx="2133600" cy="365125"/>
          </a:xfrm>
          <a:prstGeom prst="rect">
            <a:avLst/>
          </a:prstGeom>
        </p:spPr>
        <p:txBody>
          <a:bodyPr vert="horz" lIns="0" tIns="0" rIns="0" bIns="0" rtlCol="0" anchor="b" anchorCtr="0"/>
          <a:lstStyle>
            <a:lvl1pPr algn="l">
              <a:defRPr sz="1200" b="0" i="0" cap="none">
                <a:solidFill>
                  <a:srgbClr val="000000"/>
                </a:solidFill>
              </a:defRPr>
            </a:lvl1pPr>
          </a:lstStyle>
          <a:p>
            <a:fld id="{CABF2BE9-F004-4249-AC83-3366C0B5C3FC}" type="slidenum">
              <a:rPr lang="ru-RU" smtClean="0"/>
              <a:pPr/>
              <a:t>‹#›</a:t>
            </a:fld>
            <a:endParaRPr lang="ru-RU"/>
          </a:p>
        </p:txBody>
      </p:sp>
      <p:sp>
        <p:nvSpPr>
          <p:cNvPr id="18" name="TextBox 17"/>
          <p:cNvSpPr txBox="1"/>
          <p:nvPr/>
        </p:nvSpPr>
        <p:spPr>
          <a:xfrm>
            <a:off x="1662864" y="322771"/>
            <a:ext cx="914400" cy="914400"/>
          </a:xfrm>
          <a:prstGeom prst="rect">
            <a:avLst/>
          </a:prstGeom>
        </p:spPr>
        <p:txBody>
          <a:bodyPr vert="horz" wrap="none" lIns="0" tIns="0" rIns="0" bIns="0" rtlCol="0" anchor="b" anchorCtr="0">
            <a:normAutofit/>
          </a:bodyPr>
          <a:lstStyle/>
          <a:p>
            <a:endParaRPr lang="ru-RU" sz="1400" b="1" i="0" cap="all" dirty="0" smtClean="0">
              <a:solidFill>
                <a:schemeClr val="accent1"/>
              </a:solidFill>
            </a:endParaRPr>
          </a:p>
        </p:txBody>
      </p:sp>
    </p:spTree>
    <p:extLst>
      <p:ext uri="{BB962C8B-B14F-4D97-AF65-F5344CB8AC3E}">
        <p14:creationId xmlns:p14="http://schemas.microsoft.com/office/powerpoint/2010/main" val="800125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457200" rtl="0" eaLnBrk="1" latinLnBrk="0" hangingPunct="1">
        <a:spcBef>
          <a:spcPct val="0"/>
        </a:spcBef>
        <a:buNone/>
        <a:defRPr sz="3000" b="1" i="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000" y="648000"/>
            <a:ext cx="7848000" cy="1296000"/>
          </a:xfrm>
          <a:prstGeom prst="rect">
            <a:avLst/>
          </a:prstGeom>
        </p:spPr>
        <p:txBody>
          <a:bodyPr vert="horz" lIns="0" tIns="0" rIns="0" bIns="0" rtlCol="0" anchor="t" anchorCtr="0">
            <a:normAutofit/>
          </a:bodyPr>
          <a:lstStyle/>
          <a:p>
            <a:r>
              <a:rPr lang="en-US" dirty="0" err="1" smtClean="0"/>
              <a:t>Образец</a:t>
            </a:r>
            <a:r>
              <a:rPr lang="en-US" dirty="0" smtClean="0"/>
              <a:t> </a:t>
            </a:r>
            <a:r>
              <a:rPr lang="en-US" dirty="0" err="1" smtClean="0"/>
              <a:t>заголовка</a:t>
            </a:r>
            <a:endParaRPr lang="ru-RU" dirty="0"/>
          </a:p>
        </p:txBody>
      </p:sp>
      <p:sp>
        <p:nvSpPr>
          <p:cNvPr id="3" name="Текст 2"/>
          <p:cNvSpPr>
            <a:spLocks noGrp="1"/>
          </p:cNvSpPr>
          <p:nvPr>
            <p:ph type="body" idx="1"/>
          </p:nvPr>
        </p:nvSpPr>
        <p:spPr>
          <a:xfrm>
            <a:off x="648000" y="1944000"/>
            <a:ext cx="7848000" cy="3617999"/>
          </a:xfrm>
          <a:prstGeom prst="rect">
            <a:avLst/>
          </a:prstGeom>
        </p:spPr>
        <p:txBody>
          <a:bodyPr vert="horz" lIns="0" tIns="93600" rIns="0" bIns="0" rtlCol="0">
            <a:normAutofit/>
          </a:bodyPr>
          <a:lstStyle/>
          <a:p>
            <a:pPr lvl="0"/>
            <a:r>
              <a:rPr lang="en-US" dirty="0" err="1" smtClean="0"/>
              <a:t>Образец</a:t>
            </a:r>
            <a:r>
              <a:rPr lang="en-US" dirty="0" smtClean="0"/>
              <a:t> </a:t>
            </a:r>
            <a:r>
              <a:rPr lang="en-US" dirty="0" err="1" smtClean="0"/>
              <a:t>текста</a:t>
            </a:r>
            <a:endParaRPr lang="en-US" dirty="0" smtClean="0"/>
          </a:p>
          <a:p>
            <a:pPr lvl="1"/>
            <a:r>
              <a:rPr lang="en-US" dirty="0" err="1" smtClean="0"/>
              <a:t>Второй</a:t>
            </a:r>
            <a:r>
              <a:rPr lang="en-US" dirty="0" smtClean="0"/>
              <a:t> </a:t>
            </a:r>
            <a:r>
              <a:rPr lang="en-US" dirty="0" err="1" smtClean="0"/>
              <a:t>уровень</a:t>
            </a:r>
            <a:endParaRPr lang="en-US" dirty="0" smtClean="0"/>
          </a:p>
          <a:p>
            <a:pPr lvl="2"/>
            <a:r>
              <a:rPr lang="en-US" dirty="0" err="1" smtClean="0"/>
              <a:t>Третий</a:t>
            </a:r>
            <a:r>
              <a:rPr lang="en-US" dirty="0" smtClean="0"/>
              <a:t> </a:t>
            </a:r>
            <a:r>
              <a:rPr lang="en-US" dirty="0" err="1" smtClean="0"/>
              <a:t>уровень</a:t>
            </a:r>
            <a:endParaRPr lang="en-US" dirty="0" smtClean="0"/>
          </a:p>
          <a:p>
            <a:pPr lvl="3"/>
            <a:r>
              <a:rPr lang="en-US" dirty="0" err="1" smtClean="0"/>
              <a:t>Четвертый</a:t>
            </a:r>
            <a:r>
              <a:rPr lang="en-US" dirty="0" smtClean="0"/>
              <a:t> </a:t>
            </a:r>
            <a:r>
              <a:rPr lang="en-US" dirty="0" err="1" smtClean="0"/>
              <a:t>уровень</a:t>
            </a:r>
            <a:endParaRPr lang="en-US" dirty="0" smtClean="0"/>
          </a:p>
          <a:p>
            <a:pPr lvl="4"/>
            <a:r>
              <a:rPr lang="en-US" dirty="0" err="1" smtClean="0"/>
              <a:t>Пятый</a:t>
            </a:r>
            <a:r>
              <a:rPr lang="en-US" dirty="0" smtClean="0"/>
              <a:t> </a:t>
            </a:r>
            <a:r>
              <a:rPr lang="en-US" dirty="0" err="1" smtClean="0"/>
              <a:t>уровень</a:t>
            </a:r>
            <a:endParaRPr lang="ru-RU" dirty="0"/>
          </a:p>
        </p:txBody>
      </p:sp>
      <p:sp>
        <p:nvSpPr>
          <p:cNvPr id="5" name="Нижний колонтитул 4"/>
          <p:cNvSpPr>
            <a:spLocks noGrp="1"/>
          </p:cNvSpPr>
          <p:nvPr>
            <p:ph type="ftr" sz="quarter" idx="3"/>
          </p:nvPr>
        </p:nvSpPr>
        <p:spPr>
          <a:xfrm>
            <a:off x="5600400" y="5844875"/>
            <a:ext cx="2895600" cy="365125"/>
          </a:xfrm>
          <a:prstGeom prst="rect">
            <a:avLst/>
          </a:prstGeom>
        </p:spPr>
        <p:txBody>
          <a:bodyPr vert="horz" lIns="0" tIns="0" rIns="0" bIns="0" rtlCol="0" anchor="b" anchorCtr="0"/>
          <a:lstStyle>
            <a:lvl1pPr algn="r">
              <a:defRPr sz="1200" b="0" i="1">
                <a:solidFill>
                  <a:schemeClr val="accent1"/>
                </a:solidFill>
              </a:defRPr>
            </a:lvl1pPr>
          </a:lstStyle>
          <a:p>
            <a:r>
              <a:rPr lang="pl-PL" dirty="0" err="1" smtClean="0"/>
              <a:t>www.сайт.ru</a:t>
            </a:r>
            <a:endParaRPr lang="ru-RU" dirty="0"/>
          </a:p>
        </p:txBody>
      </p:sp>
      <p:sp>
        <p:nvSpPr>
          <p:cNvPr id="6" name="Номер слайда 5"/>
          <p:cNvSpPr>
            <a:spLocks noGrp="1"/>
          </p:cNvSpPr>
          <p:nvPr>
            <p:ph type="sldNum" sz="quarter" idx="4"/>
          </p:nvPr>
        </p:nvSpPr>
        <p:spPr>
          <a:xfrm>
            <a:off x="648000" y="5843987"/>
            <a:ext cx="2383044" cy="365125"/>
          </a:xfrm>
          <a:prstGeom prst="rect">
            <a:avLst/>
          </a:prstGeom>
        </p:spPr>
        <p:txBody>
          <a:bodyPr vert="horz" lIns="0" tIns="0" rIns="0" bIns="0" rtlCol="0" anchor="b" anchorCtr="0"/>
          <a:lstStyle>
            <a:lvl1pPr algn="l">
              <a:defRPr sz="1200" b="0" i="0" cap="none">
                <a:solidFill>
                  <a:srgbClr val="000000"/>
                </a:solidFill>
              </a:defRPr>
            </a:lvl1pPr>
          </a:lstStyle>
          <a:p>
            <a:fld id="{90A8CD38-519D-BA4E-A1CD-80F900F18B87}" type="slidenum">
              <a:rPr lang="en-US" smtClean="0"/>
              <a:pPr/>
              <a:t>‹#›</a:t>
            </a:fld>
            <a:endParaRPr lang="ru-RU" dirty="0"/>
          </a:p>
        </p:txBody>
      </p:sp>
    </p:spTree>
    <p:extLst>
      <p:ext uri="{BB962C8B-B14F-4D97-AF65-F5344CB8AC3E}">
        <p14:creationId xmlns:p14="http://schemas.microsoft.com/office/powerpoint/2010/main" val="40196499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hdr="0"/>
  <p:txStyles>
    <p:titleStyle>
      <a:lvl1pPr algn="l" defTabSz="457200" rtl="0" eaLnBrk="1" latinLnBrk="0" hangingPunct="1">
        <a:spcBef>
          <a:spcPct val="0"/>
        </a:spcBef>
        <a:buNone/>
        <a:defRPr sz="3000" b="1" i="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000" y="648000"/>
            <a:ext cx="7848000" cy="1296000"/>
          </a:xfrm>
          <a:prstGeom prst="rect">
            <a:avLst/>
          </a:prstGeom>
        </p:spPr>
        <p:txBody>
          <a:bodyPr vert="horz" lIns="0" tIns="0" rIns="0" bIns="0" rtlCol="0" anchor="t" anchorCtr="0">
            <a:normAutofit/>
          </a:bodyPr>
          <a:lstStyle/>
          <a:p>
            <a:r>
              <a:rPr lang="en-US" dirty="0" err="1" smtClean="0"/>
              <a:t>Образец</a:t>
            </a:r>
            <a:r>
              <a:rPr lang="en-US" dirty="0" smtClean="0"/>
              <a:t> </a:t>
            </a:r>
            <a:r>
              <a:rPr lang="en-US" dirty="0" err="1" smtClean="0"/>
              <a:t>заголовка</a:t>
            </a:r>
            <a:endParaRPr lang="ru-RU" dirty="0"/>
          </a:p>
        </p:txBody>
      </p:sp>
      <p:sp>
        <p:nvSpPr>
          <p:cNvPr id="3" name="Текст 2"/>
          <p:cNvSpPr>
            <a:spLocks noGrp="1"/>
          </p:cNvSpPr>
          <p:nvPr>
            <p:ph type="body" idx="1"/>
          </p:nvPr>
        </p:nvSpPr>
        <p:spPr>
          <a:xfrm>
            <a:off x="648000" y="1944000"/>
            <a:ext cx="7848000" cy="3617999"/>
          </a:xfrm>
          <a:prstGeom prst="rect">
            <a:avLst/>
          </a:prstGeom>
        </p:spPr>
        <p:txBody>
          <a:bodyPr vert="horz" lIns="0" tIns="93600" rIns="0" bIns="0" rtlCol="0">
            <a:normAutofit/>
          </a:bodyPr>
          <a:lstStyle/>
          <a:p>
            <a:pPr lvl="0"/>
            <a:r>
              <a:rPr lang="en-US" dirty="0" err="1" smtClean="0"/>
              <a:t>Образец</a:t>
            </a:r>
            <a:r>
              <a:rPr lang="en-US" dirty="0" smtClean="0"/>
              <a:t> </a:t>
            </a:r>
            <a:r>
              <a:rPr lang="en-US" dirty="0" err="1" smtClean="0"/>
              <a:t>текста</a:t>
            </a:r>
            <a:endParaRPr lang="en-US" dirty="0" smtClean="0"/>
          </a:p>
          <a:p>
            <a:pPr lvl="1"/>
            <a:r>
              <a:rPr lang="en-US" dirty="0" err="1" smtClean="0"/>
              <a:t>Второй</a:t>
            </a:r>
            <a:r>
              <a:rPr lang="en-US" dirty="0" smtClean="0"/>
              <a:t> </a:t>
            </a:r>
            <a:r>
              <a:rPr lang="en-US" dirty="0" err="1" smtClean="0"/>
              <a:t>уровень</a:t>
            </a:r>
            <a:endParaRPr lang="en-US" dirty="0" smtClean="0"/>
          </a:p>
          <a:p>
            <a:pPr lvl="2"/>
            <a:r>
              <a:rPr lang="en-US" dirty="0" err="1" smtClean="0"/>
              <a:t>Третий</a:t>
            </a:r>
            <a:r>
              <a:rPr lang="en-US" dirty="0" smtClean="0"/>
              <a:t> </a:t>
            </a:r>
            <a:r>
              <a:rPr lang="en-US" dirty="0" err="1" smtClean="0"/>
              <a:t>уровень</a:t>
            </a:r>
            <a:endParaRPr lang="en-US" dirty="0" smtClean="0"/>
          </a:p>
          <a:p>
            <a:pPr lvl="3"/>
            <a:r>
              <a:rPr lang="en-US" dirty="0" err="1" smtClean="0"/>
              <a:t>Четвертый</a:t>
            </a:r>
            <a:r>
              <a:rPr lang="en-US" dirty="0" smtClean="0"/>
              <a:t> </a:t>
            </a:r>
            <a:r>
              <a:rPr lang="en-US" dirty="0" err="1" smtClean="0"/>
              <a:t>уровень</a:t>
            </a:r>
            <a:endParaRPr lang="en-US" dirty="0" smtClean="0"/>
          </a:p>
          <a:p>
            <a:pPr lvl="4"/>
            <a:r>
              <a:rPr lang="en-US" dirty="0" err="1" smtClean="0"/>
              <a:t>Пятый</a:t>
            </a:r>
            <a:r>
              <a:rPr lang="en-US" dirty="0" smtClean="0"/>
              <a:t> </a:t>
            </a:r>
            <a:r>
              <a:rPr lang="en-US" dirty="0" err="1" smtClean="0"/>
              <a:t>уровень</a:t>
            </a:r>
            <a:endParaRPr lang="ru-RU" dirty="0"/>
          </a:p>
        </p:txBody>
      </p:sp>
      <p:sp>
        <p:nvSpPr>
          <p:cNvPr id="5" name="Нижний колонтитул 4"/>
          <p:cNvSpPr>
            <a:spLocks noGrp="1"/>
          </p:cNvSpPr>
          <p:nvPr>
            <p:ph type="ftr" sz="quarter" idx="3"/>
          </p:nvPr>
        </p:nvSpPr>
        <p:spPr>
          <a:xfrm>
            <a:off x="5600400" y="5844875"/>
            <a:ext cx="2895600" cy="365125"/>
          </a:xfrm>
          <a:prstGeom prst="rect">
            <a:avLst/>
          </a:prstGeom>
        </p:spPr>
        <p:txBody>
          <a:bodyPr vert="horz" lIns="0" tIns="0" rIns="0" bIns="0" rtlCol="0" anchor="b" anchorCtr="0"/>
          <a:lstStyle>
            <a:lvl1pPr algn="r">
              <a:defRPr sz="1200" b="0" i="1">
                <a:solidFill>
                  <a:schemeClr val="accent1"/>
                </a:solidFill>
              </a:defRPr>
            </a:lvl1pPr>
          </a:lstStyle>
          <a:p>
            <a:r>
              <a:rPr lang="pl-PL" dirty="0" err="1" smtClean="0"/>
              <a:t>www.сайт.ru</a:t>
            </a:r>
            <a:endParaRPr lang="ru-RU" dirty="0"/>
          </a:p>
        </p:txBody>
      </p:sp>
      <p:sp>
        <p:nvSpPr>
          <p:cNvPr id="6" name="Номер слайда 5"/>
          <p:cNvSpPr>
            <a:spLocks noGrp="1"/>
          </p:cNvSpPr>
          <p:nvPr>
            <p:ph type="sldNum" sz="quarter" idx="4"/>
          </p:nvPr>
        </p:nvSpPr>
        <p:spPr>
          <a:xfrm>
            <a:off x="648000" y="5843987"/>
            <a:ext cx="648000" cy="365125"/>
          </a:xfrm>
          <a:prstGeom prst="rect">
            <a:avLst/>
          </a:prstGeom>
        </p:spPr>
        <p:txBody>
          <a:bodyPr vert="horz" lIns="0" tIns="0" rIns="0" bIns="0" rtlCol="0" anchor="b" anchorCtr="0"/>
          <a:lstStyle>
            <a:lvl1pPr algn="l">
              <a:defRPr sz="1200" b="0" i="0" cap="none">
                <a:solidFill>
                  <a:srgbClr val="000000"/>
                </a:solidFill>
              </a:defRPr>
            </a:lvl1pPr>
          </a:lstStyle>
          <a:p>
            <a:fld id="{90A8CD38-519D-BA4E-A1CD-80F900F18B87}" type="slidenum">
              <a:rPr lang="en-US" smtClean="0"/>
              <a:pPr/>
              <a:t>‹#›</a:t>
            </a:fld>
            <a:endParaRPr lang="ru-RU" dirty="0"/>
          </a:p>
        </p:txBody>
      </p:sp>
    </p:spTree>
    <p:extLst>
      <p:ext uri="{BB962C8B-B14F-4D97-AF65-F5344CB8AC3E}">
        <p14:creationId xmlns:p14="http://schemas.microsoft.com/office/powerpoint/2010/main" val="20285521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hdr="0"/>
  <p:txStyles>
    <p:titleStyle>
      <a:lvl1pPr algn="l" defTabSz="457200" rtl="0" eaLnBrk="1" latinLnBrk="0" hangingPunct="1">
        <a:spcBef>
          <a:spcPct val="0"/>
        </a:spcBef>
        <a:buNone/>
        <a:defRPr sz="3000" b="1" i="0" kern="1200" cap="all">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000" y="648000"/>
            <a:ext cx="7848000" cy="1296000"/>
          </a:xfrm>
          <a:prstGeom prst="rect">
            <a:avLst/>
          </a:prstGeom>
        </p:spPr>
        <p:txBody>
          <a:bodyPr vert="horz" lIns="0" tIns="0" rIns="0" bIns="0" rtlCol="0" anchor="t" anchorCtr="0">
            <a:normAutofit/>
          </a:bodyPr>
          <a:lstStyle/>
          <a:p>
            <a:r>
              <a:rPr lang="en-US" dirty="0" err="1" smtClean="0"/>
              <a:t>Образец</a:t>
            </a:r>
            <a:r>
              <a:rPr lang="en-US" dirty="0" smtClean="0"/>
              <a:t> </a:t>
            </a:r>
            <a:r>
              <a:rPr lang="en-US" dirty="0" err="1" smtClean="0"/>
              <a:t>заголовка</a:t>
            </a:r>
            <a:endParaRPr lang="ru-RU" dirty="0"/>
          </a:p>
        </p:txBody>
      </p:sp>
      <p:sp>
        <p:nvSpPr>
          <p:cNvPr id="3" name="Текст 2"/>
          <p:cNvSpPr>
            <a:spLocks noGrp="1"/>
          </p:cNvSpPr>
          <p:nvPr>
            <p:ph type="body" idx="1"/>
          </p:nvPr>
        </p:nvSpPr>
        <p:spPr>
          <a:xfrm>
            <a:off x="648000" y="1944000"/>
            <a:ext cx="7848000" cy="3617999"/>
          </a:xfrm>
          <a:prstGeom prst="rect">
            <a:avLst/>
          </a:prstGeom>
        </p:spPr>
        <p:txBody>
          <a:bodyPr vert="horz" lIns="0" tIns="93600" rIns="0" bIns="0" rtlCol="0">
            <a:normAutofit/>
          </a:bodyPr>
          <a:lstStyle/>
          <a:p>
            <a:pPr lvl="0"/>
            <a:r>
              <a:rPr lang="en-US" dirty="0" err="1" smtClean="0"/>
              <a:t>Образец</a:t>
            </a:r>
            <a:r>
              <a:rPr lang="en-US" dirty="0" smtClean="0"/>
              <a:t> </a:t>
            </a:r>
            <a:r>
              <a:rPr lang="en-US" dirty="0" err="1" smtClean="0"/>
              <a:t>текста</a:t>
            </a:r>
            <a:endParaRPr lang="en-US" dirty="0" smtClean="0"/>
          </a:p>
          <a:p>
            <a:pPr lvl="1"/>
            <a:r>
              <a:rPr lang="en-US" dirty="0" err="1" smtClean="0"/>
              <a:t>Второй</a:t>
            </a:r>
            <a:r>
              <a:rPr lang="en-US" dirty="0" smtClean="0"/>
              <a:t> </a:t>
            </a:r>
            <a:r>
              <a:rPr lang="en-US" dirty="0" err="1" smtClean="0"/>
              <a:t>уровень</a:t>
            </a:r>
            <a:endParaRPr lang="en-US" dirty="0" smtClean="0"/>
          </a:p>
          <a:p>
            <a:pPr lvl="2"/>
            <a:r>
              <a:rPr lang="en-US" dirty="0" err="1" smtClean="0"/>
              <a:t>Третий</a:t>
            </a:r>
            <a:r>
              <a:rPr lang="en-US" dirty="0" smtClean="0"/>
              <a:t> </a:t>
            </a:r>
            <a:r>
              <a:rPr lang="en-US" dirty="0" err="1" smtClean="0"/>
              <a:t>уровень</a:t>
            </a:r>
            <a:endParaRPr lang="en-US" dirty="0" smtClean="0"/>
          </a:p>
          <a:p>
            <a:pPr lvl="3"/>
            <a:r>
              <a:rPr lang="en-US" dirty="0" err="1" smtClean="0"/>
              <a:t>Четвертый</a:t>
            </a:r>
            <a:r>
              <a:rPr lang="en-US" dirty="0" smtClean="0"/>
              <a:t> </a:t>
            </a:r>
            <a:r>
              <a:rPr lang="en-US" dirty="0" err="1" smtClean="0"/>
              <a:t>уровень</a:t>
            </a:r>
            <a:endParaRPr lang="en-US" dirty="0" smtClean="0"/>
          </a:p>
          <a:p>
            <a:pPr lvl="4"/>
            <a:r>
              <a:rPr lang="en-US" dirty="0" err="1" smtClean="0"/>
              <a:t>Пятый</a:t>
            </a:r>
            <a:r>
              <a:rPr lang="en-US" dirty="0" smtClean="0"/>
              <a:t> </a:t>
            </a:r>
            <a:r>
              <a:rPr lang="en-US" dirty="0" err="1" smtClean="0"/>
              <a:t>уровень</a:t>
            </a:r>
            <a:endParaRPr lang="ru-RU" dirty="0"/>
          </a:p>
        </p:txBody>
      </p:sp>
      <p:sp>
        <p:nvSpPr>
          <p:cNvPr id="8" name="TextBox 7"/>
          <p:cNvSpPr txBox="1"/>
          <p:nvPr/>
        </p:nvSpPr>
        <p:spPr>
          <a:xfrm>
            <a:off x="1255919" y="6111593"/>
            <a:ext cx="914400" cy="914400"/>
          </a:xfrm>
          <a:prstGeom prst="rect">
            <a:avLst/>
          </a:prstGeom>
        </p:spPr>
        <p:txBody>
          <a:bodyPr vert="horz" wrap="none" lIns="0" tIns="0" rIns="0" bIns="0" rtlCol="0" anchor="b" anchorCtr="0">
            <a:normAutofit/>
          </a:bodyPr>
          <a:lstStyle/>
          <a:p>
            <a:endParaRPr lang="ru-RU" sz="1400" b="1" i="0" cap="all" dirty="0" smtClean="0">
              <a:solidFill>
                <a:schemeClr val="accent1"/>
              </a:solidFill>
            </a:endParaRPr>
          </a:p>
        </p:txBody>
      </p:sp>
      <p:sp>
        <p:nvSpPr>
          <p:cNvPr id="9" name="TextBox 8"/>
          <p:cNvSpPr txBox="1"/>
          <p:nvPr/>
        </p:nvSpPr>
        <p:spPr>
          <a:xfrm>
            <a:off x="834940" y="6097559"/>
            <a:ext cx="914400" cy="914400"/>
          </a:xfrm>
          <a:prstGeom prst="rect">
            <a:avLst/>
          </a:prstGeom>
        </p:spPr>
        <p:txBody>
          <a:bodyPr vert="horz" wrap="none" lIns="0" tIns="0" rIns="0" bIns="0" rtlCol="0" anchor="b" anchorCtr="0">
            <a:normAutofit/>
          </a:bodyPr>
          <a:lstStyle/>
          <a:p>
            <a:endParaRPr lang="ru-RU" sz="1400" b="1" i="0" cap="all" dirty="0" smtClean="0">
              <a:solidFill>
                <a:schemeClr val="accent1"/>
              </a:solidFill>
            </a:endParaRPr>
          </a:p>
        </p:txBody>
      </p:sp>
      <p:sp>
        <p:nvSpPr>
          <p:cNvPr id="11" name="Дата 3"/>
          <p:cNvSpPr>
            <a:spLocks noGrp="1"/>
          </p:cNvSpPr>
          <p:nvPr>
            <p:ph type="dt" sz="half" idx="2"/>
          </p:nvPr>
        </p:nvSpPr>
        <p:spPr>
          <a:xfrm>
            <a:off x="648000" y="5844875"/>
            <a:ext cx="2133600" cy="365125"/>
          </a:xfrm>
          <a:prstGeom prst="rect">
            <a:avLst/>
          </a:prstGeom>
        </p:spPr>
        <p:txBody>
          <a:bodyPr vert="horz" lIns="0" tIns="0" rIns="0" bIns="0" rtlCol="0" anchor="b" anchorCtr="0"/>
          <a:lstStyle>
            <a:lvl1pPr algn="l">
              <a:defRPr sz="1200">
                <a:solidFill>
                  <a:schemeClr val="bg1"/>
                </a:solidFill>
              </a:defRPr>
            </a:lvl1pPr>
          </a:lstStyle>
          <a:p>
            <a:fld id="{2CBFC7F5-5435-C542-A83D-071D9C846250}" type="datetime1">
              <a:rPr lang="ru-RU" smtClean="0"/>
              <a:pPr/>
              <a:t>14.03.2016</a:t>
            </a:fld>
            <a:endParaRPr lang="ru-RU" dirty="0"/>
          </a:p>
        </p:txBody>
      </p:sp>
      <p:sp>
        <p:nvSpPr>
          <p:cNvPr id="5" name="Нижний колонтитул 4"/>
          <p:cNvSpPr>
            <a:spLocks noGrp="1"/>
          </p:cNvSpPr>
          <p:nvPr>
            <p:ph type="ftr" sz="quarter" idx="3"/>
          </p:nvPr>
        </p:nvSpPr>
        <p:spPr>
          <a:xfrm>
            <a:off x="5600400" y="5844875"/>
            <a:ext cx="2895600" cy="365125"/>
          </a:xfrm>
          <a:prstGeom prst="rect">
            <a:avLst/>
          </a:prstGeom>
        </p:spPr>
        <p:txBody>
          <a:bodyPr vert="horz" lIns="0" tIns="0" rIns="0" bIns="0" rtlCol="0" anchor="b" anchorCtr="0"/>
          <a:lstStyle>
            <a:lvl1pPr algn="r">
              <a:defRPr sz="1200" b="0" i="1">
                <a:solidFill>
                  <a:schemeClr val="accent1"/>
                </a:solidFill>
              </a:defRPr>
            </a:lvl1pPr>
          </a:lstStyle>
          <a:p>
            <a:r>
              <a:rPr lang="pl-PL" dirty="0" err="1" smtClean="0"/>
              <a:t>www.сайт.ru</a:t>
            </a:r>
            <a:endParaRPr lang="ru-RU" dirty="0"/>
          </a:p>
        </p:txBody>
      </p:sp>
    </p:spTree>
    <p:extLst>
      <p:ext uri="{BB962C8B-B14F-4D97-AF65-F5344CB8AC3E}">
        <p14:creationId xmlns:p14="http://schemas.microsoft.com/office/powerpoint/2010/main" val="178315793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p:txStyles>
    <p:titleStyle>
      <a:lvl1pPr algn="l" defTabSz="457200" rtl="0" eaLnBrk="1" latinLnBrk="0" hangingPunct="1">
        <a:spcBef>
          <a:spcPct val="0"/>
        </a:spcBef>
        <a:buNone/>
        <a:defRPr sz="3000" b="1" i="0" kern="1200" cap="all">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image" Target="../media/image63.jpeg"/><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e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9.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9.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5.xml"/><Relationship Id="rId5" Type="http://schemas.openxmlformats.org/officeDocument/2006/relationships/image" Target="../media/image94.png"/><Relationship Id="rId4" Type="http://schemas.openxmlformats.org/officeDocument/2006/relationships/image" Target="../media/image93.png"/></Relationships>
</file>

<file path=ppt/slides/_rels/slide2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Центры </a:t>
            </a:r>
            <a:r>
              <a:rPr lang="ru-RU" sz="39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госуслуг</a:t>
            </a:r>
            <a:r>
              <a:rPr lang="ru-RU" sz="3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9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москвы</a:t>
            </a:r>
            <a:endParaRPr lang="ru-RU" sz="3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67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180355"/>
            <a:ext cx="8208912" cy="6295570"/>
          </a:xfrm>
          <a:prstGeom prst="rect">
            <a:avLst/>
          </a:prstGeom>
        </p:spPr>
        <p:txBody>
          <a:bodyPr wrap="square">
            <a:spAutoFit/>
          </a:bodyPr>
          <a:lstStyle/>
          <a:p>
            <a:pPr hangingPunct="0">
              <a:lnSpc>
                <a:spcPct val="132000"/>
              </a:lnSpc>
              <a:spcAft>
                <a:spcPts val="0"/>
              </a:spcAft>
            </a:pPr>
            <a:r>
              <a:rPr lang="en-US" sz="2400" b="1" dirty="0" smtClean="0">
                <a:solidFill>
                  <a:srgbClr val="ED5338"/>
                </a:solidFill>
                <a:latin typeface="Times New Roman" panose="02020603050405020304" pitchFamily="18" charset="0"/>
                <a:ea typeface="Times New Roman"/>
                <a:cs typeface="Times New Roman" panose="02020603050405020304" pitchFamily="18" charset="0"/>
              </a:rPr>
              <a:t>                </a:t>
            </a:r>
            <a:r>
              <a:rPr lang="ru-RU" sz="3000" b="1" dirty="0" smtClean="0">
                <a:solidFill>
                  <a:srgbClr val="ED5338"/>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rPr>
              <a:t>Мы </a:t>
            </a:r>
            <a:r>
              <a:rPr lang="ru-RU" sz="3000" b="1" dirty="0">
                <a:solidFill>
                  <a:srgbClr val="ED5338"/>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rPr>
              <a:t>ценим каждую </a:t>
            </a:r>
            <a:r>
              <a:rPr lang="ru-RU" sz="3000" b="1"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rPr>
              <a:t>вашу минуту</a:t>
            </a:r>
            <a:endParaRPr lang="ru-RU" sz="3000"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p>
            <a:pPr>
              <a:lnSpc>
                <a:spcPts val="1000"/>
              </a:lnSpc>
              <a:spcAft>
                <a:spcPts val="0"/>
              </a:spcAft>
            </a:pPr>
            <a:r>
              <a:rPr lang="ru-RU" sz="1100" dirty="0">
                <a:latin typeface="Times New Roman"/>
                <a:ea typeface="Times New Roman"/>
              </a:rPr>
              <a:t/>
            </a:r>
            <a:br>
              <a:rPr lang="ru-RU" sz="1100" dirty="0">
                <a:latin typeface="Times New Roman"/>
                <a:ea typeface="Times New Roman"/>
              </a:rPr>
            </a:b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00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nSpc>
                <a:spcPts val="1910"/>
              </a:lnSpc>
              <a:spcAft>
                <a:spcPts val="0"/>
              </a:spcAft>
            </a:pPr>
            <a:endParaRPr lang="en-US" sz="1100" dirty="0" smtClean="0">
              <a:latin typeface="Times New Roman"/>
              <a:ea typeface="Times New Roman"/>
              <a:cs typeface="Times New Roman"/>
            </a:endParaRPr>
          </a:p>
          <a:p>
            <a:pPr>
              <a:lnSpc>
                <a:spcPts val="1910"/>
              </a:lnSpc>
              <a:spcAft>
                <a:spcPts val="0"/>
              </a:spcAft>
            </a:pPr>
            <a:endParaRPr lang="en-US" sz="1100" dirty="0">
              <a:latin typeface="Times New Roman"/>
              <a:ea typeface="Times New Roman"/>
              <a:cs typeface="Times New Roman"/>
            </a:endParaRPr>
          </a:p>
          <a:p>
            <a:pPr>
              <a:lnSpc>
                <a:spcPts val="1910"/>
              </a:lnSpc>
              <a:spcAft>
                <a:spcPts val="0"/>
              </a:spcAft>
            </a:pPr>
            <a:r>
              <a:rPr lang="ru-RU" sz="1100" dirty="0">
                <a:latin typeface="Times New Roman"/>
                <a:ea typeface="Times New Roman"/>
                <a:cs typeface="Times New Roman"/>
              </a:rPr>
              <a:t> </a:t>
            </a:r>
            <a:endParaRPr lang="ru-RU" sz="1050" dirty="0">
              <a:latin typeface="Calibri"/>
              <a:ea typeface="Times New Roman"/>
              <a:cs typeface="Times New Roman"/>
            </a:endParaRPr>
          </a:p>
          <a:p>
            <a:pPr algn="just" hangingPunct="0">
              <a:lnSpc>
                <a:spcPct val="111000"/>
              </a:lnSpc>
              <a:spcAft>
                <a:spcPts val="0"/>
              </a:spcAft>
            </a:pPr>
            <a:endParaRPr lang="en-US" sz="1400" dirty="0" smtClean="0">
              <a:ea typeface="Times New Roman"/>
              <a:cs typeface="Times New Roman"/>
            </a:endParaRPr>
          </a:p>
          <a:p>
            <a:pPr algn="just" hangingPunct="0">
              <a:lnSpc>
                <a:spcPct val="111000"/>
              </a:lnSpc>
              <a:spcAft>
                <a:spcPts val="0"/>
              </a:spcAft>
            </a:pPr>
            <a:endParaRPr lang="en-US" sz="1400" dirty="0">
              <a:ea typeface="Times New Roman"/>
              <a:cs typeface="Times New Roman"/>
            </a:endParaRPr>
          </a:p>
          <a:p>
            <a:pPr algn="just" hangingPunct="0">
              <a:lnSpc>
                <a:spcPct val="111000"/>
              </a:lnSpc>
              <a:spcAft>
                <a:spcPts val="0"/>
              </a:spcAft>
            </a:pPr>
            <a:endParaRPr lang="en-US" sz="1400" dirty="0" smtClean="0">
              <a:ea typeface="Times New Roman"/>
              <a:cs typeface="Times New Roman"/>
            </a:endParaRPr>
          </a:p>
          <a:p>
            <a:pPr algn="just" hangingPunct="0">
              <a:lnSpc>
                <a:spcPct val="111000"/>
              </a:lnSpc>
              <a:spcAft>
                <a:spcPts val="0"/>
              </a:spcAft>
            </a:pPr>
            <a:r>
              <a:rPr lang="ru-RU" sz="1400" b="1" dirty="0" smtClean="0">
                <a:latin typeface="Times New Roman" panose="02020603050405020304" pitchFamily="18" charset="0"/>
                <a:ea typeface="Times New Roman"/>
                <a:cs typeface="Times New Roman" panose="02020603050405020304" pitchFamily="18" charset="0"/>
              </a:rPr>
              <a:t>Поэтому </a:t>
            </a:r>
            <a:r>
              <a:rPr lang="ru-RU" sz="1400" b="1" dirty="0">
                <a:latin typeface="Times New Roman" panose="02020603050405020304" pitchFamily="18" charset="0"/>
                <a:ea typeface="Times New Roman"/>
                <a:cs typeface="Times New Roman" panose="02020603050405020304" pitchFamily="18" charset="0"/>
              </a:rPr>
              <a:t>центры работают так, чтобы вам незачем было подстраиваться под место и время получения </a:t>
            </a:r>
            <a:r>
              <a:rPr lang="ru-RU" sz="1400" b="1" dirty="0" err="1">
                <a:latin typeface="Times New Roman" panose="02020603050405020304" pitchFamily="18" charset="0"/>
                <a:ea typeface="Times New Roman"/>
                <a:cs typeface="Times New Roman" panose="02020603050405020304" pitchFamily="18" charset="0"/>
              </a:rPr>
              <a:t>госуслуги</a:t>
            </a:r>
            <a:r>
              <a:rPr lang="ru-RU" sz="1400" b="1" dirty="0">
                <a:latin typeface="Times New Roman" panose="02020603050405020304" pitchFamily="18" charset="0"/>
                <a:ea typeface="Times New Roman"/>
                <a:cs typeface="Times New Roman" panose="02020603050405020304" pitchFamily="18" charset="0"/>
              </a:rPr>
              <a:t>. Достаточно решить – когда и где она вам нужна. Более ста центров «Мои документы» во всех районах столицы, которые </a:t>
            </a:r>
            <a:r>
              <a:rPr lang="ru-RU" sz="1400" b="1" dirty="0">
                <a:solidFill>
                  <a:srgbClr val="ED5338"/>
                </a:solidFill>
                <a:latin typeface="Times New Roman" panose="02020603050405020304" pitchFamily="18" charset="0"/>
                <a:ea typeface="Times New Roman"/>
                <a:cs typeface="Times New Roman" panose="02020603050405020304" pitchFamily="18" charset="0"/>
              </a:rPr>
              <a:t>работают с</a:t>
            </a:r>
            <a:r>
              <a:rPr lang="ru-RU" sz="1400" b="1" dirty="0">
                <a:latin typeface="Times New Roman" panose="02020603050405020304" pitchFamily="18" charset="0"/>
                <a:ea typeface="Times New Roman"/>
                <a:cs typeface="Times New Roman" panose="02020603050405020304" pitchFamily="18" charset="0"/>
              </a:rPr>
              <a:t> </a:t>
            </a:r>
            <a:r>
              <a:rPr lang="ru-RU" sz="1400" b="1" dirty="0">
                <a:solidFill>
                  <a:srgbClr val="ED5338"/>
                </a:solidFill>
                <a:latin typeface="Times New Roman" panose="02020603050405020304" pitchFamily="18" charset="0"/>
                <a:ea typeface="Times New Roman"/>
                <a:cs typeface="Times New Roman" panose="02020603050405020304" pitchFamily="18" charset="0"/>
              </a:rPr>
              <a:t>8</a:t>
            </a:r>
            <a:r>
              <a:rPr lang="ru-RU" sz="1400" b="1" dirty="0">
                <a:latin typeface="Times New Roman" panose="02020603050405020304" pitchFamily="18" charset="0"/>
                <a:ea typeface="Times New Roman"/>
                <a:cs typeface="Times New Roman" panose="02020603050405020304" pitchFamily="18" charset="0"/>
              </a:rPr>
              <a:t> </a:t>
            </a:r>
            <a:r>
              <a:rPr lang="ru-RU" sz="1400" b="1" dirty="0">
                <a:solidFill>
                  <a:srgbClr val="ED5338"/>
                </a:solidFill>
                <a:latin typeface="Times New Roman" panose="02020603050405020304" pitchFamily="18" charset="0"/>
                <a:ea typeface="Times New Roman"/>
                <a:cs typeface="Times New Roman" panose="02020603050405020304" pitchFamily="18" charset="0"/>
              </a:rPr>
              <a:t>утра до</a:t>
            </a:r>
            <a:r>
              <a:rPr lang="ru-RU" sz="1400" b="1" dirty="0">
                <a:latin typeface="Times New Roman" panose="02020603050405020304" pitchFamily="18" charset="0"/>
                <a:ea typeface="Times New Roman"/>
                <a:cs typeface="Times New Roman" panose="02020603050405020304" pitchFamily="18" charset="0"/>
              </a:rPr>
              <a:t> </a:t>
            </a:r>
            <a:r>
              <a:rPr lang="ru-RU" sz="1400" b="1" dirty="0">
                <a:solidFill>
                  <a:srgbClr val="ED5338"/>
                </a:solidFill>
                <a:latin typeface="Times New Roman" panose="02020603050405020304" pitchFamily="18" charset="0"/>
                <a:ea typeface="Times New Roman"/>
                <a:cs typeface="Times New Roman" panose="02020603050405020304" pitchFamily="18" charset="0"/>
              </a:rPr>
              <a:t>8</a:t>
            </a:r>
            <a:r>
              <a:rPr lang="ru-RU" sz="1400" b="1" dirty="0">
                <a:latin typeface="Times New Roman" panose="02020603050405020304" pitchFamily="18" charset="0"/>
                <a:ea typeface="Times New Roman"/>
                <a:cs typeface="Times New Roman" panose="02020603050405020304" pitchFamily="18" charset="0"/>
              </a:rPr>
              <a:t> </a:t>
            </a:r>
            <a:r>
              <a:rPr lang="ru-RU" sz="1400" b="1" dirty="0">
                <a:solidFill>
                  <a:srgbClr val="ED5338"/>
                </a:solidFill>
                <a:latin typeface="Times New Roman" panose="02020603050405020304" pitchFamily="18" charset="0"/>
                <a:ea typeface="Times New Roman"/>
                <a:cs typeface="Times New Roman" panose="02020603050405020304" pitchFamily="18" charset="0"/>
              </a:rPr>
              <a:t>вечера 7 дней в неделю без выходных и перерывов на обед </a:t>
            </a:r>
            <a:r>
              <a:rPr lang="ru-RU" sz="1400" b="1" dirty="0">
                <a:latin typeface="Times New Roman" panose="02020603050405020304" pitchFamily="18" charset="0"/>
                <a:ea typeface="Times New Roman"/>
                <a:cs typeface="Times New Roman" panose="02020603050405020304" pitchFamily="18" charset="0"/>
              </a:rPr>
              <a:t>и предоставляют</a:t>
            </a:r>
            <a:r>
              <a:rPr lang="ru-RU" sz="1400" b="1" dirty="0">
                <a:solidFill>
                  <a:srgbClr val="ED5338"/>
                </a:solidFill>
                <a:latin typeface="Times New Roman" panose="02020603050405020304" pitchFamily="18" charset="0"/>
                <a:ea typeface="Times New Roman"/>
                <a:cs typeface="Times New Roman" panose="02020603050405020304" pitchFamily="18" charset="0"/>
              </a:rPr>
              <a:t> </a:t>
            </a:r>
            <a:r>
              <a:rPr lang="ru-RU" sz="1400" b="1" dirty="0">
                <a:latin typeface="Times New Roman" panose="02020603050405020304" pitchFamily="18" charset="0"/>
                <a:ea typeface="Times New Roman"/>
                <a:cs typeface="Times New Roman" panose="02020603050405020304" pitchFamily="18" charset="0"/>
              </a:rPr>
              <a:t>97%</a:t>
            </a:r>
            <a:r>
              <a:rPr lang="ru-RU" sz="1400" b="1" dirty="0">
                <a:solidFill>
                  <a:srgbClr val="ED5338"/>
                </a:solidFill>
                <a:latin typeface="Times New Roman" panose="02020603050405020304" pitchFamily="18" charset="0"/>
                <a:ea typeface="Times New Roman"/>
                <a:cs typeface="Times New Roman" panose="02020603050405020304" pitchFamily="18" charset="0"/>
              </a:rPr>
              <a:t> </a:t>
            </a:r>
            <a:r>
              <a:rPr lang="ru-RU" sz="1400" b="1" dirty="0">
                <a:latin typeface="Times New Roman" panose="02020603050405020304" pitchFamily="18" charset="0"/>
                <a:ea typeface="Times New Roman"/>
                <a:cs typeface="Times New Roman" panose="02020603050405020304" pitchFamily="18" charset="0"/>
              </a:rPr>
              <a:t>всех </a:t>
            </a:r>
            <a:r>
              <a:rPr lang="ru-RU" sz="1400" b="1" dirty="0" err="1">
                <a:latin typeface="Times New Roman" panose="02020603050405020304" pitchFamily="18" charset="0"/>
                <a:ea typeface="Times New Roman"/>
                <a:cs typeface="Times New Roman" panose="02020603050405020304" pitchFamily="18" charset="0"/>
              </a:rPr>
              <a:t>госуслуг</a:t>
            </a:r>
            <a:r>
              <a:rPr lang="ru-RU" sz="1400" b="1" dirty="0">
                <a:latin typeface="Times New Roman" panose="02020603050405020304" pitchFamily="18" charset="0"/>
                <a:ea typeface="Times New Roman"/>
                <a:cs typeface="Times New Roman" panose="02020603050405020304" pitchFamily="18" charset="0"/>
              </a:rPr>
              <a:t> без</a:t>
            </a:r>
            <a:r>
              <a:rPr lang="ru-RU" sz="1400" b="1" dirty="0">
                <a:solidFill>
                  <a:srgbClr val="ED5338"/>
                </a:solidFill>
                <a:latin typeface="Times New Roman" panose="02020603050405020304" pitchFamily="18" charset="0"/>
                <a:ea typeface="Times New Roman"/>
                <a:cs typeface="Times New Roman" panose="02020603050405020304" pitchFamily="18" charset="0"/>
              </a:rPr>
              <a:t> </a:t>
            </a:r>
            <a:r>
              <a:rPr lang="ru-RU" sz="1400" b="1" dirty="0">
                <a:latin typeface="Times New Roman" panose="02020603050405020304" pitchFamily="18" charset="0"/>
                <a:ea typeface="Times New Roman"/>
                <a:cs typeface="Times New Roman" panose="02020603050405020304" pitchFamily="18" charset="0"/>
              </a:rPr>
              <a:t>привязки к месту </a:t>
            </a:r>
            <a:r>
              <a:rPr lang="ru-RU" sz="1400" b="1" dirty="0" smtClean="0">
                <a:latin typeface="Times New Roman" panose="02020603050405020304" pitchFamily="18" charset="0"/>
                <a:ea typeface="Times New Roman"/>
                <a:cs typeface="Times New Roman" panose="02020603050405020304" pitchFamily="18" charset="0"/>
              </a:rPr>
              <a:t>жительства– </a:t>
            </a:r>
            <a:r>
              <a:rPr lang="ru-RU" sz="1400" b="1" dirty="0">
                <a:latin typeface="Times New Roman" panose="02020603050405020304" pitchFamily="18" charset="0"/>
                <a:ea typeface="Times New Roman"/>
                <a:cs typeface="Times New Roman" panose="02020603050405020304" pitchFamily="18" charset="0"/>
              </a:rPr>
              <a:t>вот что такое </a:t>
            </a:r>
            <a:r>
              <a:rPr lang="ru-RU" sz="1400" b="1" dirty="0" smtClean="0">
                <a:latin typeface="Times New Roman" panose="02020603050405020304" pitchFamily="18" charset="0"/>
                <a:ea typeface="Times New Roman"/>
                <a:cs typeface="Times New Roman" panose="02020603050405020304" pitchFamily="18" charset="0"/>
              </a:rPr>
              <a:t>современный </a:t>
            </a:r>
            <a:r>
              <a:rPr lang="ru-RU" sz="1400" b="1" dirty="0">
                <a:latin typeface="Times New Roman" panose="02020603050405020304" pitchFamily="18" charset="0"/>
                <a:ea typeface="Times New Roman"/>
                <a:cs typeface="Times New Roman" panose="02020603050405020304" pitchFamily="18" charset="0"/>
              </a:rPr>
              <a:t>уровень предоставления </a:t>
            </a:r>
            <a:r>
              <a:rPr lang="ru-RU" sz="1400" b="1" dirty="0" err="1">
                <a:latin typeface="Times New Roman" panose="02020603050405020304" pitchFamily="18" charset="0"/>
                <a:ea typeface="Times New Roman"/>
                <a:cs typeface="Times New Roman" panose="02020603050405020304" pitchFamily="18" charset="0"/>
              </a:rPr>
              <a:t>госуслуг</a:t>
            </a:r>
            <a:r>
              <a:rPr lang="ru-RU" sz="1400" b="1" dirty="0">
                <a:latin typeface="Times New Roman" panose="02020603050405020304" pitchFamily="18" charset="0"/>
                <a:ea typeface="Times New Roman"/>
                <a:cs typeface="Times New Roman" panose="02020603050405020304" pitchFamily="18" charset="0"/>
              </a:rPr>
              <a:t> в нашей Москве!</a:t>
            </a:r>
            <a:endParaRPr lang="ru-RU" sz="1400" b="1" dirty="0">
              <a:effectLst/>
              <a:latin typeface="Times New Roman" panose="02020603050405020304" pitchFamily="18" charset="0"/>
              <a:ea typeface="Times New Roman"/>
              <a:cs typeface="Times New Roman" panose="02020603050405020304" pitchFamily="18" charset="0"/>
            </a:endParaRPr>
          </a:p>
        </p:txBody>
      </p:sp>
      <p:sp>
        <p:nvSpPr>
          <p:cNvPr id="5" name="TextBox 4"/>
          <p:cNvSpPr txBox="1"/>
          <p:nvPr/>
        </p:nvSpPr>
        <p:spPr>
          <a:xfrm>
            <a:off x="539552" y="3645024"/>
            <a:ext cx="914400" cy="914400"/>
          </a:xfrm>
          <a:prstGeom prst="rect">
            <a:avLst/>
          </a:prstGeom>
        </p:spPr>
        <p:txBody>
          <a:bodyPr vert="horz" wrap="none" lIns="0" tIns="0" rIns="0" bIns="0" rtlCol="0" anchor="b" anchorCtr="0">
            <a:normAutofit/>
          </a:bodyPr>
          <a:lstStyle/>
          <a:p>
            <a:endParaRPr lang="ru-RU" sz="1400" b="1" i="0" cap="all" dirty="0" smtClean="0">
              <a:solidFill>
                <a:schemeClr val="accent1"/>
              </a:solidFill>
            </a:endParaRPr>
          </a:p>
        </p:txBody>
      </p:sp>
      <p:sp>
        <p:nvSpPr>
          <p:cNvPr id="6" name="TextBox 5"/>
          <p:cNvSpPr txBox="1"/>
          <p:nvPr/>
        </p:nvSpPr>
        <p:spPr>
          <a:xfrm>
            <a:off x="1115616" y="3573016"/>
            <a:ext cx="914400" cy="914400"/>
          </a:xfrm>
          <a:prstGeom prst="rect">
            <a:avLst/>
          </a:prstGeom>
        </p:spPr>
        <p:txBody>
          <a:bodyPr vert="horz" wrap="none" lIns="0" tIns="0" rIns="0" bIns="0" rtlCol="0" anchor="b" anchorCtr="0">
            <a:normAutofit/>
          </a:bodyPr>
          <a:lstStyle/>
          <a:p>
            <a:endParaRPr lang="ru-RU" sz="1400" b="1" i="0" cap="all" dirty="0" smtClean="0">
              <a:solidFill>
                <a:schemeClr val="accent1"/>
              </a:solidFill>
            </a:endParaRPr>
          </a:p>
        </p:txBody>
      </p:sp>
    </p:spTree>
    <p:extLst>
      <p:ext uri="{BB962C8B-B14F-4D97-AF65-F5344CB8AC3E}">
        <p14:creationId xmlns:p14="http://schemas.microsoft.com/office/powerpoint/2010/main" val="1622787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anose="02020603050405020304" pitchFamily="18" charset="0"/>
                <a:cs typeface="Times New Roman" panose="02020603050405020304" pitchFamily="18" charset="0"/>
              </a:rPr>
              <a:t>Динамика очередей</a:t>
            </a:r>
            <a:br>
              <a:rPr lang="ru-RU" sz="3600" dirty="0" smtClean="0">
                <a:latin typeface="Times New Roman" panose="02020603050405020304" pitchFamily="18" charset="0"/>
                <a:cs typeface="Times New Roman" panose="02020603050405020304" pitchFamily="18" charset="0"/>
              </a:rPr>
            </a:br>
            <a:r>
              <a:rPr lang="ru-RU" sz="3600" dirty="0" smtClean="0">
                <a:solidFill>
                  <a:schemeClr val="accent1"/>
                </a:solidFill>
                <a:latin typeface="Times New Roman" panose="02020603050405020304" pitchFamily="18" charset="0"/>
                <a:cs typeface="Times New Roman" panose="02020603050405020304" pitchFamily="18" charset="0"/>
              </a:rPr>
              <a:t>в центрах </a:t>
            </a:r>
            <a:r>
              <a:rPr lang="ru-RU" sz="3600" dirty="0" err="1" smtClean="0">
                <a:solidFill>
                  <a:schemeClr val="accent1"/>
                </a:solidFill>
                <a:latin typeface="Times New Roman" panose="02020603050405020304" pitchFamily="18" charset="0"/>
                <a:cs typeface="Times New Roman" panose="02020603050405020304" pitchFamily="18" charset="0"/>
              </a:rPr>
              <a:t>госуслуг</a:t>
            </a:r>
            <a:r>
              <a:rPr lang="ru-RU" sz="3600" dirty="0" smtClean="0">
                <a:solidFill>
                  <a:schemeClr val="accent1"/>
                </a:solidFill>
                <a:latin typeface="Times New Roman" panose="02020603050405020304" pitchFamily="18" charset="0"/>
                <a:cs typeface="Times New Roman" panose="02020603050405020304" pitchFamily="18" charset="0"/>
              </a:rPr>
              <a:t> Москвы</a:t>
            </a:r>
            <a:endParaRPr lang="ru-RU" sz="3600"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3567" y="2060848"/>
            <a:ext cx="4049182" cy="432047"/>
          </a:xfrm>
          <a:solidFill>
            <a:schemeClr val="accent5"/>
          </a:solidFill>
        </p:spPr>
        <p:txBody>
          <a:bodyPr tIns="0" anchor="ctr">
            <a:normAutofit/>
          </a:bodyPr>
          <a:lstStyle/>
          <a:p>
            <a:pPr marL="0" indent="0" algn="ctr">
              <a:buNone/>
            </a:pPr>
            <a:r>
              <a:rPr lang="ru-RU" sz="2000" dirty="0" smtClean="0">
                <a:solidFill>
                  <a:schemeClr val="bg1"/>
                </a:solidFill>
                <a:latin typeface="Times New Roman" panose="02020603050405020304" pitchFamily="18" charset="0"/>
                <a:cs typeface="Times New Roman" panose="02020603050405020304" pitchFamily="18" charset="0"/>
              </a:rPr>
              <a:t>2013 год</a:t>
            </a:r>
            <a:endParaRPr lang="ru-RU" sz="2000" dirty="0">
              <a:solidFill>
                <a:schemeClr val="bg1"/>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190" y="2988510"/>
            <a:ext cx="2438127" cy="2489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762940"/>
            <a:ext cx="108012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Объект 2"/>
          <p:cNvSpPr txBox="1">
            <a:spLocks/>
          </p:cNvSpPr>
          <p:nvPr/>
        </p:nvSpPr>
        <p:spPr>
          <a:xfrm>
            <a:off x="4732749" y="2060848"/>
            <a:ext cx="4159731" cy="432047"/>
          </a:xfrm>
          <a:prstGeom prst="rect">
            <a:avLst/>
          </a:prstGeom>
          <a:solidFill>
            <a:schemeClr val="accent1"/>
          </a:solidFill>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2000" dirty="0" smtClean="0">
                <a:solidFill>
                  <a:schemeClr val="bg1"/>
                </a:solidFill>
                <a:latin typeface="Times New Roman" panose="02020603050405020304" pitchFamily="18" charset="0"/>
                <a:cs typeface="Times New Roman" panose="02020603050405020304" pitchFamily="18" charset="0"/>
              </a:rPr>
              <a:t>2015 год</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8" name="Объект 2"/>
          <p:cNvSpPr txBox="1">
            <a:spLocks/>
          </p:cNvSpPr>
          <p:nvPr/>
        </p:nvSpPr>
        <p:spPr>
          <a:xfrm>
            <a:off x="2954697" y="3303000"/>
            <a:ext cx="605772" cy="432047"/>
          </a:xfrm>
          <a:prstGeom prst="rect">
            <a:avLst/>
          </a:prstGeom>
          <a:noFill/>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2400" dirty="0" smtClean="0">
                <a:solidFill>
                  <a:schemeClr val="bg1"/>
                </a:solidFill>
              </a:rPr>
              <a:t>80</a:t>
            </a:r>
            <a:endParaRPr lang="ru-RU" sz="2400" dirty="0">
              <a:solidFill>
                <a:schemeClr val="bg1"/>
              </a:solidFill>
            </a:endParaRPr>
          </a:p>
        </p:txBody>
      </p:sp>
      <p:sp>
        <p:nvSpPr>
          <p:cNvPr id="9" name="Объект 2"/>
          <p:cNvSpPr txBox="1">
            <a:spLocks/>
          </p:cNvSpPr>
          <p:nvPr/>
        </p:nvSpPr>
        <p:spPr>
          <a:xfrm>
            <a:off x="3594685" y="3364613"/>
            <a:ext cx="943099" cy="308819"/>
          </a:xfrm>
          <a:prstGeom prst="rect">
            <a:avLst/>
          </a:prstGeom>
          <a:solidFill>
            <a:schemeClr val="bg1"/>
          </a:solidFill>
          <a:ln>
            <a:solidFill>
              <a:schemeClr val="accent1"/>
            </a:solidFill>
          </a:ln>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600" dirty="0" smtClean="0">
                <a:solidFill>
                  <a:schemeClr val="tx1"/>
                </a:solidFill>
              </a:rPr>
              <a:t>Из 100</a:t>
            </a:r>
            <a:endParaRPr lang="ru-RU" sz="1600" dirty="0">
              <a:solidFill>
                <a:schemeClr val="tx1"/>
              </a:solidFill>
            </a:endParaRPr>
          </a:p>
        </p:txBody>
      </p:sp>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1991" y="2726936"/>
            <a:ext cx="1116124" cy="111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3265" y="2738370"/>
            <a:ext cx="720080" cy="271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Объект 2"/>
          <p:cNvSpPr txBox="1">
            <a:spLocks/>
          </p:cNvSpPr>
          <p:nvPr/>
        </p:nvSpPr>
        <p:spPr>
          <a:xfrm>
            <a:off x="3488461" y="3815978"/>
            <a:ext cx="1155547" cy="693463"/>
          </a:xfrm>
          <a:prstGeom prst="rect">
            <a:avLst/>
          </a:prstGeom>
          <a:noFill/>
          <a:ln>
            <a:noFill/>
          </a:ln>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600" dirty="0" smtClean="0">
                <a:solidFill>
                  <a:schemeClr val="tx1"/>
                </a:solidFill>
              </a:rPr>
              <a:t>Ждали</a:t>
            </a:r>
            <a:br>
              <a:rPr lang="ru-RU" sz="1600" dirty="0" smtClean="0">
                <a:solidFill>
                  <a:schemeClr val="tx1"/>
                </a:solidFill>
              </a:rPr>
            </a:br>
            <a:r>
              <a:rPr lang="en-US" sz="1600" dirty="0" smtClean="0">
                <a:solidFill>
                  <a:schemeClr val="tx1"/>
                </a:solidFill>
              </a:rPr>
              <a:t>&gt; 15 </a:t>
            </a:r>
            <a:r>
              <a:rPr lang="ru-RU" sz="1600" dirty="0" smtClean="0">
                <a:solidFill>
                  <a:schemeClr val="tx1"/>
                </a:solidFill>
              </a:rPr>
              <a:t>мин</a:t>
            </a:r>
            <a:endParaRPr lang="ru-RU" sz="1600" dirty="0">
              <a:solidFill>
                <a:schemeClr val="tx1"/>
              </a:solidFill>
            </a:endParaRPr>
          </a:p>
        </p:txBody>
      </p:sp>
      <p:sp>
        <p:nvSpPr>
          <p:cNvPr id="13" name="Объект 2"/>
          <p:cNvSpPr txBox="1">
            <a:spLocks/>
          </p:cNvSpPr>
          <p:nvPr/>
        </p:nvSpPr>
        <p:spPr>
          <a:xfrm>
            <a:off x="7380312" y="3303000"/>
            <a:ext cx="605772" cy="432047"/>
          </a:xfrm>
          <a:prstGeom prst="rect">
            <a:avLst/>
          </a:prstGeom>
          <a:noFill/>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2400" dirty="0" smtClean="0"/>
              <a:t>1</a:t>
            </a:r>
            <a:endParaRPr lang="ru-RU" sz="2400" dirty="0"/>
          </a:p>
        </p:txBody>
      </p:sp>
      <p:sp>
        <p:nvSpPr>
          <p:cNvPr id="14" name="Объект 2"/>
          <p:cNvSpPr txBox="1">
            <a:spLocks/>
          </p:cNvSpPr>
          <p:nvPr/>
        </p:nvSpPr>
        <p:spPr>
          <a:xfrm>
            <a:off x="7092280" y="3815978"/>
            <a:ext cx="1155547" cy="693463"/>
          </a:xfrm>
          <a:prstGeom prst="rect">
            <a:avLst/>
          </a:prstGeom>
          <a:noFill/>
          <a:ln>
            <a:noFill/>
          </a:ln>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600" dirty="0" smtClean="0">
                <a:solidFill>
                  <a:schemeClr val="tx1"/>
                </a:solidFill>
              </a:rPr>
              <a:t>Ждет</a:t>
            </a:r>
            <a:br>
              <a:rPr lang="ru-RU" sz="1600" dirty="0" smtClean="0">
                <a:solidFill>
                  <a:schemeClr val="tx1"/>
                </a:solidFill>
              </a:rPr>
            </a:br>
            <a:r>
              <a:rPr lang="en-US" sz="1600" dirty="0" smtClean="0">
                <a:solidFill>
                  <a:schemeClr val="tx1"/>
                </a:solidFill>
              </a:rPr>
              <a:t>&gt; 15 </a:t>
            </a:r>
            <a:r>
              <a:rPr lang="ru-RU" sz="1600" dirty="0" smtClean="0">
                <a:solidFill>
                  <a:schemeClr val="tx1"/>
                </a:solidFill>
              </a:rPr>
              <a:t>мин</a:t>
            </a:r>
            <a:endParaRPr lang="ru-RU" sz="1600" dirty="0">
              <a:solidFill>
                <a:schemeClr val="tx1"/>
              </a:solidFill>
            </a:endParaRPr>
          </a:p>
        </p:txBody>
      </p:sp>
      <p:sp>
        <p:nvSpPr>
          <p:cNvPr id="15" name="Объект 2"/>
          <p:cNvSpPr txBox="1">
            <a:spLocks/>
          </p:cNvSpPr>
          <p:nvPr/>
        </p:nvSpPr>
        <p:spPr>
          <a:xfrm>
            <a:off x="7916602" y="3364613"/>
            <a:ext cx="943099" cy="308819"/>
          </a:xfrm>
          <a:prstGeom prst="rect">
            <a:avLst/>
          </a:prstGeom>
          <a:solidFill>
            <a:schemeClr val="bg1"/>
          </a:solidFill>
          <a:ln>
            <a:solidFill>
              <a:schemeClr val="accent1"/>
            </a:solidFill>
          </a:ln>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600" dirty="0" smtClean="0">
                <a:solidFill>
                  <a:schemeClr val="tx1"/>
                </a:solidFill>
              </a:rPr>
              <a:t>Из 500</a:t>
            </a:r>
            <a:endParaRPr lang="ru-RU" sz="1600" dirty="0">
              <a:solidFill>
                <a:schemeClr val="tx1"/>
              </a:solidFill>
            </a:endParaRPr>
          </a:p>
        </p:txBody>
      </p:sp>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76" y="5544592"/>
            <a:ext cx="1052760" cy="105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8861" y="5544592"/>
            <a:ext cx="1052760" cy="105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Объект 2"/>
          <p:cNvSpPr txBox="1">
            <a:spLocks/>
          </p:cNvSpPr>
          <p:nvPr/>
        </p:nvSpPr>
        <p:spPr>
          <a:xfrm>
            <a:off x="2632449" y="5817842"/>
            <a:ext cx="1795535" cy="506261"/>
          </a:xfrm>
          <a:prstGeom prst="rect">
            <a:avLst/>
          </a:prstGeom>
          <a:noFill/>
          <a:ln>
            <a:noFill/>
          </a:ln>
        </p:spPr>
        <p:txBody>
          <a:bodyPr vert="horz" lIns="0" tIns="0" rIns="0" bIns="0" rtlCol="0" anchor="t">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600" cap="none" dirty="0" smtClean="0">
                <a:solidFill>
                  <a:schemeClr val="tx1"/>
                </a:solidFill>
              </a:rPr>
              <a:t>Среднее время ожидания</a:t>
            </a:r>
            <a:endParaRPr lang="ru-RU" sz="1600" cap="none" dirty="0">
              <a:solidFill>
                <a:schemeClr val="tx1"/>
              </a:solidFill>
            </a:endParaRPr>
          </a:p>
        </p:txBody>
      </p:sp>
      <p:grpSp>
        <p:nvGrpSpPr>
          <p:cNvPr id="5" name="Группа 4"/>
          <p:cNvGrpSpPr/>
          <p:nvPr/>
        </p:nvGrpSpPr>
        <p:grpSpPr>
          <a:xfrm>
            <a:off x="1929994" y="5634416"/>
            <a:ext cx="625782" cy="873112"/>
            <a:chOff x="1569954" y="5652232"/>
            <a:chExt cx="625782" cy="873112"/>
          </a:xfrm>
        </p:grpSpPr>
        <p:sp>
          <p:nvSpPr>
            <p:cNvPr id="19" name="Объект 2"/>
            <p:cNvSpPr txBox="1">
              <a:spLocks/>
            </p:cNvSpPr>
            <p:nvPr/>
          </p:nvSpPr>
          <p:spPr>
            <a:xfrm>
              <a:off x="1569954" y="5652232"/>
              <a:ext cx="625782" cy="693463"/>
            </a:xfrm>
            <a:prstGeom prst="rect">
              <a:avLst/>
            </a:prstGeom>
            <a:noFill/>
            <a:ln>
              <a:noFill/>
            </a:ln>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3600" cap="none" dirty="0" smtClean="0">
                  <a:solidFill>
                    <a:schemeClr val="accent2"/>
                  </a:solidFill>
                </a:rPr>
                <a:t>40</a:t>
              </a:r>
              <a:endParaRPr lang="ru-RU" sz="3600" cap="none" dirty="0">
                <a:solidFill>
                  <a:schemeClr val="accent2"/>
                </a:solidFill>
              </a:endParaRPr>
            </a:p>
          </p:txBody>
        </p:sp>
        <p:sp>
          <p:nvSpPr>
            <p:cNvPr id="20" name="Объект 2"/>
            <p:cNvSpPr txBox="1">
              <a:spLocks/>
            </p:cNvSpPr>
            <p:nvPr/>
          </p:nvSpPr>
          <p:spPr>
            <a:xfrm>
              <a:off x="1569954" y="6164537"/>
              <a:ext cx="625782" cy="360807"/>
            </a:xfrm>
            <a:prstGeom prst="rect">
              <a:avLst/>
            </a:prstGeom>
            <a:noFill/>
            <a:ln>
              <a:noFill/>
            </a:ln>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600" cap="none" dirty="0" smtClean="0">
                  <a:solidFill>
                    <a:schemeClr val="accent2"/>
                  </a:solidFill>
                </a:rPr>
                <a:t>мин</a:t>
              </a:r>
              <a:endParaRPr lang="ru-RU" sz="1600" cap="none" dirty="0">
                <a:solidFill>
                  <a:schemeClr val="accent2"/>
                </a:solidFill>
              </a:endParaRPr>
            </a:p>
          </p:txBody>
        </p:sp>
      </p:grpSp>
      <p:sp>
        <p:nvSpPr>
          <p:cNvPr id="21" name="Объект 2"/>
          <p:cNvSpPr txBox="1">
            <a:spLocks/>
          </p:cNvSpPr>
          <p:nvPr/>
        </p:nvSpPr>
        <p:spPr>
          <a:xfrm>
            <a:off x="6952929" y="5817842"/>
            <a:ext cx="1795535" cy="506261"/>
          </a:xfrm>
          <a:prstGeom prst="rect">
            <a:avLst/>
          </a:prstGeom>
          <a:noFill/>
          <a:ln>
            <a:noFill/>
          </a:ln>
        </p:spPr>
        <p:txBody>
          <a:bodyPr vert="horz" lIns="0" tIns="0" rIns="0" bIns="0" rtlCol="0" anchor="t">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600" cap="none" dirty="0" smtClean="0">
                <a:solidFill>
                  <a:schemeClr val="tx1"/>
                </a:solidFill>
              </a:rPr>
              <a:t>Среднее время ожидания</a:t>
            </a:r>
            <a:endParaRPr lang="ru-RU" sz="1600" cap="none" dirty="0">
              <a:solidFill>
                <a:schemeClr val="tx1"/>
              </a:solidFill>
            </a:endParaRPr>
          </a:p>
        </p:txBody>
      </p:sp>
      <p:grpSp>
        <p:nvGrpSpPr>
          <p:cNvPr id="4" name="Группа 3"/>
          <p:cNvGrpSpPr/>
          <p:nvPr/>
        </p:nvGrpSpPr>
        <p:grpSpPr>
          <a:xfrm>
            <a:off x="6250474" y="5634416"/>
            <a:ext cx="625782" cy="873112"/>
            <a:chOff x="6240594" y="5652232"/>
            <a:chExt cx="625782" cy="873112"/>
          </a:xfrm>
        </p:grpSpPr>
        <p:sp>
          <p:nvSpPr>
            <p:cNvPr id="22" name="Объект 2"/>
            <p:cNvSpPr txBox="1">
              <a:spLocks/>
            </p:cNvSpPr>
            <p:nvPr/>
          </p:nvSpPr>
          <p:spPr>
            <a:xfrm>
              <a:off x="6240594" y="5652232"/>
              <a:ext cx="625782" cy="693463"/>
            </a:xfrm>
            <a:prstGeom prst="rect">
              <a:avLst/>
            </a:prstGeom>
            <a:noFill/>
            <a:ln>
              <a:noFill/>
            </a:ln>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3600" cap="none" dirty="0" smtClean="0"/>
                <a:t>3</a:t>
              </a:r>
              <a:endParaRPr lang="ru-RU" sz="3600" cap="none" dirty="0"/>
            </a:p>
          </p:txBody>
        </p:sp>
        <p:sp>
          <p:nvSpPr>
            <p:cNvPr id="23" name="Объект 2"/>
            <p:cNvSpPr txBox="1">
              <a:spLocks/>
            </p:cNvSpPr>
            <p:nvPr/>
          </p:nvSpPr>
          <p:spPr>
            <a:xfrm>
              <a:off x="6240594" y="6164537"/>
              <a:ext cx="625782" cy="360807"/>
            </a:xfrm>
            <a:prstGeom prst="rect">
              <a:avLst/>
            </a:prstGeom>
            <a:noFill/>
            <a:ln>
              <a:noFill/>
            </a:ln>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600" cap="none" dirty="0" smtClean="0"/>
                <a:t>мин</a:t>
              </a:r>
              <a:endParaRPr lang="ru-RU" sz="1600" cap="none" dirty="0"/>
            </a:p>
          </p:txBody>
        </p:sp>
      </p:grpSp>
      <p:sp>
        <p:nvSpPr>
          <p:cNvPr id="27" name="Равнобедренный треугольник 26"/>
          <p:cNvSpPr/>
          <p:nvPr/>
        </p:nvSpPr>
        <p:spPr>
          <a:xfrm rot="5400000">
            <a:off x="4380590" y="2117514"/>
            <a:ext cx="432046" cy="318717"/>
          </a:xfrm>
          <a:prstGeom prst="triangle">
            <a:avLst/>
          </a:prstGeom>
          <a:ln>
            <a:solidFill>
              <a:schemeClr val="accent5"/>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6" name="Равнобедренный треугольник 5"/>
          <p:cNvSpPr/>
          <p:nvPr/>
        </p:nvSpPr>
        <p:spPr>
          <a:xfrm rot="5400000">
            <a:off x="4676083" y="2117514"/>
            <a:ext cx="432046" cy="318717"/>
          </a:xfrm>
          <a:prstGeom prst="triangle">
            <a:avLst/>
          </a:prstGeom>
          <a:ln>
            <a:solidFill>
              <a:schemeClr val="accent5"/>
            </a:solidFill>
            <a:miter lim="800000"/>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480671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p.vk.me/c628726/v628726801/27153/i4vJ5y_8Xb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000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628800"/>
            <a:ext cx="4576136" cy="5229200"/>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8" name="Прямоугольник 7"/>
          <p:cNvSpPr/>
          <p:nvPr/>
        </p:nvSpPr>
        <p:spPr>
          <a:xfrm>
            <a:off x="4567864" y="1628800"/>
            <a:ext cx="4576136" cy="52292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a:bodyPr>
          <a:lstStyle/>
          <a:p>
            <a:r>
              <a:rPr lang="ru-RU"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Центры </a:t>
            </a:r>
            <a:r>
              <a:rPr lang="ru-RU" sz="3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госуслуг</a:t>
            </a:r>
            <a:r>
              <a:rPr lang="ru-RU"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Москвы</a:t>
            </a:r>
            <a:endParaRPr lang="ru-RU"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48000" y="1944000"/>
            <a:ext cx="3491952" cy="836928"/>
          </a:xfrm>
        </p:spPr>
        <p:txBody>
          <a:bodyPr>
            <a:normAutofit fontScale="92500"/>
          </a:bodyPr>
          <a:lstStyle/>
          <a:p>
            <a:pPr marL="0" indent="0">
              <a:buNone/>
            </a:pPr>
            <a:r>
              <a:rPr lang="ru-RU" sz="2000" dirty="0" smtClean="0">
                <a:solidFill>
                  <a:schemeClr val="bg1"/>
                </a:solidFill>
                <a:latin typeface="Times New Roman" panose="02020603050405020304" pitchFamily="18" charset="0"/>
                <a:cs typeface="Times New Roman" panose="02020603050405020304" pitchFamily="18" charset="0"/>
              </a:rPr>
              <a:t>Оптимизация внутренних процессов</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3"/>
          </p:nvPr>
        </p:nvSpPr>
        <p:spPr>
          <a:xfrm>
            <a:off x="5292080" y="1944001"/>
            <a:ext cx="3528392" cy="908936"/>
          </a:xfrm>
        </p:spPr>
        <p:txBody>
          <a:bodyPr>
            <a:normAutofit/>
          </a:bodyPr>
          <a:lstStyle/>
          <a:p>
            <a:pPr marL="0" indent="0">
              <a:buNone/>
            </a:pPr>
            <a:r>
              <a:rPr lang="ru-RU" sz="1900" dirty="0">
                <a:solidFill>
                  <a:schemeClr val="bg1"/>
                </a:solidFill>
                <a:latin typeface="Times New Roman" panose="02020603050405020304" pitchFamily="18" charset="0"/>
                <a:cs typeface="Times New Roman" panose="02020603050405020304" pitchFamily="18" charset="0"/>
              </a:rPr>
              <a:t>Оптимизация потока посетителей</a:t>
            </a:r>
          </a:p>
        </p:txBody>
      </p:sp>
      <p:pic>
        <p:nvPicPr>
          <p:cNvPr id="8195" name="Picture 3" descr="C:\Users\Сотрудник\Desktop\Рабочие файлы\15-05-21_презентация_СЗАО\img\images+icons-04.png"/>
          <p:cNvPicPr>
            <a:picLocks noChangeAspect="1" noChangeArrowheads="1"/>
          </p:cNvPicPr>
          <p:nvPr/>
        </p:nvPicPr>
        <p:blipFill rotWithShape="1">
          <a:blip r:embed="rId2">
            <a:extLst>
              <a:ext uri="{28A0092B-C50C-407E-A947-70E740481C1C}">
                <a14:useLocalDpi xmlns:a14="http://schemas.microsoft.com/office/drawing/2010/main" val="0"/>
              </a:ext>
            </a:extLst>
          </a:blip>
          <a:srcRect l="5883" t="7824" r="4132" b="8550"/>
          <a:stretch/>
        </p:blipFill>
        <p:spPr bwMode="auto">
          <a:xfrm>
            <a:off x="398913" y="2848677"/>
            <a:ext cx="3890771" cy="381642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Сотрудник\Desktop\Рабочие файлы\15-05-21_презентация_СЗАО\img\images+icons-05.png"/>
          <p:cNvPicPr>
            <a:picLocks noChangeAspect="1" noChangeArrowheads="1"/>
          </p:cNvPicPr>
          <p:nvPr/>
        </p:nvPicPr>
        <p:blipFill rotWithShape="1">
          <a:blip r:embed="rId3">
            <a:extLst>
              <a:ext uri="{28A0092B-C50C-407E-A947-70E740481C1C}">
                <a14:useLocalDpi xmlns:a14="http://schemas.microsoft.com/office/drawing/2010/main" val="0"/>
              </a:ext>
            </a:extLst>
          </a:blip>
          <a:srcRect t="9897" b="25191"/>
          <a:stretch/>
        </p:blipFill>
        <p:spPr bwMode="auto">
          <a:xfrm>
            <a:off x="4790461" y="3140968"/>
            <a:ext cx="4322136" cy="296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749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4932040" y="2276872"/>
            <a:ext cx="3996008" cy="3617999"/>
          </a:xfrm>
        </p:spPr>
        <p:txBody>
          <a:bodyPr>
            <a:normAutofit/>
          </a:bodyPr>
          <a:lstStyle/>
          <a:p>
            <a:pPr marL="0" indent="0">
              <a:buNone/>
            </a:pPr>
            <a:r>
              <a:rPr lang="ru-RU" sz="3600" dirty="0">
                <a:latin typeface="Times New Roman" panose="02020603050405020304" pitchFamily="18" charset="0"/>
                <a:cs typeface="Times New Roman" panose="02020603050405020304" pitchFamily="18" charset="0"/>
              </a:rPr>
              <a:t>Оптимизация внутренних процессов</a:t>
            </a:r>
          </a:p>
          <a:p>
            <a:pPr marL="0" indent="0">
              <a:buNone/>
            </a:pPr>
            <a:endParaRPr lang="ru-RU" sz="3600" dirty="0"/>
          </a:p>
        </p:txBody>
      </p:sp>
      <p:pic>
        <p:nvPicPr>
          <p:cNvPr id="6" name="Picture 3" descr="C:\Users\Сотрудник\Desktop\Рабочие файлы\15-05-21_презентация_СЗАО\img\images+icons-04.png"/>
          <p:cNvPicPr>
            <a:picLocks noChangeAspect="1" noChangeArrowheads="1"/>
          </p:cNvPicPr>
          <p:nvPr/>
        </p:nvPicPr>
        <p:blipFill rotWithShape="1">
          <a:blip r:embed="rId2">
            <a:extLst>
              <a:ext uri="{28A0092B-C50C-407E-A947-70E740481C1C}">
                <a14:useLocalDpi xmlns:a14="http://schemas.microsoft.com/office/drawing/2010/main" val="0"/>
              </a:ext>
            </a:extLst>
          </a:blip>
          <a:srcRect l="5883" t="7824" r="4132" b="8550"/>
          <a:stretch/>
        </p:blipFill>
        <p:spPr bwMode="auto">
          <a:xfrm>
            <a:off x="398912" y="2276872"/>
            <a:ext cx="3890771"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638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1"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4" y="620688"/>
            <a:ext cx="914400" cy="914400"/>
          </a:xfrm>
          <a:prstGeom prst="rect">
            <a:avLst/>
          </a:prstGeom>
        </p:spPr>
        <p:txBody>
          <a:bodyPr vert="horz" wrap="none" lIns="0" tIns="0" rIns="0" bIns="0" rtlCol="0" anchor="b" anchorCtr="0">
            <a:normAutofit/>
          </a:bodyPr>
          <a:lstStyle/>
          <a:p>
            <a:endParaRPr lang="ru-RU" sz="1400" b="1" i="0" cap="all" dirty="0" smtClean="0">
              <a:solidFill>
                <a:schemeClr val="accent1"/>
              </a:solidFill>
            </a:endParaRPr>
          </a:p>
        </p:txBody>
      </p:sp>
      <p:sp>
        <p:nvSpPr>
          <p:cNvPr id="7" name="TextBox 6"/>
          <p:cNvSpPr txBox="1"/>
          <p:nvPr/>
        </p:nvSpPr>
        <p:spPr>
          <a:xfrm>
            <a:off x="251520" y="116632"/>
            <a:ext cx="1346448" cy="1944216"/>
          </a:xfrm>
          <a:prstGeom prst="rect">
            <a:avLst/>
          </a:prstGeom>
        </p:spPr>
        <p:txBody>
          <a:bodyPr vert="horz" wrap="none" lIns="0" tIns="0" rIns="0" bIns="0" rtlCol="0" anchor="b" anchorCtr="0">
            <a:normAutofit fontScale="85000" lnSpcReduction="20000"/>
          </a:bodyPr>
          <a:lstStyle/>
          <a:p>
            <a:endParaRPr lang="ru-RU" sz="2400" b="1" i="0" cap="all"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2400" b="1" i="0" cap="all"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Мы всегда открыты </a:t>
            </a:r>
            <a:r>
              <a:rPr lang="ru-RU" sz="2400" b="1" i="0" cap="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конструктивного общения</a:t>
            </a:r>
          </a:p>
          <a:p>
            <a:endParaRPr lang="ru-RU" sz="1400" b="1" cap="all" dirty="0" smtClean="0">
              <a:solidFill>
                <a:schemeClr val="accent1"/>
              </a:solidFill>
            </a:endParaRPr>
          </a:p>
          <a:p>
            <a:pPr algn="just">
              <a:lnSpc>
                <a:spcPct val="110000"/>
              </a:lnSpc>
            </a:pPr>
            <a:r>
              <a:rPr lang="ru-RU" sz="21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Только постоянно общаясь с вами , мы можем совершенствовать свою работу.</a:t>
            </a:r>
          </a:p>
          <a:p>
            <a:pPr algn="just">
              <a:lnSpc>
                <a:spcPct val="110000"/>
              </a:lnSpc>
            </a:pPr>
            <a:r>
              <a:rPr lang="ru-RU" sz="2100" b="1" i="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 оцениваете нашу работу и мы становимся с каждым днём все лучше!</a:t>
            </a:r>
          </a:p>
          <a:p>
            <a:pPr algn="just">
              <a:lnSpc>
                <a:spcPct val="110000"/>
              </a:lnSpc>
            </a:pPr>
            <a:r>
              <a:rPr lang="ru-RU" sz="2100" b="1"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Возле каждого окна вы найдёте устройство </a:t>
            </a:r>
            <a:r>
              <a:rPr lang="en-US" sz="2100" b="1"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like-unlike</a:t>
            </a:r>
            <a:r>
              <a:rPr lang="ru-RU" sz="21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где можете сразу же после</a:t>
            </a:r>
          </a:p>
          <a:p>
            <a:pPr algn="just">
              <a:lnSpc>
                <a:spcPct val="110000"/>
              </a:lnSpc>
            </a:pPr>
            <a:r>
              <a:rPr lang="ru-RU" sz="21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Получения услуги поделиться эмоцией: понравилось или нет вам обслуживание</a:t>
            </a:r>
          </a:p>
          <a:p>
            <a:pPr algn="just">
              <a:lnSpc>
                <a:spcPct val="110000"/>
              </a:lnSpc>
            </a:pPr>
            <a:r>
              <a:rPr lang="ru-RU" sz="21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a:t>
            </a:r>
            <a:r>
              <a:rPr lang="ru-RU" sz="2100" b="1" i="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онкретного специалиста.</a:t>
            </a:r>
          </a:p>
        </p:txBody>
      </p:sp>
    </p:spTree>
    <p:extLst>
      <p:ext uri="{BB962C8B-B14F-4D97-AF65-F5344CB8AC3E}">
        <p14:creationId xmlns:p14="http://schemas.microsoft.com/office/powerpoint/2010/main" val="3099492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3"/>
          </p:nvPr>
        </p:nvSpPr>
        <p:spPr>
          <a:xfrm>
            <a:off x="6192616" y="1988840"/>
            <a:ext cx="2555848" cy="936103"/>
          </a:xfrm>
        </p:spPr>
        <p:txBody>
          <a:bodyPr tIns="0" anchor="ctr">
            <a:noAutofit/>
          </a:bodyPr>
          <a:lstStyle/>
          <a:p>
            <a:pPr marL="0" indent="0">
              <a:buNone/>
            </a:pPr>
            <a:r>
              <a:rPr lang="ru-RU" sz="1800" cap="none" dirty="0" smtClean="0">
                <a:solidFill>
                  <a:schemeClr val="tx2"/>
                </a:solidFill>
                <a:latin typeface="Times New Roman" panose="02020603050405020304" pitchFamily="18" charset="0"/>
                <a:cs typeface="Times New Roman" panose="02020603050405020304" pitchFamily="18" charset="0"/>
              </a:rPr>
              <a:t>Проверка данных </a:t>
            </a:r>
            <a:br>
              <a:rPr lang="ru-RU" sz="1800" cap="none" dirty="0" smtClean="0">
                <a:solidFill>
                  <a:schemeClr val="tx2"/>
                </a:solidFill>
                <a:latin typeface="Times New Roman" panose="02020603050405020304" pitchFamily="18" charset="0"/>
                <a:cs typeface="Times New Roman" panose="02020603050405020304" pitchFamily="18" charset="0"/>
              </a:rPr>
            </a:br>
            <a:r>
              <a:rPr lang="ru-RU" sz="1800" cap="none" dirty="0" smtClean="0">
                <a:solidFill>
                  <a:schemeClr val="tx2"/>
                </a:solidFill>
                <a:latin typeface="Times New Roman" panose="02020603050405020304" pitchFamily="18" charset="0"/>
                <a:cs typeface="Times New Roman" panose="02020603050405020304" pitchFamily="18" charset="0"/>
              </a:rPr>
              <a:t>с помощью видеонаблюдения</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1547664" y="2024843"/>
            <a:ext cx="3240360" cy="864096"/>
          </a:xfrm>
        </p:spPr>
        <p:txBody>
          <a:bodyPr tIns="0" anchor="ctr">
            <a:noAutofit/>
          </a:bodyPr>
          <a:lstStyle/>
          <a:p>
            <a:pPr marL="0" indent="0">
              <a:buNone/>
            </a:pPr>
            <a:r>
              <a:rPr lang="ru-RU" sz="1800" cap="none" dirty="0" smtClean="0">
                <a:solidFill>
                  <a:schemeClr val="tx2"/>
                </a:solidFill>
                <a:latin typeface="Times New Roman" panose="02020603050405020304" pitchFamily="18" charset="0"/>
                <a:cs typeface="Times New Roman" panose="02020603050405020304" pitchFamily="18" charset="0"/>
              </a:rPr>
              <a:t>Превышение норматива = </a:t>
            </a:r>
            <a:br>
              <a:rPr lang="ru-RU" sz="1800" cap="none" dirty="0" smtClean="0">
                <a:solidFill>
                  <a:schemeClr val="tx2"/>
                </a:solidFill>
                <a:latin typeface="Times New Roman" panose="02020603050405020304" pitchFamily="18" charset="0"/>
                <a:cs typeface="Times New Roman" panose="02020603050405020304" pitchFamily="18" charset="0"/>
              </a:rPr>
            </a:br>
            <a:r>
              <a:rPr lang="ru-RU" sz="1800" cap="none" dirty="0" smtClean="0">
                <a:solidFill>
                  <a:schemeClr val="tx2"/>
                </a:solidFill>
                <a:latin typeface="Times New Roman" panose="02020603050405020304" pitchFamily="18" charset="0"/>
                <a:cs typeface="Times New Roman" panose="02020603050405020304" pitchFamily="18" charset="0"/>
              </a:rPr>
              <a:t>автоматическое уведомление</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a:xfrm>
            <a:off x="664320" y="620688"/>
            <a:ext cx="7848000" cy="1296000"/>
          </a:xfrm>
        </p:spPr>
        <p:txBody>
          <a:bodyPr>
            <a:normAutofit/>
          </a:bodyPr>
          <a:lstStyle/>
          <a:p>
            <a:r>
              <a:rPr lang="ru-RU" sz="4000" dirty="0" smtClean="0">
                <a:latin typeface="Times New Roman" panose="02020603050405020304" pitchFamily="18" charset="0"/>
                <a:cs typeface="Times New Roman" panose="02020603050405020304" pitchFamily="18" charset="0"/>
              </a:rPr>
              <a:t>Центры </a:t>
            </a:r>
            <a:r>
              <a:rPr lang="ru-RU" sz="4000" dirty="0" err="1" smtClean="0">
                <a:latin typeface="Times New Roman" panose="02020603050405020304" pitchFamily="18" charset="0"/>
                <a:cs typeface="Times New Roman" panose="02020603050405020304" pitchFamily="18" charset="0"/>
              </a:rPr>
              <a:t>госуслуг</a:t>
            </a:r>
            <a:r>
              <a:rPr lang="ru-RU" sz="4000" dirty="0" smtClean="0">
                <a:latin typeface="Times New Roman" panose="02020603050405020304" pitchFamily="18" charset="0"/>
                <a:cs typeface="Times New Roman" panose="02020603050405020304" pitchFamily="18" charset="0"/>
              </a:rPr>
              <a:t> Москвы</a:t>
            </a:r>
            <a:br>
              <a:rPr lang="ru-RU" sz="4000" dirty="0" smtClean="0">
                <a:latin typeface="Times New Roman" panose="02020603050405020304" pitchFamily="18" charset="0"/>
                <a:cs typeface="Times New Roman" panose="02020603050405020304" pitchFamily="18" charset="0"/>
              </a:rPr>
            </a:br>
            <a:r>
              <a:rPr lang="ru-RU" sz="4000" dirty="0" smtClean="0">
                <a:solidFill>
                  <a:schemeClr val="accent1"/>
                </a:solidFill>
                <a:latin typeface="Times New Roman" panose="02020603050405020304" pitchFamily="18" charset="0"/>
                <a:cs typeface="Times New Roman" panose="02020603050405020304" pitchFamily="18" charset="0"/>
              </a:rPr>
              <a:t>Оперативные меры</a:t>
            </a:r>
            <a:endParaRPr lang="ru-RU" sz="4000" dirty="0">
              <a:solidFill>
                <a:schemeClr val="accent1"/>
              </a:solidFill>
              <a:latin typeface="Times New Roman" panose="02020603050405020304" pitchFamily="18" charset="0"/>
              <a:cs typeface="Times New Roman" panose="02020603050405020304" pitchFamily="18" charset="0"/>
            </a:endParaRPr>
          </a:p>
        </p:txBody>
      </p:sp>
      <p:sp>
        <p:nvSpPr>
          <p:cNvPr id="8" name="Объект 4"/>
          <p:cNvSpPr txBox="1">
            <a:spLocks/>
          </p:cNvSpPr>
          <p:nvPr/>
        </p:nvSpPr>
        <p:spPr>
          <a:xfrm>
            <a:off x="1547664" y="3479638"/>
            <a:ext cx="2952336" cy="720080"/>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Перенастройка электронной очереди</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9" name="Объект 5"/>
          <p:cNvSpPr txBox="1">
            <a:spLocks/>
          </p:cNvSpPr>
          <p:nvPr/>
        </p:nvSpPr>
        <p:spPr>
          <a:xfrm>
            <a:off x="6192616" y="3479639"/>
            <a:ext cx="2555848" cy="720079"/>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Открытие дополнительных окон</a:t>
            </a:r>
            <a:endParaRPr lang="ru-RU" sz="1800" cap="none" dirty="0">
              <a:solidFill>
                <a:schemeClr val="tx2"/>
              </a:solidFill>
              <a:latin typeface="Times New Roman" panose="02020603050405020304" pitchFamily="18" charset="0"/>
              <a:cs typeface="Times New Roman" panose="02020603050405020304" pitchFamily="18" charset="0"/>
            </a:endParaRPr>
          </a:p>
        </p:txBody>
      </p:sp>
      <p:grpSp>
        <p:nvGrpSpPr>
          <p:cNvPr id="12" name="Группа 11"/>
          <p:cNvGrpSpPr/>
          <p:nvPr/>
        </p:nvGrpSpPr>
        <p:grpSpPr>
          <a:xfrm>
            <a:off x="0" y="4365104"/>
            <a:ext cx="9144000" cy="2487698"/>
            <a:chOff x="188636" y="4873034"/>
            <a:chExt cx="8766728" cy="1796326"/>
          </a:xfrm>
        </p:grpSpPr>
        <p:grpSp>
          <p:nvGrpSpPr>
            <p:cNvPr id="7" name="Группа 6"/>
            <p:cNvGrpSpPr/>
            <p:nvPr/>
          </p:nvGrpSpPr>
          <p:grpSpPr>
            <a:xfrm>
              <a:off x="188636" y="4873034"/>
              <a:ext cx="8766728" cy="1796326"/>
              <a:chOff x="-6517232" y="3526350"/>
              <a:chExt cx="24952463" cy="5112825"/>
            </a:xfrm>
          </p:grpSpPr>
          <p:pic>
            <p:nvPicPr>
              <p:cNvPr id="10242" name="Picture 2" descr="C:\Users\Сотрудник\Desktop\Рабочие файлы\15-05-21_презентация_СЗАО\im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232" y="3537011"/>
                <a:ext cx="9070514" cy="510216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Сотрудник\Desktop\Рабочие файлы\15-05-21_презентация_СЗАО\img\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4717" y="3526350"/>
                <a:ext cx="9070514" cy="510216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Сотрудник\Desktop\Рабочие файлы\15-05-21_презентация_СЗАО\img\emais_2015-04-22_13-56-13-70.jpg"/>
              <p:cNvPicPr>
                <a:picLocks noChangeAspect="1" noChangeArrowheads="1"/>
              </p:cNvPicPr>
              <p:nvPr/>
            </p:nvPicPr>
            <p:blipFill rotWithShape="1">
              <a:blip r:embed="rId4">
                <a:extLst>
                  <a:ext uri="{28A0092B-C50C-407E-A947-70E740481C1C}">
                    <a14:useLocalDpi xmlns:a14="http://schemas.microsoft.com/office/drawing/2010/main" val="0"/>
                  </a:ext>
                </a:extLst>
              </a:blip>
              <a:srcRect r="25062"/>
              <a:stretch/>
            </p:blipFill>
            <p:spPr bwMode="auto">
              <a:xfrm>
                <a:off x="2553282" y="3526350"/>
                <a:ext cx="6811435" cy="511282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Прямая соединительная линия 10"/>
            <p:cNvCxnSpPr/>
            <p:nvPr/>
          </p:nvCxnSpPr>
          <p:spPr>
            <a:xfrm>
              <a:off x="3375445" y="4873034"/>
              <a:ext cx="0" cy="179632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a:off x="5801710" y="4873034"/>
              <a:ext cx="0" cy="1796326"/>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grpSp>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8370" y="3507159"/>
            <a:ext cx="733340" cy="665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4211" y="2142837"/>
            <a:ext cx="961657" cy="62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2159811"/>
            <a:ext cx="789609" cy="59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3523243"/>
            <a:ext cx="611197" cy="63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850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006052" y="2699536"/>
            <a:ext cx="5131896" cy="26016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p:txBody>
          <a:bodyPr>
            <a:normAutofit/>
          </a:bodyPr>
          <a:lstStyle/>
          <a:p>
            <a:pPr algn="ctr"/>
            <a:r>
              <a:rPr lang="ru-RU"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Центры </a:t>
            </a:r>
            <a:r>
              <a:rPr lang="ru-RU"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госуслуг</a:t>
            </a:r>
            <a:r>
              <a:rPr lang="ru-RU"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Москвы</a:t>
            </a:r>
          </a:p>
        </p:txBody>
      </p:sp>
      <p:sp>
        <p:nvSpPr>
          <p:cNvPr id="5" name="Объект 5"/>
          <p:cNvSpPr txBox="1">
            <a:spLocks/>
          </p:cNvSpPr>
          <p:nvPr/>
        </p:nvSpPr>
        <p:spPr>
          <a:xfrm>
            <a:off x="2051720" y="3599891"/>
            <a:ext cx="1584176" cy="468051"/>
          </a:xfrm>
          <a:prstGeom prst="rect">
            <a:avLst/>
          </a:prstGeom>
        </p:spPr>
        <p:txBody>
          <a:bodyPr tIns="0" anchor="ctr">
            <a:no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600" cap="none" dirty="0" err="1">
                <a:solidFill>
                  <a:schemeClr val="tx2"/>
                </a:solidFill>
                <a:latin typeface="Times New Roman" panose="02020603050405020304" pitchFamily="18" charset="0"/>
                <a:cs typeface="Times New Roman" panose="02020603050405020304" pitchFamily="18" charset="0"/>
              </a:rPr>
              <a:t>Р</a:t>
            </a:r>
            <a:r>
              <a:rPr lang="ru-RU" sz="1600" cap="none" dirty="0" err="1" smtClean="0">
                <a:solidFill>
                  <a:schemeClr val="tx2"/>
                </a:solidFill>
                <a:latin typeface="Times New Roman" panose="02020603050405020304" pitchFamily="18" charset="0"/>
                <a:cs typeface="Times New Roman" panose="02020603050405020304" pitchFamily="18" charset="0"/>
              </a:rPr>
              <a:t>есепшн</a:t>
            </a:r>
            <a:endParaRPr lang="ru-RU" sz="1600" cap="none" dirty="0">
              <a:solidFill>
                <a:schemeClr val="tx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419872" y="2886608"/>
            <a:ext cx="2580413" cy="404880"/>
          </a:xfrm>
        </p:spPr>
        <p:txBody>
          <a:bodyPr>
            <a:normAutofit/>
          </a:bodyPr>
          <a:lstStyle/>
          <a:p>
            <a:pPr marL="0" indent="0">
              <a:buNone/>
            </a:pPr>
            <a:r>
              <a:rPr lang="ru-RU"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Универсализация</a:t>
            </a:r>
            <a:endPar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Объект 5"/>
          <p:cNvSpPr txBox="1">
            <a:spLocks/>
          </p:cNvSpPr>
          <p:nvPr/>
        </p:nvSpPr>
        <p:spPr>
          <a:xfrm>
            <a:off x="2195736" y="4587262"/>
            <a:ext cx="1188132" cy="468051"/>
          </a:xfrm>
          <a:prstGeom prst="rect">
            <a:avLst/>
          </a:prstGeom>
        </p:spPr>
        <p:txBody>
          <a:bodyPr tIns="0" anchor="ctr">
            <a:no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600" cap="none" dirty="0" smtClean="0">
                <a:solidFill>
                  <a:schemeClr val="tx2"/>
                </a:solidFill>
                <a:latin typeface="Times New Roman" panose="02020603050405020304" pitchFamily="18" charset="0"/>
                <a:cs typeface="Times New Roman" panose="02020603050405020304" pitchFamily="18" charset="0"/>
              </a:rPr>
              <a:t>Зал ожидания</a:t>
            </a:r>
            <a:endParaRPr lang="ru-RU" sz="1600" cap="none" dirty="0">
              <a:solidFill>
                <a:schemeClr val="tx2"/>
              </a:solidFill>
              <a:latin typeface="Times New Roman" panose="02020603050405020304" pitchFamily="18" charset="0"/>
              <a:cs typeface="Times New Roman" panose="02020603050405020304" pitchFamily="18" charset="0"/>
            </a:endParaRPr>
          </a:p>
        </p:txBody>
      </p:sp>
      <p:sp>
        <p:nvSpPr>
          <p:cNvPr id="8" name="Объект 5"/>
          <p:cNvSpPr txBox="1">
            <a:spLocks/>
          </p:cNvSpPr>
          <p:nvPr/>
        </p:nvSpPr>
        <p:spPr>
          <a:xfrm>
            <a:off x="3635896" y="3518743"/>
            <a:ext cx="1927377" cy="630346"/>
          </a:xfrm>
          <a:prstGeom prst="rect">
            <a:avLst/>
          </a:prstGeom>
        </p:spPr>
        <p:txBody>
          <a:bodyPr tIns="0" anchor="ctr">
            <a:no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600" cap="none" dirty="0" smtClean="0">
                <a:solidFill>
                  <a:schemeClr val="tx2"/>
                </a:solidFill>
                <a:latin typeface="Times New Roman" panose="02020603050405020304" pitchFamily="18" charset="0"/>
                <a:cs typeface="Times New Roman" panose="02020603050405020304" pitchFamily="18" charset="0"/>
              </a:rPr>
              <a:t>Зона электронных услуг</a:t>
            </a:r>
            <a:endParaRPr lang="ru-RU" sz="1600" cap="none" dirty="0">
              <a:solidFill>
                <a:schemeClr val="tx2"/>
              </a:solidFill>
              <a:latin typeface="Times New Roman" panose="02020603050405020304" pitchFamily="18" charset="0"/>
              <a:cs typeface="Times New Roman" panose="02020603050405020304" pitchFamily="18" charset="0"/>
            </a:endParaRPr>
          </a:p>
        </p:txBody>
      </p:sp>
      <p:sp>
        <p:nvSpPr>
          <p:cNvPr id="9" name="Объект 5"/>
          <p:cNvSpPr txBox="1">
            <a:spLocks/>
          </p:cNvSpPr>
          <p:nvPr/>
        </p:nvSpPr>
        <p:spPr>
          <a:xfrm>
            <a:off x="5940152" y="3815924"/>
            <a:ext cx="1129511" cy="1005362"/>
          </a:xfrm>
          <a:prstGeom prst="rect">
            <a:avLst/>
          </a:prstGeom>
        </p:spPr>
        <p:txBody>
          <a:bodyPr tIns="0" anchor="ctr">
            <a:no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600" cap="none" dirty="0" smtClean="0">
                <a:solidFill>
                  <a:schemeClr val="tx2"/>
                </a:solidFill>
                <a:latin typeface="Times New Roman" panose="02020603050405020304" pitchFamily="18" charset="0"/>
                <a:cs typeface="Times New Roman" panose="02020603050405020304" pitchFamily="18" charset="0"/>
              </a:rPr>
              <a:t>Окна коротких услуг</a:t>
            </a:r>
            <a:endParaRPr lang="ru-RU" sz="1600" cap="none" dirty="0">
              <a:solidFill>
                <a:schemeClr val="tx2"/>
              </a:solidFill>
              <a:latin typeface="Times New Roman" panose="02020603050405020304" pitchFamily="18" charset="0"/>
              <a:cs typeface="Times New Roman" panose="02020603050405020304" pitchFamily="18" charset="0"/>
            </a:endParaRPr>
          </a:p>
        </p:txBody>
      </p:sp>
      <p:sp>
        <p:nvSpPr>
          <p:cNvPr id="10" name="Объект 5"/>
          <p:cNvSpPr txBox="1">
            <a:spLocks/>
          </p:cNvSpPr>
          <p:nvPr/>
        </p:nvSpPr>
        <p:spPr>
          <a:xfrm>
            <a:off x="3807496" y="4488123"/>
            <a:ext cx="1584176" cy="666329"/>
          </a:xfrm>
          <a:prstGeom prst="rect">
            <a:avLst/>
          </a:prstGeom>
        </p:spPr>
        <p:txBody>
          <a:bodyPr tIns="0" anchor="ctr">
            <a:no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600" cap="none" dirty="0" smtClean="0">
                <a:solidFill>
                  <a:schemeClr val="tx2"/>
                </a:solidFill>
                <a:latin typeface="Times New Roman" panose="02020603050405020304" pitchFamily="18" charset="0"/>
                <a:cs typeface="Times New Roman" panose="02020603050405020304" pitchFamily="18" charset="0"/>
              </a:rPr>
              <a:t>Окна длинных услуг</a:t>
            </a:r>
            <a:endParaRPr lang="ru-RU" sz="1600" cap="none" dirty="0">
              <a:solidFill>
                <a:schemeClr val="tx2"/>
              </a:solidFill>
              <a:latin typeface="Times New Roman" panose="02020603050405020304" pitchFamily="18" charset="0"/>
              <a:cs typeface="Times New Roman" panose="02020603050405020304" pitchFamily="18" charset="0"/>
            </a:endParaRPr>
          </a:p>
        </p:txBody>
      </p:sp>
      <p:sp>
        <p:nvSpPr>
          <p:cNvPr id="11" name="Объект 5"/>
          <p:cNvSpPr txBox="1">
            <a:spLocks/>
          </p:cNvSpPr>
          <p:nvPr/>
        </p:nvSpPr>
        <p:spPr>
          <a:xfrm>
            <a:off x="2915816" y="1484784"/>
            <a:ext cx="3312368" cy="468051"/>
          </a:xfrm>
          <a:prstGeom prst="rect">
            <a:avLst/>
          </a:prstGeom>
        </p:spPr>
        <p:txBody>
          <a:bodyPr tIns="0" anchor="ctr">
            <a:no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2000" cap="none" dirty="0" smtClean="0">
                <a:solidFill>
                  <a:schemeClr val="accent2"/>
                </a:solidFill>
                <a:latin typeface="Times New Roman" panose="02020603050405020304" pitchFamily="18" charset="0"/>
                <a:cs typeface="Times New Roman" panose="02020603050405020304" pitchFamily="18" charset="0"/>
              </a:rPr>
              <a:t>РАЗДЕЛЕНИЕ УСЛУГ</a:t>
            </a:r>
            <a:endParaRPr lang="ru-RU" sz="2000" cap="none" dirty="0">
              <a:solidFill>
                <a:schemeClr val="accent2"/>
              </a:solidFill>
              <a:latin typeface="Times New Roman" panose="02020603050405020304" pitchFamily="18" charset="0"/>
              <a:cs typeface="Times New Roman" panose="02020603050405020304" pitchFamily="18" charset="0"/>
            </a:endParaRPr>
          </a:p>
        </p:txBody>
      </p:sp>
      <p:sp>
        <p:nvSpPr>
          <p:cNvPr id="12" name="Объект 5"/>
          <p:cNvSpPr txBox="1">
            <a:spLocks/>
          </p:cNvSpPr>
          <p:nvPr/>
        </p:nvSpPr>
        <p:spPr>
          <a:xfrm>
            <a:off x="5156810" y="2047286"/>
            <a:ext cx="1368152" cy="388216"/>
          </a:xfrm>
          <a:prstGeom prst="rect">
            <a:avLst/>
          </a:prstGeom>
        </p:spPr>
        <p:txBody>
          <a:bodyPr tIns="0" anchor="ctr">
            <a:no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длинные</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13" name="Объект 5"/>
          <p:cNvSpPr txBox="1">
            <a:spLocks/>
          </p:cNvSpPr>
          <p:nvPr/>
        </p:nvSpPr>
        <p:spPr>
          <a:xfrm>
            <a:off x="3131840" y="2047286"/>
            <a:ext cx="1368152" cy="388216"/>
          </a:xfrm>
          <a:prstGeom prst="rect">
            <a:avLst/>
          </a:prstGeom>
        </p:spPr>
        <p:txBody>
          <a:bodyPr tIns="0" anchor="ctr">
            <a:no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короткие</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14" name="Объект 5"/>
          <p:cNvSpPr txBox="1">
            <a:spLocks/>
          </p:cNvSpPr>
          <p:nvPr/>
        </p:nvSpPr>
        <p:spPr>
          <a:xfrm>
            <a:off x="3839947" y="5678741"/>
            <a:ext cx="2892293" cy="639944"/>
          </a:xfrm>
          <a:prstGeom prst="rect">
            <a:avLst/>
          </a:prstGeom>
        </p:spPr>
        <p:txBody>
          <a:bodyPr tIns="0" anchor="ctr">
            <a:no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accent2"/>
                </a:solidFill>
                <a:latin typeface="Times New Roman" panose="02020603050405020304" pitchFamily="18" charset="0"/>
                <a:cs typeface="Times New Roman" panose="02020603050405020304" pitchFamily="18" charset="0"/>
              </a:rPr>
              <a:t>ПРОГНОЗИРОВАНИЕ </a:t>
            </a:r>
            <a:br>
              <a:rPr lang="ru-RU" sz="1800" cap="none" dirty="0" smtClean="0">
                <a:solidFill>
                  <a:schemeClr val="accent2"/>
                </a:solidFill>
                <a:latin typeface="Times New Roman" panose="02020603050405020304" pitchFamily="18" charset="0"/>
                <a:cs typeface="Times New Roman" panose="02020603050405020304" pitchFamily="18" charset="0"/>
              </a:rPr>
            </a:br>
            <a:r>
              <a:rPr lang="ru-RU" sz="1800" cap="none" dirty="0" smtClean="0">
                <a:solidFill>
                  <a:schemeClr val="accent2"/>
                </a:solidFill>
                <a:latin typeface="Times New Roman" panose="02020603050405020304" pitchFamily="18" charset="0"/>
                <a:cs typeface="Times New Roman" panose="02020603050405020304" pitchFamily="18" charset="0"/>
              </a:rPr>
              <a:t>И КОМАНДИРОВАНИЕ</a:t>
            </a:r>
            <a:endParaRPr lang="ru-RU" sz="1800" cap="none" dirty="0">
              <a:solidFill>
                <a:schemeClr val="accent2"/>
              </a:solidFill>
              <a:latin typeface="Times New Roman" panose="02020603050405020304" pitchFamily="18" charset="0"/>
              <a:cs typeface="Times New Roman" panose="02020603050405020304" pitchFamily="18" charset="0"/>
            </a:endParaRPr>
          </a:p>
        </p:txBody>
      </p:sp>
      <p:sp>
        <p:nvSpPr>
          <p:cNvPr id="15" name="Объект 5"/>
          <p:cNvSpPr txBox="1">
            <a:spLocks/>
          </p:cNvSpPr>
          <p:nvPr/>
        </p:nvSpPr>
        <p:spPr>
          <a:xfrm>
            <a:off x="179512" y="3664912"/>
            <a:ext cx="1826540" cy="651931"/>
          </a:xfrm>
          <a:prstGeom prst="rect">
            <a:avLst/>
          </a:prstGeom>
        </p:spPr>
        <p:txBody>
          <a:bodyPr tIns="0" anchor="ctr">
            <a:no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600" cap="none" dirty="0" smtClean="0">
                <a:solidFill>
                  <a:schemeClr val="accent2"/>
                </a:solidFill>
                <a:latin typeface="Times New Roman" panose="02020603050405020304" pitchFamily="18" charset="0"/>
                <a:cs typeface="Times New Roman" panose="02020603050405020304" pitchFamily="18" charset="0"/>
              </a:rPr>
              <a:t>ТЕХНИЧЕСКИЕ РЕШЕНИЯ</a:t>
            </a:r>
            <a:endParaRPr lang="ru-RU" sz="1600" cap="none" dirty="0">
              <a:solidFill>
                <a:schemeClr val="accent2"/>
              </a:solidFill>
              <a:latin typeface="Times New Roman" panose="02020603050405020304" pitchFamily="18" charset="0"/>
              <a:cs typeface="Times New Roman" panose="02020603050405020304" pitchFamily="18" charset="0"/>
            </a:endParaRPr>
          </a:p>
        </p:txBody>
      </p:sp>
      <p:sp>
        <p:nvSpPr>
          <p:cNvPr id="16" name="Объект 5"/>
          <p:cNvSpPr txBox="1">
            <a:spLocks/>
          </p:cNvSpPr>
          <p:nvPr/>
        </p:nvSpPr>
        <p:spPr>
          <a:xfrm>
            <a:off x="7308304" y="3535546"/>
            <a:ext cx="1728192" cy="830027"/>
          </a:xfrm>
          <a:prstGeom prst="rect">
            <a:avLst/>
          </a:prstGeom>
        </p:spPr>
        <p:txBody>
          <a:bodyPr tIns="0" anchor="ctr">
            <a:no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ru-RU" sz="1600" cap="none" dirty="0" smtClean="0">
                <a:solidFill>
                  <a:schemeClr val="accent2"/>
                </a:solidFill>
                <a:latin typeface="Times New Roman" panose="02020603050405020304" pitchFamily="18" charset="0"/>
                <a:cs typeface="Times New Roman" panose="02020603050405020304" pitchFamily="18" charset="0"/>
              </a:rPr>
              <a:t>ЖИЗНЕННЫЕ СИТУАЦИИ</a:t>
            </a:r>
            <a:endParaRPr lang="ru-RU" sz="1600" cap="none" dirty="0">
              <a:solidFill>
                <a:schemeClr val="accent2"/>
              </a:solidFill>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206" y="5506847"/>
            <a:ext cx="955755" cy="81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77" y="2374258"/>
            <a:ext cx="1292009" cy="116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4833" y="2552569"/>
            <a:ext cx="675134" cy="80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Равнобедренный треугольник 16"/>
          <p:cNvSpPr/>
          <p:nvPr/>
        </p:nvSpPr>
        <p:spPr>
          <a:xfrm rot="5400000">
            <a:off x="3300410" y="3739533"/>
            <a:ext cx="437938" cy="18876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Равнобедренный треугольник 21"/>
          <p:cNvSpPr/>
          <p:nvPr/>
        </p:nvSpPr>
        <p:spPr>
          <a:xfrm rot="5400000">
            <a:off x="5527534" y="3739533"/>
            <a:ext cx="437938" cy="18876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Равнобедренный треугольник 22"/>
          <p:cNvSpPr/>
          <p:nvPr/>
        </p:nvSpPr>
        <p:spPr>
          <a:xfrm rot="16200000">
            <a:off x="5527534" y="4726905"/>
            <a:ext cx="437938" cy="18876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Равнобедренный треугольник 23"/>
          <p:cNvSpPr/>
          <p:nvPr/>
        </p:nvSpPr>
        <p:spPr>
          <a:xfrm rot="16200000">
            <a:off x="3223278" y="4726904"/>
            <a:ext cx="437938" cy="18876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003" y="2004289"/>
            <a:ext cx="474210" cy="47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2004289"/>
            <a:ext cx="285969" cy="49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402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Центры </a:t>
            </a:r>
            <a:r>
              <a:rPr lang="ru-RU"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госуслуг</a:t>
            </a:r>
            <a:r>
              <a:rPr lang="ru-RU"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Москвы</a:t>
            </a:r>
          </a:p>
        </p:txBody>
      </p:sp>
      <p:sp>
        <p:nvSpPr>
          <p:cNvPr id="3" name="Объект 2"/>
          <p:cNvSpPr>
            <a:spLocks noGrp="1"/>
          </p:cNvSpPr>
          <p:nvPr>
            <p:ph idx="1"/>
          </p:nvPr>
        </p:nvSpPr>
        <p:spPr>
          <a:xfrm>
            <a:off x="648000" y="1772816"/>
            <a:ext cx="7848000" cy="476888"/>
          </a:xfrm>
        </p:spPr>
        <p:txBody>
          <a:bodyPr>
            <a:normAutofit/>
          </a:bodyPr>
          <a:lstStyle/>
          <a:p>
            <a:pPr marL="0" indent="0">
              <a:buNone/>
            </a:pPr>
            <a:r>
              <a:rPr lang="ru-RU" sz="2000" dirty="0" smtClean="0">
                <a:latin typeface="Times New Roman" panose="02020603050405020304" pitchFamily="18" charset="0"/>
                <a:cs typeface="Times New Roman" panose="02020603050405020304" pitchFamily="18" charset="0"/>
              </a:rPr>
              <a:t>Альтернативное Размещение</a:t>
            </a:r>
            <a:endParaRPr lang="ru-RU" sz="2000" dirty="0">
              <a:latin typeface="Times New Roman" panose="02020603050405020304" pitchFamily="18" charset="0"/>
              <a:cs typeface="Times New Roman" panose="02020603050405020304" pitchFamily="18" charset="0"/>
            </a:endParaRPr>
          </a:p>
        </p:txBody>
      </p:sp>
      <p:pic>
        <p:nvPicPr>
          <p:cNvPr id="9221" name="Picture 5" descr="http://kuzminki.mos.ru/upload/medialibrary/05f/moscow_activ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79" y="2636913"/>
            <a:ext cx="3707411" cy="4221088"/>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2"/>
          <p:cNvSpPr txBox="1">
            <a:spLocks/>
          </p:cNvSpPr>
          <p:nvPr/>
        </p:nvSpPr>
        <p:spPr>
          <a:xfrm>
            <a:off x="3131839" y="2780928"/>
            <a:ext cx="2195808" cy="720080"/>
          </a:xfrm>
          <a:prstGeom prst="rect">
            <a:avLst/>
          </a:prstGeom>
        </p:spPr>
        <p:txBody>
          <a:bodyPr vert="horz" lIns="0" tIns="93600" rIns="0" bIns="0" rtlCol="0">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Разделение центров на 3 категории</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3131839" y="4059362"/>
            <a:ext cx="1898462" cy="576064"/>
          </a:xfrm>
          <a:prstGeom prst="rect">
            <a:avLst/>
          </a:prstGeom>
        </p:spPr>
        <p:txBody>
          <a:bodyPr vert="horz" lIns="0" tIns="93600" rIns="0" bIns="0" rtlCol="0">
            <a:no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Рейтинговая система оценки</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3131839" y="5301208"/>
            <a:ext cx="2232249" cy="1042833"/>
          </a:xfrm>
          <a:prstGeom prst="rect">
            <a:avLst/>
          </a:prstGeom>
        </p:spPr>
        <p:txBody>
          <a:bodyPr vert="horz" lIns="0" tIns="93600" rIns="0" bIns="0" rtlCol="0">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Мотивация руководителей</a:t>
            </a:r>
          </a:p>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центров</a:t>
            </a:r>
            <a:endParaRPr lang="ru-RU" sz="1800" cap="none" dirty="0">
              <a:solidFill>
                <a:schemeClr val="tx2"/>
              </a:solidFill>
              <a:latin typeface="Times New Roman" panose="02020603050405020304" pitchFamily="18" charset="0"/>
              <a:cs typeface="Times New Roman" panose="02020603050405020304" pitchFamily="18" charset="0"/>
            </a:endParaRPr>
          </a:p>
        </p:txBody>
      </p:sp>
      <p:pic>
        <p:nvPicPr>
          <p:cNvPr id="92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578" y="2828114"/>
            <a:ext cx="1668556" cy="62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65" y="4059362"/>
            <a:ext cx="1897782" cy="71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724128" y="1556792"/>
            <a:ext cx="2448272" cy="903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241" y="5298714"/>
            <a:ext cx="891230" cy="100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6732241" y="1546246"/>
            <a:ext cx="432048" cy="914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 name="Равнобедренный треугольник 3"/>
          <p:cNvSpPr/>
          <p:nvPr/>
        </p:nvSpPr>
        <p:spPr>
          <a:xfrm rot="5400000">
            <a:off x="6661134" y="1864703"/>
            <a:ext cx="648072" cy="288032"/>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09832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gazeta-rostokino.ru/wp-content/uploads/2015/07/%D0%B2%D0%BE%D0%BB%D0%BE%D0%BD%D1%82%D0%B5%D1%80%D1%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6552728"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218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742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everstolici.ru/upload/medialibrary/e78/e788c45238138d358cc792d3bd2342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 y="0"/>
            <a:ext cx="9753600" cy="691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301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5" name="Объект 2"/>
          <p:cNvSpPr txBox="1">
            <a:spLocks/>
          </p:cNvSpPr>
          <p:nvPr/>
        </p:nvSpPr>
        <p:spPr>
          <a:xfrm>
            <a:off x="4932040" y="1944000"/>
            <a:ext cx="3996008" cy="3617999"/>
          </a:xfrm>
          <a:prstGeom prst="rect">
            <a:avLst/>
          </a:prstGeom>
        </p:spPr>
        <p:txBody>
          <a:bodyPr vert="horz" lIns="0" tIns="93600" rIns="0" bIns="0" rtlCol="0">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3600" dirty="0" smtClean="0">
                <a:latin typeface="Times New Roman" panose="02020603050405020304" pitchFamily="18" charset="0"/>
                <a:cs typeface="Times New Roman" panose="02020603050405020304" pitchFamily="18" charset="0"/>
              </a:rPr>
              <a:t>Оптимизация</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потока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посетителей</a:t>
            </a:r>
            <a:endParaRPr lang="ru-RU" sz="3600" dirty="0">
              <a:latin typeface="Times New Roman" panose="02020603050405020304" pitchFamily="18" charset="0"/>
              <a:cs typeface="Times New Roman" panose="02020603050405020304" pitchFamily="18" charset="0"/>
            </a:endParaRPr>
          </a:p>
        </p:txBody>
      </p:sp>
      <p:pic>
        <p:nvPicPr>
          <p:cNvPr id="7" name="Picture 5" descr="C:\Users\Сотрудник\Desktop\Рабочие файлы\15-05-21_презентация_СЗАО\img\images+icons-05.png"/>
          <p:cNvPicPr>
            <a:picLocks noChangeAspect="1" noChangeArrowheads="1"/>
          </p:cNvPicPr>
          <p:nvPr/>
        </p:nvPicPr>
        <p:blipFill rotWithShape="1">
          <a:blip r:embed="rId2">
            <a:extLst>
              <a:ext uri="{28A0092B-C50C-407E-A947-70E740481C1C}">
                <a14:useLocalDpi xmlns:a14="http://schemas.microsoft.com/office/drawing/2010/main" val="0"/>
              </a:ext>
            </a:extLst>
          </a:blip>
          <a:srcRect t="9897" b="25191"/>
          <a:stretch/>
        </p:blipFill>
        <p:spPr bwMode="auto">
          <a:xfrm>
            <a:off x="219217" y="2132856"/>
            <a:ext cx="4322136" cy="296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700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Центры </a:t>
            </a:r>
            <a:r>
              <a:rPr lang="ru-RU"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госуслуг</a:t>
            </a:r>
            <a:r>
              <a:rPr lang="ru-RU"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Москвы</a:t>
            </a:r>
            <a:br>
              <a:rPr lang="ru-RU"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60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Дополнительные возможности</a:t>
            </a:r>
            <a:endParaRPr lang="ru-RU" sz="3600"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2195736" y="2366344"/>
            <a:ext cx="2195808" cy="610863"/>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Онлайн мониторинг загруженности</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6" name="Объект 2"/>
          <p:cNvSpPr txBox="1">
            <a:spLocks/>
          </p:cNvSpPr>
          <p:nvPr/>
        </p:nvSpPr>
        <p:spPr>
          <a:xfrm>
            <a:off x="2195736" y="3816089"/>
            <a:ext cx="2195808" cy="610863"/>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Предварительная запись на прием</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7" name="Объект 2"/>
          <p:cNvSpPr txBox="1">
            <a:spLocks/>
          </p:cNvSpPr>
          <p:nvPr/>
        </p:nvSpPr>
        <p:spPr>
          <a:xfrm>
            <a:off x="2195736" y="5134437"/>
            <a:ext cx="2195808" cy="916294"/>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Уведомление </a:t>
            </a:r>
            <a:br>
              <a:rPr lang="ru-RU" sz="1800" cap="none" dirty="0" smtClean="0">
                <a:solidFill>
                  <a:schemeClr val="tx2"/>
                </a:solidFill>
                <a:latin typeface="Times New Roman" panose="02020603050405020304" pitchFamily="18" charset="0"/>
                <a:cs typeface="Times New Roman" panose="02020603050405020304" pitchFamily="18" charset="0"/>
              </a:rPr>
            </a:br>
            <a:r>
              <a:rPr lang="ru-RU" sz="1800" cap="none" dirty="0" smtClean="0">
                <a:solidFill>
                  <a:schemeClr val="tx2"/>
                </a:solidFill>
                <a:latin typeface="Times New Roman" panose="02020603050405020304" pitchFamily="18" charset="0"/>
                <a:cs typeface="Times New Roman" panose="02020603050405020304" pitchFamily="18" charset="0"/>
              </a:rPr>
              <a:t>о готовности документов</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8" name="Объект 2"/>
          <p:cNvSpPr txBox="1">
            <a:spLocks/>
          </p:cNvSpPr>
          <p:nvPr/>
        </p:nvSpPr>
        <p:spPr>
          <a:xfrm>
            <a:off x="6156176" y="2366344"/>
            <a:ext cx="2195808" cy="610863"/>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Перевод услуг </a:t>
            </a:r>
            <a:br>
              <a:rPr lang="ru-RU" sz="1800" cap="none" dirty="0" smtClean="0">
                <a:solidFill>
                  <a:schemeClr val="tx2"/>
                </a:solidFill>
                <a:latin typeface="Times New Roman" panose="02020603050405020304" pitchFamily="18" charset="0"/>
                <a:cs typeface="Times New Roman" panose="02020603050405020304" pitchFamily="18" charset="0"/>
              </a:rPr>
            </a:br>
            <a:r>
              <a:rPr lang="ru-RU" sz="1800" cap="none" dirty="0" smtClean="0">
                <a:solidFill>
                  <a:schemeClr val="tx2"/>
                </a:solidFill>
                <a:latin typeface="Times New Roman" panose="02020603050405020304" pitchFamily="18" charset="0"/>
                <a:cs typeface="Times New Roman" panose="02020603050405020304" pitchFamily="18" charset="0"/>
              </a:rPr>
              <a:t>в электронный вид</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6156176" y="3816089"/>
            <a:ext cx="2195808" cy="610863"/>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Консультант в зоне</a:t>
            </a:r>
            <a:br>
              <a:rPr lang="ru-RU" sz="1800" cap="none" dirty="0" smtClean="0">
                <a:solidFill>
                  <a:schemeClr val="tx2"/>
                </a:solidFill>
                <a:latin typeface="Times New Roman" panose="02020603050405020304" pitchFamily="18" charset="0"/>
                <a:cs typeface="Times New Roman" panose="02020603050405020304" pitchFamily="18" charset="0"/>
              </a:rPr>
            </a:br>
            <a:r>
              <a:rPr lang="ru-RU" sz="1800" cap="none" dirty="0" smtClean="0">
                <a:solidFill>
                  <a:schemeClr val="tx2"/>
                </a:solidFill>
                <a:latin typeface="Times New Roman" panose="02020603050405020304" pitchFamily="18" charset="0"/>
                <a:cs typeface="Times New Roman" panose="02020603050405020304" pitchFamily="18" charset="0"/>
              </a:rPr>
              <a:t>электронных услуг</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6156176" y="5134437"/>
            <a:ext cx="2195808" cy="916294"/>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Консультант в зале</a:t>
            </a:r>
            <a:br>
              <a:rPr lang="ru-RU" sz="1800" cap="none" dirty="0" smtClean="0">
                <a:solidFill>
                  <a:schemeClr val="tx2"/>
                </a:solidFill>
                <a:latin typeface="Times New Roman" panose="02020603050405020304" pitchFamily="18" charset="0"/>
                <a:cs typeface="Times New Roman" panose="02020603050405020304" pitchFamily="18" charset="0"/>
              </a:rPr>
            </a:br>
            <a:r>
              <a:rPr lang="ru-RU" sz="1800" cap="none" dirty="0" smtClean="0">
                <a:solidFill>
                  <a:schemeClr val="tx2"/>
                </a:solidFill>
                <a:latin typeface="Times New Roman" panose="02020603050405020304" pitchFamily="18" charset="0"/>
                <a:cs typeface="Times New Roman" panose="02020603050405020304" pitchFamily="18" charset="0"/>
              </a:rPr>
              <a:t>ожидания</a:t>
            </a:r>
            <a:endParaRPr lang="ru-RU" sz="1800" cap="none" dirty="0">
              <a:solidFill>
                <a:schemeClr val="tx2"/>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283877"/>
            <a:ext cx="1217188" cy="61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125" y="2311800"/>
            <a:ext cx="580075" cy="71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583" y="3662423"/>
            <a:ext cx="732831" cy="91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412" y="5134437"/>
            <a:ext cx="341172" cy="91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265" y="3734943"/>
            <a:ext cx="783795" cy="77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7998" y="2329366"/>
            <a:ext cx="648000" cy="68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362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smtClean="0"/>
          </a:p>
          <a:p>
            <a:endParaRPr lang="ru-RU" dirty="0"/>
          </a:p>
          <a:p>
            <a:endParaRPr lang="ru-RU" dirty="0"/>
          </a:p>
        </p:txBody>
      </p:sp>
      <p:pic>
        <p:nvPicPr>
          <p:cNvPr id="71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908720"/>
            <a:ext cx="914400" cy="914400"/>
          </a:xfrm>
          <a:prstGeom prst="rect">
            <a:avLst/>
          </a:prstGeom>
        </p:spPr>
        <p:txBody>
          <a:bodyPr vert="horz" wrap="none" lIns="0" tIns="0" rIns="0" bIns="0" rtlCol="0" anchor="b" anchorCtr="0">
            <a:normAutofit/>
          </a:bodyPr>
          <a:lstStyle/>
          <a:p>
            <a:endParaRPr lang="ru-RU" sz="1400" b="1" i="0" cap="all" dirty="0" smtClean="0">
              <a:solidFill>
                <a:schemeClr val="accent1"/>
              </a:solidFill>
            </a:endParaRPr>
          </a:p>
        </p:txBody>
      </p:sp>
      <p:sp>
        <p:nvSpPr>
          <p:cNvPr id="6" name="TextBox 5"/>
          <p:cNvSpPr txBox="1"/>
          <p:nvPr/>
        </p:nvSpPr>
        <p:spPr>
          <a:xfrm>
            <a:off x="827584" y="0"/>
            <a:ext cx="914400" cy="1988840"/>
          </a:xfrm>
          <a:prstGeom prst="rect">
            <a:avLst/>
          </a:prstGeom>
        </p:spPr>
        <p:txBody>
          <a:bodyPr vert="horz" wrap="none" lIns="0" tIns="0" rIns="0" bIns="0" rtlCol="0" anchor="b" anchorCtr="0">
            <a:normAutofit/>
          </a:bodyPr>
          <a:lstStyle/>
          <a:p>
            <a:r>
              <a:rPr lang="ru-RU" sz="1400" b="1" i="0" dirty="0" smtClean="0">
                <a:solidFill>
                  <a:schemeClr val="accent6">
                    <a:lumMod val="75000"/>
                  </a:schemeClr>
                </a:solidFill>
                <a:latin typeface="Times New Roman" panose="02020603050405020304" pitchFamily="18" charset="0"/>
                <a:cs typeface="Times New Roman" panose="02020603050405020304" pitchFamily="18" charset="0"/>
              </a:rPr>
              <a:t>Ориентируйтесь на статистику посещений центров «мои документы»,  к</a:t>
            </a:r>
            <a:r>
              <a:rPr lang="ru-RU" sz="1400" b="1" dirty="0" smtClean="0">
                <a:solidFill>
                  <a:schemeClr val="accent6">
                    <a:lumMod val="75000"/>
                  </a:schemeClr>
                </a:solidFill>
                <a:latin typeface="Times New Roman" panose="02020603050405020304" pitchFamily="18" charset="0"/>
                <a:cs typeface="Times New Roman" panose="02020603050405020304" pitchFamily="18" charset="0"/>
              </a:rPr>
              <a:t>оторую мы собрали </a:t>
            </a:r>
          </a:p>
          <a:p>
            <a:r>
              <a:rPr lang="ru-RU" sz="1400" b="1" dirty="0" smtClean="0">
                <a:solidFill>
                  <a:schemeClr val="accent6">
                    <a:lumMod val="75000"/>
                  </a:schemeClr>
                </a:solidFill>
                <a:latin typeface="Times New Roman" panose="02020603050405020304" pitchFamily="18" charset="0"/>
                <a:cs typeface="Times New Roman" panose="02020603050405020304" pitchFamily="18" charset="0"/>
              </a:rPr>
              <a:t>специально для вас. </a:t>
            </a:r>
            <a:r>
              <a:rPr lang="ru-RU" sz="1400" b="1" i="0" dirty="0" smtClean="0">
                <a:solidFill>
                  <a:schemeClr val="accent6">
                    <a:lumMod val="75000"/>
                  </a:schemeClr>
                </a:solidFill>
                <a:latin typeface="Times New Roman" panose="02020603050405020304" pitchFamily="18" charset="0"/>
                <a:cs typeface="Times New Roman" panose="02020603050405020304" pitchFamily="18" charset="0"/>
              </a:rPr>
              <a:t>Красным отмечены наиболее загруженные часы в течении дня и дни </a:t>
            </a:r>
          </a:p>
          <a:p>
            <a:r>
              <a:rPr lang="ru-RU" sz="1400" b="1" dirty="0">
                <a:solidFill>
                  <a:schemeClr val="accent6">
                    <a:lumMod val="75000"/>
                  </a:schemeClr>
                </a:solidFill>
                <a:latin typeface="Times New Roman" panose="02020603050405020304" pitchFamily="18" charset="0"/>
                <a:cs typeface="Times New Roman" panose="02020603050405020304" pitchFamily="18" charset="0"/>
              </a:rPr>
              <a:t>в</a:t>
            </a:r>
            <a:r>
              <a:rPr lang="ru-RU" sz="1400" b="1" dirty="0" smtClean="0">
                <a:solidFill>
                  <a:schemeClr val="accent6">
                    <a:lumMod val="75000"/>
                  </a:schemeClr>
                </a:solidFill>
                <a:latin typeface="Times New Roman" panose="02020603050405020304" pitchFamily="18" charset="0"/>
                <a:cs typeface="Times New Roman" panose="02020603050405020304" pitchFamily="18" charset="0"/>
              </a:rPr>
              <a:t> течении недели. Зелёным – наиболее свободные часы и дни.</a:t>
            </a:r>
          </a:p>
          <a:p>
            <a:r>
              <a:rPr lang="ru-RU" sz="1400" b="1" i="0" dirty="0" smtClean="0">
                <a:solidFill>
                  <a:schemeClr val="accent6">
                    <a:lumMod val="75000"/>
                  </a:schemeClr>
                </a:solidFill>
                <a:latin typeface="Times New Roman" panose="02020603050405020304" pitchFamily="18" charset="0"/>
                <a:cs typeface="Times New Roman" panose="02020603050405020304" pitchFamily="18" charset="0"/>
              </a:rPr>
              <a:t>График загруженности каждого центра отдельно можно посмотреть на с</a:t>
            </a:r>
            <a:r>
              <a:rPr lang="ru-RU" sz="1400" b="1" dirty="0" smtClean="0">
                <a:solidFill>
                  <a:schemeClr val="accent6">
                    <a:lumMod val="75000"/>
                  </a:schemeClr>
                </a:solidFill>
                <a:latin typeface="Times New Roman" panose="02020603050405020304" pitchFamily="18" charset="0"/>
                <a:cs typeface="Times New Roman" panose="02020603050405020304" pitchFamily="18" charset="0"/>
              </a:rPr>
              <a:t>айте </a:t>
            </a:r>
            <a:r>
              <a:rPr lang="en-US" sz="1400" b="1" dirty="0" smtClean="0">
                <a:solidFill>
                  <a:schemeClr val="accent1"/>
                </a:solidFill>
                <a:latin typeface="Times New Roman" panose="02020603050405020304" pitchFamily="18" charset="0"/>
                <a:cs typeface="Times New Roman" panose="02020603050405020304" pitchFamily="18" charset="0"/>
              </a:rPr>
              <a:t>md.mos.ru </a:t>
            </a:r>
            <a:endParaRPr lang="ru-RU" sz="1400" b="1" dirty="0" smtClean="0">
              <a:solidFill>
                <a:schemeClr val="accent1"/>
              </a:solidFill>
              <a:latin typeface="Times New Roman" panose="02020603050405020304" pitchFamily="18" charset="0"/>
              <a:cs typeface="Times New Roman" panose="02020603050405020304" pitchFamily="18" charset="0"/>
            </a:endParaRPr>
          </a:p>
          <a:p>
            <a:endParaRPr lang="en-US" sz="1400" b="1" i="0" dirty="0" smtClean="0">
              <a:solidFill>
                <a:schemeClr val="accent1"/>
              </a:solidFill>
              <a:latin typeface="Times New Roman" panose="02020603050405020304" pitchFamily="18" charset="0"/>
              <a:cs typeface="Times New Roman" panose="02020603050405020304" pitchFamily="18" charset="0"/>
            </a:endParaRPr>
          </a:p>
          <a:p>
            <a:r>
              <a:rPr lang="ru-RU" sz="2400" b="1" i="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Средняя загрузка центров в течении недели</a:t>
            </a:r>
          </a:p>
        </p:txBody>
      </p:sp>
    </p:spTree>
    <p:extLst>
      <p:ext uri="{BB962C8B-B14F-4D97-AF65-F5344CB8AC3E}">
        <p14:creationId xmlns:p14="http://schemas.microsoft.com/office/powerpoint/2010/main" val="1719165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Сотрудник\Desktop\Рабочие файлы\15-05-21_презентация_СЗАО\img\images+icon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6" y="-1369206"/>
            <a:ext cx="9167376" cy="822720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48000" y="-747464"/>
            <a:ext cx="7848000" cy="1368152"/>
          </a:xfrm>
        </p:spPr>
        <p:txBody>
          <a:bodyPr>
            <a:normAutofit/>
          </a:bodyPr>
          <a:lstStyle/>
          <a:p>
            <a:r>
              <a:rPr lang="ru-RU" sz="360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Выбери день и время посещения</a:t>
            </a:r>
            <a:endParaRPr lang="ru-RU" sz="3600"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71600" y="2996952"/>
            <a:ext cx="3024336" cy="1440159"/>
          </a:xfrm>
        </p:spPr>
        <p:txBody>
          <a:bodyPr>
            <a:normAutofit/>
          </a:bodyPr>
          <a:lstStyle/>
          <a:p>
            <a:pPr marL="0" indent="0" algn="ctr">
              <a:buNone/>
            </a:pPr>
            <a:endParaRPr lang="en-US" dirty="0" smtClean="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СРЕДНЯЯ </a:t>
            </a:r>
            <a:r>
              <a:rPr lang="ru-RU" dirty="0">
                <a:latin typeface="Times New Roman" panose="02020603050405020304" pitchFamily="18" charset="0"/>
                <a:cs typeface="Times New Roman" panose="02020603050405020304" pitchFamily="18" charset="0"/>
              </a:rPr>
              <a:t>ЗАГРУЗКА </a:t>
            </a:r>
            <a:r>
              <a:rPr lang="ru-RU" dirty="0" smtClean="0">
                <a:latin typeface="Times New Roman" panose="02020603050405020304" pitchFamily="18" charset="0"/>
                <a:cs typeface="Times New Roman" panose="02020603050405020304" pitchFamily="18" charset="0"/>
              </a:rPr>
              <a:t>ЦЕНТРОВ</a:t>
            </a:r>
          </a:p>
          <a:p>
            <a:pPr marL="0" indent="0" algn="ctr">
              <a:buNone/>
            </a:pPr>
            <a:r>
              <a:rPr lang="ru-RU" dirty="0">
                <a:latin typeface="Times New Roman" panose="02020603050405020304" pitchFamily="18" charset="0"/>
                <a:cs typeface="Times New Roman" panose="02020603050405020304" pitchFamily="18" charset="0"/>
              </a:rPr>
              <a:t>В ТЕЧЕНИЕ НЕДЕЛИ</a:t>
            </a:r>
          </a:p>
        </p:txBody>
      </p:sp>
      <p:sp>
        <p:nvSpPr>
          <p:cNvPr id="5" name="Объект 2"/>
          <p:cNvSpPr txBox="1">
            <a:spLocks/>
          </p:cNvSpPr>
          <p:nvPr/>
        </p:nvSpPr>
        <p:spPr>
          <a:xfrm>
            <a:off x="5148064" y="908720"/>
            <a:ext cx="3024336" cy="1668823"/>
          </a:xfrm>
          <a:prstGeom prst="rect">
            <a:avLst/>
          </a:prstGeom>
        </p:spPr>
        <p:txBody>
          <a:bodyPr vert="horz" lIns="0" tIns="93600" rIns="0" bIns="0" rtlCol="0">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smtClean="0">
              <a:latin typeface="Times New Roman" panose="02020603050405020304" pitchFamily="18" charset="0"/>
              <a:cs typeface="Times New Roman" panose="02020603050405020304" pitchFamily="18" charset="0"/>
            </a:endParaRPr>
          </a:p>
          <a:p>
            <a:pPr marL="0" indent="0" algn="ctr">
              <a:buFont typeface="Arial"/>
              <a:buNone/>
            </a:pPr>
            <a:endParaRPr lang="en-US" dirty="0">
              <a:latin typeface="Times New Roman" panose="02020603050405020304" pitchFamily="18" charset="0"/>
              <a:cs typeface="Times New Roman" panose="02020603050405020304" pitchFamily="18" charset="0"/>
            </a:endParaRPr>
          </a:p>
          <a:p>
            <a:pPr marL="0" indent="0" algn="ctr">
              <a:buFont typeface="Arial"/>
              <a:buNone/>
            </a:pPr>
            <a:r>
              <a:rPr lang="ru-RU" dirty="0" smtClean="0">
                <a:latin typeface="Times New Roman" panose="02020603050405020304" pitchFamily="18" charset="0"/>
                <a:cs typeface="Times New Roman" panose="02020603050405020304" pitchFamily="18" charset="0"/>
              </a:rPr>
              <a:t>СРЕДНЯЯ ЗАГРУЗКА ЦЕНТРОВ</a:t>
            </a:r>
          </a:p>
          <a:p>
            <a:pPr marL="0" indent="0" algn="ctr">
              <a:buFont typeface="Arial"/>
              <a:buNone/>
            </a:pPr>
            <a:r>
              <a:rPr lang="ru-RU" dirty="0" smtClean="0">
                <a:latin typeface="Times New Roman" panose="02020603050405020304" pitchFamily="18" charset="0"/>
                <a:cs typeface="Times New Roman" panose="02020603050405020304" pitchFamily="18" charset="0"/>
              </a:rPr>
              <a:t>В ТЕЧЕНИЕ дня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735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000" cy="64087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63888" y="548680"/>
            <a:ext cx="914400" cy="1440160"/>
          </a:xfrm>
          <a:prstGeom prst="rect">
            <a:avLst/>
          </a:prstGeom>
        </p:spPr>
        <p:txBody>
          <a:bodyPr vert="horz" wrap="none" lIns="0" tIns="0" rIns="0" bIns="0" rtlCol="0" anchor="b" anchorCtr="0">
            <a:normAutofit/>
          </a:bodyPr>
          <a:lstStyle/>
          <a:p>
            <a:r>
              <a:rPr lang="ru-RU" sz="1400" b="1" dirty="0" smtClean="0">
                <a:latin typeface="Times New Roman" panose="02020603050405020304" pitchFamily="18" charset="0"/>
                <a:cs typeface="Times New Roman" panose="02020603050405020304" pitchFamily="18" charset="0"/>
              </a:rPr>
              <a:t>Получите у помощника на</a:t>
            </a:r>
          </a:p>
          <a:p>
            <a:r>
              <a:rPr lang="ru-RU" sz="1400" b="1" dirty="0" smtClean="0">
                <a:latin typeface="Times New Roman" panose="02020603050405020304" pitchFamily="18" charset="0"/>
                <a:cs typeface="Times New Roman" panose="02020603050405020304" pitchFamily="18" charset="0"/>
              </a:rPr>
              <a:t>входе талон э</a:t>
            </a:r>
            <a:r>
              <a:rPr lang="ru-RU" sz="1400" b="1" i="0" dirty="0" smtClean="0">
                <a:latin typeface="Times New Roman" panose="02020603050405020304" pitchFamily="18" charset="0"/>
                <a:cs typeface="Times New Roman" panose="02020603050405020304" pitchFamily="18" charset="0"/>
              </a:rPr>
              <a:t>лектронной </a:t>
            </a:r>
          </a:p>
          <a:p>
            <a:r>
              <a:rPr lang="ru-RU" sz="1400" b="1" i="0" dirty="0" smtClean="0">
                <a:latin typeface="Times New Roman" panose="02020603050405020304" pitchFamily="18" charset="0"/>
                <a:cs typeface="Times New Roman" panose="02020603050405020304" pitchFamily="18" charset="0"/>
              </a:rPr>
              <a:t>очереди на получение услуги</a:t>
            </a:r>
          </a:p>
        </p:txBody>
      </p:sp>
      <p:sp>
        <p:nvSpPr>
          <p:cNvPr id="6" name="TextBox 5"/>
          <p:cNvSpPr txBox="1"/>
          <p:nvPr/>
        </p:nvSpPr>
        <p:spPr>
          <a:xfrm>
            <a:off x="6228184" y="1052736"/>
            <a:ext cx="1058416" cy="864096"/>
          </a:xfrm>
          <a:prstGeom prst="rect">
            <a:avLst/>
          </a:prstGeom>
        </p:spPr>
        <p:txBody>
          <a:bodyPr vert="horz" wrap="none" lIns="0" tIns="0" rIns="0" bIns="0" rtlCol="0" anchor="b" anchorCtr="0">
            <a:normAutofit/>
          </a:bodyPr>
          <a:lstStyle/>
          <a:p>
            <a:r>
              <a:rPr lang="ru-RU" sz="1400" b="1" i="0" dirty="0" smtClean="0">
                <a:latin typeface="Times New Roman" panose="02020603050405020304" pitchFamily="18" charset="0"/>
                <a:cs typeface="Times New Roman" panose="02020603050405020304" pitchFamily="18" charset="0"/>
              </a:rPr>
              <a:t>Если это Вам необходимо </a:t>
            </a:r>
          </a:p>
          <a:p>
            <a:r>
              <a:rPr lang="ru-RU" sz="1400" b="1" i="0" dirty="0" smtClean="0">
                <a:latin typeface="Times New Roman" panose="02020603050405020304" pitchFamily="18" charset="0"/>
                <a:cs typeface="Times New Roman" panose="02020603050405020304" pitchFamily="18" charset="0"/>
              </a:rPr>
              <a:t>проконсультируйтесь с</a:t>
            </a:r>
          </a:p>
          <a:p>
            <a:r>
              <a:rPr lang="ru-RU" sz="1400" b="1" dirty="0" smtClean="0">
                <a:latin typeface="Times New Roman" panose="02020603050405020304" pitchFamily="18" charset="0"/>
                <a:cs typeface="Times New Roman" panose="02020603050405020304" pitchFamily="18" charset="0"/>
              </a:rPr>
              <a:t>помощником на </a:t>
            </a:r>
            <a:r>
              <a:rPr lang="ru-RU" sz="1400" b="1" dirty="0" err="1" smtClean="0">
                <a:latin typeface="Times New Roman" panose="02020603050405020304" pitchFamily="18" charset="0"/>
                <a:cs typeface="Times New Roman" panose="02020603050405020304" pitchFamily="18" charset="0"/>
              </a:rPr>
              <a:t>ресепшне</a:t>
            </a:r>
            <a:endParaRPr lang="ru-RU" sz="1400" b="1" i="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6300192" y="2348880"/>
            <a:ext cx="914400" cy="1224136"/>
          </a:xfrm>
          <a:prstGeom prst="rect">
            <a:avLst/>
          </a:prstGeom>
        </p:spPr>
        <p:txBody>
          <a:bodyPr vert="horz" wrap="none" lIns="0" tIns="0" rIns="0" bIns="0" rtlCol="0" anchor="b" anchorCtr="0">
            <a:normAutofit/>
          </a:bodyPr>
          <a:lstStyle/>
          <a:p>
            <a:r>
              <a:rPr lang="ru-RU" sz="1400" b="1" i="0" dirty="0" smtClean="0">
                <a:latin typeface="Times New Roman" panose="02020603050405020304" pitchFamily="18" charset="0"/>
                <a:cs typeface="Times New Roman" panose="02020603050405020304" pitchFamily="18" charset="0"/>
              </a:rPr>
              <a:t>Пройдите в зал подождите </a:t>
            </a:r>
          </a:p>
          <a:p>
            <a:r>
              <a:rPr lang="ru-RU" sz="1400" b="1" i="0" dirty="0" smtClean="0">
                <a:latin typeface="Times New Roman" panose="02020603050405020304" pitchFamily="18" charset="0"/>
                <a:cs typeface="Times New Roman" panose="02020603050405020304" pitchFamily="18" charset="0"/>
              </a:rPr>
              <a:t>не более 15 минут</a:t>
            </a:r>
          </a:p>
          <a:p>
            <a:r>
              <a:rPr lang="ru-RU" sz="1400" b="1" dirty="0">
                <a:latin typeface="Times New Roman" panose="02020603050405020304" pitchFamily="18" charset="0"/>
                <a:cs typeface="Times New Roman" panose="02020603050405020304" pitchFamily="18" charset="0"/>
              </a:rPr>
              <a:t>с</a:t>
            </a:r>
            <a:r>
              <a:rPr lang="ru-RU" sz="1400" b="1" dirty="0" smtClean="0">
                <a:latin typeface="Times New Roman" panose="02020603050405020304" pitchFamily="18" charset="0"/>
                <a:cs typeface="Times New Roman" panose="02020603050405020304" pitchFamily="18" charset="0"/>
              </a:rPr>
              <a:t>воей очереди к окну</a:t>
            </a:r>
            <a:endParaRPr lang="ru-RU" sz="1400" b="1" i="0" dirty="0" smtClean="0">
              <a:latin typeface="Times New Roman" panose="02020603050405020304" pitchFamily="18" charset="0"/>
              <a:cs typeface="Times New Roman" panose="02020603050405020304" pitchFamily="18" charset="0"/>
            </a:endParaRPr>
          </a:p>
          <a:p>
            <a:endParaRPr lang="ru-RU" sz="1400" b="1" i="0" cap="all" dirty="0" smtClean="0">
              <a:solidFill>
                <a:schemeClr val="accent1"/>
              </a:solidFill>
            </a:endParaRPr>
          </a:p>
        </p:txBody>
      </p:sp>
      <p:sp>
        <p:nvSpPr>
          <p:cNvPr id="8" name="TextBox 7"/>
          <p:cNvSpPr txBox="1"/>
          <p:nvPr/>
        </p:nvSpPr>
        <p:spPr>
          <a:xfrm>
            <a:off x="4355976" y="2564904"/>
            <a:ext cx="914400" cy="576064"/>
          </a:xfrm>
          <a:prstGeom prst="rect">
            <a:avLst/>
          </a:prstGeom>
        </p:spPr>
        <p:txBody>
          <a:bodyPr vert="horz" wrap="none" lIns="0" tIns="0" rIns="0" bIns="0" rtlCol="0" anchor="b" anchorCtr="0">
            <a:normAutofit/>
          </a:bodyPr>
          <a:lstStyle/>
          <a:p>
            <a:r>
              <a:rPr lang="ru-RU" sz="1400" b="1" i="0" dirty="0" smtClean="0">
                <a:latin typeface="Times New Roman" panose="02020603050405020304" pitchFamily="18" charset="0"/>
                <a:cs typeface="Times New Roman" panose="02020603050405020304" pitchFamily="18" charset="0"/>
              </a:rPr>
              <a:t>Получите услугу</a:t>
            </a:r>
            <a:endParaRPr lang="ru-RU" sz="1400" b="1" i="0" cap="all"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7092280" y="2420888"/>
            <a:ext cx="2138536" cy="1656184"/>
          </a:xfrm>
          <a:prstGeom prst="rect">
            <a:avLst/>
          </a:prstGeom>
        </p:spPr>
        <p:txBody>
          <a:bodyPr vert="horz" wrap="none" lIns="0" tIns="0" rIns="0" bIns="0" rtlCol="0" anchor="b" anchorCtr="0">
            <a:normAutofit/>
          </a:bodyPr>
          <a:lstStyle/>
          <a:p>
            <a:r>
              <a:rPr lang="ru-RU" sz="1400" b="1" i="0" cap="all" dirty="0" smtClean="0">
                <a:latin typeface="Times New Roman" panose="02020603050405020304" pitchFamily="18" charset="0"/>
                <a:cs typeface="Times New Roman" panose="02020603050405020304" pitchFamily="18" charset="0"/>
              </a:rPr>
              <a:t>Не более 15 минут</a:t>
            </a:r>
          </a:p>
        </p:txBody>
      </p:sp>
      <p:sp>
        <p:nvSpPr>
          <p:cNvPr id="10" name="TextBox 9"/>
          <p:cNvSpPr txBox="1"/>
          <p:nvPr/>
        </p:nvSpPr>
        <p:spPr>
          <a:xfrm>
            <a:off x="4283968" y="3429000"/>
            <a:ext cx="986408" cy="1296144"/>
          </a:xfrm>
          <a:prstGeom prst="rect">
            <a:avLst/>
          </a:prstGeom>
        </p:spPr>
        <p:txBody>
          <a:bodyPr vert="horz" wrap="none" lIns="0" tIns="0" rIns="0" bIns="0" rtlCol="0" anchor="b" anchorCtr="0">
            <a:normAutofit/>
          </a:bodyPr>
          <a:lstStyle/>
          <a:p>
            <a:r>
              <a:rPr lang="ru-RU" sz="1400" b="1" i="0" dirty="0" smtClean="0">
                <a:latin typeface="Times New Roman" panose="02020603050405020304" pitchFamily="18" charset="0"/>
                <a:cs typeface="Times New Roman" panose="02020603050405020304" pitchFamily="18" charset="0"/>
              </a:rPr>
              <a:t>Либо подайте необходимые </a:t>
            </a:r>
          </a:p>
          <a:p>
            <a:r>
              <a:rPr lang="ru-RU" sz="1400" b="1" i="0" dirty="0" smtClean="0">
                <a:latin typeface="Times New Roman" panose="02020603050405020304" pitchFamily="18" charset="0"/>
                <a:cs typeface="Times New Roman" panose="02020603050405020304" pitchFamily="18" charset="0"/>
              </a:rPr>
              <a:t>документы для </a:t>
            </a:r>
          </a:p>
          <a:p>
            <a:r>
              <a:rPr lang="ru-RU" sz="1400" b="1" dirty="0">
                <a:latin typeface="Times New Roman" panose="02020603050405020304" pitchFamily="18" charset="0"/>
                <a:cs typeface="Times New Roman" panose="02020603050405020304" pitchFamily="18" charset="0"/>
              </a:rPr>
              <a:t>п</a:t>
            </a:r>
            <a:r>
              <a:rPr lang="ru-RU" sz="1400" b="1" dirty="0" smtClean="0">
                <a:latin typeface="Times New Roman" panose="02020603050405020304" pitchFamily="18" charset="0"/>
                <a:cs typeface="Times New Roman" panose="02020603050405020304" pitchFamily="18" charset="0"/>
              </a:rPr>
              <a:t>олучения услуги</a:t>
            </a:r>
            <a:endParaRPr lang="ru-RU" sz="1400" b="1" i="0"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251520" y="0"/>
            <a:ext cx="2282552" cy="404664"/>
          </a:xfrm>
          <a:prstGeom prst="rect">
            <a:avLst/>
          </a:prstGeom>
        </p:spPr>
        <p:txBody>
          <a:bodyPr vert="horz" wrap="none" lIns="0" tIns="0" rIns="0" bIns="0" rtlCol="0" anchor="b" anchorCtr="0">
            <a:normAutofit/>
          </a:bodyPr>
          <a:lstStyle/>
          <a:p>
            <a:r>
              <a:rPr lang="ru-RU" b="1" i="0" cap="all"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Ваши действия в центре </a:t>
            </a:r>
            <a:r>
              <a:rPr lang="ru-RU" b="1" i="0" cap="all" dirty="0" smtClean="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«Мои документы» </a:t>
            </a:r>
            <a:r>
              <a:rPr lang="ru-RU" b="1" i="0" cap="all"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могут быть такими:</a:t>
            </a:r>
          </a:p>
        </p:txBody>
      </p:sp>
      <p:sp>
        <p:nvSpPr>
          <p:cNvPr id="12" name="TextBox 11"/>
          <p:cNvSpPr txBox="1"/>
          <p:nvPr/>
        </p:nvSpPr>
        <p:spPr>
          <a:xfrm>
            <a:off x="6516216" y="3753036"/>
            <a:ext cx="1058416" cy="1116124"/>
          </a:xfrm>
          <a:prstGeom prst="rect">
            <a:avLst/>
          </a:prstGeom>
        </p:spPr>
        <p:txBody>
          <a:bodyPr vert="horz" wrap="none" lIns="0" tIns="0" rIns="0" bIns="0" rtlCol="0" anchor="b" anchorCtr="0">
            <a:normAutofit/>
          </a:bodyPr>
          <a:lstStyle/>
          <a:p>
            <a:r>
              <a:rPr lang="ru-RU" sz="1400" b="1" i="0" dirty="0" smtClean="0">
                <a:solidFill>
                  <a:schemeClr val="tx2"/>
                </a:solidFill>
                <a:latin typeface="Times New Roman" panose="02020603050405020304" pitchFamily="18" charset="0"/>
                <a:cs typeface="Times New Roman" panose="02020603050405020304" pitchFamily="18" charset="0"/>
              </a:rPr>
              <a:t>Сообщите сотруднику о </a:t>
            </a:r>
          </a:p>
          <a:p>
            <a:r>
              <a:rPr lang="ru-RU" sz="1400" b="1" i="0" dirty="0" smtClean="0">
                <a:solidFill>
                  <a:schemeClr val="tx2"/>
                </a:solidFill>
                <a:latin typeface="Times New Roman" panose="02020603050405020304" pitchFamily="18" charset="0"/>
                <a:cs typeface="Times New Roman" panose="02020603050405020304" pitchFamily="18" charset="0"/>
              </a:rPr>
              <a:t>желании п</a:t>
            </a:r>
            <a:r>
              <a:rPr lang="ru-RU" sz="1400" b="1" dirty="0" smtClean="0">
                <a:solidFill>
                  <a:schemeClr val="tx2"/>
                </a:solidFill>
                <a:latin typeface="Times New Roman" panose="02020603050405020304" pitchFamily="18" charset="0"/>
                <a:cs typeface="Times New Roman" panose="02020603050405020304" pitchFamily="18" charset="0"/>
              </a:rPr>
              <a:t>олучить уведомление </a:t>
            </a:r>
          </a:p>
          <a:p>
            <a:r>
              <a:rPr lang="ru-RU" sz="1400" b="1" dirty="0" smtClean="0">
                <a:solidFill>
                  <a:schemeClr val="tx2"/>
                </a:solidFill>
                <a:latin typeface="Times New Roman" panose="02020603050405020304" pitchFamily="18" charset="0"/>
                <a:cs typeface="Times New Roman" panose="02020603050405020304" pitchFamily="18" charset="0"/>
              </a:rPr>
              <a:t>о готовности документов</a:t>
            </a:r>
            <a:endParaRPr lang="ru-RU" sz="1400" b="1" i="0" dirty="0" smtClean="0">
              <a:solidFill>
                <a:schemeClr val="tx2"/>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300192" y="4869160"/>
            <a:ext cx="914400" cy="1368152"/>
          </a:xfrm>
          <a:prstGeom prst="rect">
            <a:avLst/>
          </a:prstGeom>
        </p:spPr>
        <p:txBody>
          <a:bodyPr vert="horz" wrap="none" lIns="0" tIns="0" rIns="0" bIns="0" rtlCol="0" anchor="b" anchorCtr="0">
            <a:normAutofit/>
          </a:bodyPr>
          <a:lstStyle/>
          <a:p>
            <a:r>
              <a:rPr lang="ru-RU" sz="1400" b="1" i="0" dirty="0" smtClean="0">
                <a:solidFill>
                  <a:schemeClr val="tx2"/>
                </a:solidFill>
                <a:latin typeface="Times New Roman" panose="02020603050405020304" pitchFamily="18" charset="0"/>
                <a:cs typeface="Times New Roman" panose="02020603050405020304" pitchFamily="18" charset="0"/>
              </a:rPr>
              <a:t>Спокойной возвращайтесь </a:t>
            </a:r>
          </a:p>
          <a:p>
            <a:r>
              <a:rPr lang="ru-RU" sz="1400" b="1" i="0" dirty="0" smtClean="0">
                <a:solidFill>
                  <a:schemeClr val="tx2"/>
                </a:solidFill>
                <a:latin typeface="Times New Roman" panose="02020603050405020304" pitchFamily="18" charset="0"/>
                <a:cs typeface="Times New Roman" panose="02020603050405020304" pitchFamily="18" charset="0"/>
              </a:rPr>
              <a:t>домой или на работу.</a:t>
            </a:r>
          </a:p>
          <a:p>
            <a:r>
              <a:rPr lang="ru-RU" sz="1400" b="1" dirty="0" smtClean="0">
                <a:solidFill>
                  <a:schemeClr val="tx2"/>
                </a:solidFill>
                <a:latin typeface="Times New Roman" panose="02020603050405020304" pitchFamily="18" charset="0"/>
                <a:cs typeface="Times New Roman" panose="02020603050405020304" pitchFamily="18" charset="0"/>
              </a:rPr>
              <a:t>Дело сделано! </a:t>
            </a:r>
            <a:endParaRPr lang="ru-RU" sz="1400" b="1" i="0"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189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Центры </a:t>
            </a:r>
            <a:r>
              <a:rPr lang="ru-RU" dirty="0" err="1"/>
              <a:t>госуслуг</a:t>
            </a:r>
            <a:r>
              <a:rPr lang="ru-RU" dirty="0"/>
              <a:t> </a:t>
            </a:r>
            <a:r>
              <a:rPr lang="ru-RU" dirty="0" smtClean="0"/>
              <a:t>Москвы</a:t>
            </a:r>
            <a:br>
              <a:rPr lang="ru-RU" dirty="0" smtClean="0"/>
            </a:br>
            <a:r>
              <a:rPr lang="ru-RU" dirty="0" smtClean="0">
                <a:solidFill>
                  <a:schemeClr val="accent1"/>
                </a:solidFill>
              </a:rPr>
              <a:t>Планы</a:t>
            </a:r>
            <a:endParaRPr lang="ru-RU" dirty="0">
              <a:solidFill>
                <a:schemeClr val="accent1"/>
              </a:solidFill>
            </a:endParaRPr>
          </a:p>
        </p:txBody>
      </p:sp>
      <p:sp>
        <p:nvSpPr>
          <p:cNvPr id="8" name="Объект 7"/>
          <p:cNvSpPr>
            <a:spLocks noGrp="1"/>
          </p:cNvSpPr>
          <p:nvPr>
            <p:ph idx="16"/>
          </p:nvPr>
        </p:nvSpPr>
        <p:spPr>
          <a:xfrm>
            <a:off x="7020272" y="2127005"/>
            <a:ext cx="1832223" cy="1667885"/>
          </a:xfrm>
        </p:spPr>
        <p:txBody>
          <a:bodyPr>
            <a:normAutofit/>
          </a:bodyPr>
          <a:lstStyle/>
          <a:p>
            <a:r>
              <a:rPr lang="ru-RU" sz="1600" b="1" dirty="0" smtClean="0">
                <a:solidFill>
                  <a:schemeClr val="tx2"/>
                </a:solidFill>
              </a:rPr>
              <a:t>Интерактивные инструкции </a:t>
            </a:r>
            <a:br>
              <a:rPr lang="ru-RU" sz="1600" b="1" dirty="0" smtClean="0">
                <a:solidFill>
                  <a:schemeClr val="tx2"/>
                </a:solidFill>
              </a:rPr>
            </a:br>
            <a:r>
              <a:rPr lang="ru-RU" sz="1600" b="1" dirty="0" smtClean="0">
                <a:solidFill>
                  <a:schemeClr val="tx2"/>
                </a:solidFill>
              </a:rPr>
              <a:t>для жителей </a:t>
            </a:r>
            <a:r>
              <a:rPr lang="en-US" sz="1600" b="1" dirty="0" smtClean="0">
                <a:solidFill>
                  <a:schemeClr val="tx2"/>
                </a:solidFill>
              </a:rPr>
              <a:t/>
            </a:r>
            <a:br>
              <a:rPr lang="en-US" sz="1600" b="1" dirty="0" smtClean="0">
                <a:solidFill>
                  <a:schemeClr val="tx2"/>
                </a:solidFill>
              </a:rPr>
            </a:br>
            <a:r>
              <a:rPr lang="ru-RU" sz="1600" b="1" dirty="0" smtClean="0">
                <a:solidFill>
                  <a:schemeClr val="tx2"/>
                </a:solidFill>
              </a:rPr>
              <a:t>по получению государственных услуг </a:t>
            </a:r>
            <a:endParaRPr lang="ru-RU" sz="1600" b="1" dirty="0">
              <a:solidFill>
                <a:schemeClr val="tx2"/>
              </a:solidFill>
            </a:endParaRPr>
          </a:p>
        </p:txBody>
      </p:sp>
      <p:sp>
        <p:nvSpPr>
          <p:cNvPr id="11" name="Объект 7"/>
          <p:cNvSpPr txBox="1">
            <a:spLocks/>
          </p:cNvSpPr>
          <p:nvPr/>
        </p:nvSpPr>
        <p:spPr>
          <a:xfrm>
            <a:off x="539552" y="5337212"/>
            <a:ext cx="2628000" cy="540060"/>
          </a:xfrm>
          <a:prstGeom prst="rect">
            <a:avLst/>
          </a:prstGeom>
        </p:spPr>
        <p:txBody>
          <a:bodyPr vert="horz" lIns="0" tIns="36000" rIns="0" bIns="0" rtlCol="0">
            <a:normAutofit/>
          </a:bodyPr>
          <a:lstStyle>
            <a:lvl1pPr marL="0" indent="0" algn="l" defTabSz="457200" rtl="0" eaLnBrk="1" latinLnBrk="0" hangingPunct="1">
              <a:spcBef>
                <a:spcPct val="20000"/>
              </a:spcBef>
              <a:buFont typeface="Arial"/>
              <a:buNone/>
              <a:defRPr sz="1400" b="0" i="0" kern="1200" cap="none">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ru-RU" sz="1600" b="1" dirty="0" smtClean="0">
                <a:solidFill>
                  <a:schemeClr val="tx2"/>
                </a:solidFill>
              </a:rPr>
              <a:t>Вовлечение жителей </a:t>
            </a:r>
            <a:br>
              <a:rPr lang="ru-RU" sz="1600" b="1" dirty="0" smtClean="0">
                <a:solidFill>
                  <a:schemeClr val="tx2"/>
                </a:solidFill>
              </a:rPr>
            </a:br>
            <a:r>
              <a:rPr lang="ru-RU" sz="1600" b="1" dirty="0" smtClean="0">
                <a:solidFill>
                  <a:schemeClr val="tx2"/>
                </a:solidFill>
              </a:rPr>
              <a:t>в управление городом</a:t>
            </a:r>
            <a:endParaRPr lang="ru-RU" sz="1600" b="1" dirty="0">
              <a:solidFill>
                <a:schemeClr val="tx2"/>
              </a:solidFill>
            </a:endParaRPr>
          </a:p>
        </p:txBody>
      </p:sp>
      <p:pic>
        <p:nvPicPr>
          <p:cNvPr id="13" name="Picture 2" descr="C:\Users\Сотрудник\Desktop\Рабочие файлы\15-05-21_презентация_СЗАО\img\479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735" y="4503606"/>
            <a:ext cx="2537229" cy="19029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Сотрудник\Desktop\Рабочие файлы\15-05-21_презентация_СЗАО\img\doc6gs7lff2l5chzq6l4vy_800_480.jpg"/>
          <p:cNvPicPr>
            <a:picLocks noChangeAspect="1" noChangeArrowheads="1"/>
          </p:cNvPicPr>
          <p:nvPr/>
        </p:nvPicPr>
        <p:blipFill rotWithShape="1">
          <a:blip r:embed="rId3">
            <a:extLst>
              <a:ext uri="{28A0092B-C50C-407E-A947-70E740481C1C}">
                <a14:useLocalDpi xmlns:a14="http://schemas.microsoft.com/office/drawing/2010/main" val="0"/>
              </a:ext>
            </a:extLst>
          </a:blip>
          <a:srcRect l="6274" r="8347"/>
          <a:stretch/>
        </p:blipFill>
        <p:spPr bwMode="auto">
          <a:xfrm>
            <a:off x="6149964" y="4503607"/>
            <a:ext cx="2438559" cy="190292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Группа 14"/>
          <p:cNvGrpSpPr/>
          <p:nvPr/>
        </p:nvGrpSpPr>
        <p:grpSpPr>
          <a:xfrm>
            <a:off x="683567" y="2075315"/>
            <a:ext cx="6179155" cy="1857742"/>
            <a:chOff x="683568" y="2276871"/>
            <a:chExt cx="4997962" cy="1502620"/>
          </a:xfrm>
        </p:grpSpPr>
        <p:pic>
          <p:nvPicPr>
            <p:cNvPr id="10" name="Picture 2" descr="C:\Users\Сотрудник\Desktop\Рабочие файлы\15-05-21_презентация_СЗАО\img\Безымян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276871"/>
              <a:ext cx="2507169" cy="150262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Сотрудник\Desktop\Рабочие файлы\15-05-21_презентация_СЗАО\img\Безымянный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549" y="2276871"/>
              <a:ext cx="2495981" cy="15026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9228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000" y="260648"/>
            <a:ext cx="7848000" cy="1368152"/>
          </a:xfrm>
        </p:spPr>
        <p:txBody>
          <a:bodyPr>
            <a:normAutofit/>
          </a:bodyPr>
          <a:lstStyle/>
          <a:p>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Формула успеха</a:t>
            </a:r>
            <a:b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руководителя центра </a:t>
            </a:r>
            <a:r>
              <a:rPr lang="ru-RU" sz="3200" dirty="0" err="1"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госуслуг</a:t>
            </a:r>
            <a:r>
              <a:rPr lang="ru-RU" sz="3200"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Москвы</a:t>
            </a:r>
            <a:endParaRPr lang="ru-RU" sz="3200"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31640" y="1944323"/>
            <a:ext cx="4608512" cy="548574"/>
          </a:xfrm>
        </p:spPr>
        <p:txBody>
          <a:bodyPr tIns="0" anchor="ctr">
            <a:noAutofit/>
          </a:bodyPr>
          <a:lstStyle/>
          <a:p>
            <a:pPr marL="0" indent="0">
              <a:buNone/>
            </a:pPr>
            <a:r>
              <a:rPr lang="ru-RU" sz="1800" cap="none" dirty="0" smtClean="0">
                <a:solidFill>
                  <a:schemeClr val="tx2"/>
                </a:solidFill>
                <a:latin typeface="Times New Roman" panose="02020603050405020304" pitchFamily="18" charset="0"/>
                <a:cs typeface="Times New Roman" panose="02020603050405020304" pitchFamily="18" charset="0"/>
              </a:rPr>
              <a:t>Минимизировать количество обращений</a:t>
            </a:r>
            <a:endParaRPr lang="ru-RU" sz="1800" cap="none" dirty="0">
              <a:solidFill>
                <a:schemeClr val="tx2"/>
              </a:solidFill>
              <a:latin typeface="Times New Roman" panose="02020603050405020304" pitchFamily="18" charset="0"/>
              <a:cs typeface="Times New Roman" panose="02020603050405020304" pitchFamily="18" charset="0"/>
            </a:endParaRPr>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270" y="2629959"/>
            <a:ext cx="3245291"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Объект 2"/>
          <p:cNvSpPr txBox="1">
            <a:spLocks/>
          </p:cNvSpPr>
          <p:nvPr/>
        </p:nvSpPr>
        <p:spPr>
          <a:xfrm>
            <a:off x="1331640" y="2650819"/>
            <a:ext cx="3960440" cy="706174"/>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ТОЧНО ЗНАТЬ, когда придет наибольшее количество посетителей</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7" name="Объект 2"/>
          <p:cNvSpPr txBox="1">
            <a:spLocks/>
          </p:cNvSpPr>
          <p:nvPr/>
        </p:nvSpPr>
        <p:spPr>
          <a:xfrm>
            <a:off x="1331640" y="3391586"/>
            <a:ext cx="4248472" cy="726481"/>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Именно в это время ОТКРЫТЬ максимальное количество ОКОН</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8" name="Объект 2"/>
          <p:cNvSpPr txBox="1">
            <a:spLocks/>
          </p:cNvSpPr>
          <p:nvPr/>
        </p:nvSpPr>
        <p:spPr>
          <a:xfrm>
            <a:off x="1331640" y="4304097"/>
            <a:ext cx="4392488" cy="712746"/>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Обеспечить максимальную универсализацию специалистов</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1331640" y="5160774"/>
            <a:ext cx="3960440" cy="562158"/>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Обеспечить максимальную пропускную способность</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1331640" y="5949280"/>
            <a:ext cx="3528392" cy="562158"/>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1800" cap="none" dirty="0" smtClean="0">
                <a:solidFill>
                  <a:schemeClr val="tx2"/>
                </a:solidFill>
                <a:latin typeface="Times New Roman" panose="02020603050405020304" pitchFamily="18" charset="0"/>
                <a:cs typeface="Times New Roman" panose="02020603050405020304" pitchFamily="18" charset="0"/>
              </a:rPr>
              <a:t>Оказать услугу самостоятельно, </a:t>
            </a:r>
            <a:br>
              <a:rPr lang="ru-RU" sz="1800" cap="none" dirty="0" smtClean="0">
                <a:solidFill>
                  <a:schemeClr val="tx2"/>
                </a:solidFill>
                <a:latin typeface="Times New Roman" panose="02020603050405020304" pitchFamily="18" charset="0"/>
                <a:cs typeface="Times New Roman" panose="02020603050405020304" pitchFamily="18" charset="0"/>
              </a:rPr>
            </a:br>
            <a:r>
              <a:rPr lang="ru-RU" sz="1800" cap="none" dirty="0" smtClean="0">
                <a:solidFill>
                  <a:schemeClr val="tx2"/>
                </a:solidFill>
                <a:latin typeface="Times New Roman" panose="02020603050405020304" pitchFamily="18" charset="0"/>
                <a:cs typeface="Times New Roman" panose="02020603050405020304" pitchFamily="18" charset="0"/>
              </a:rPr>
              <a:t>если остальное не помогло</a:t>
            </a:r>
            <a:endParaRPr lang="ru-RU" sz="1800" cap="none" dirty="0">
              <a:solidFill>
                <a:schemeClr val="tx2"/>
              </a:solidFill>
              <a:latin typeface="Times New Roman" panose="02020603050405020304" pitchFamily="18" charset="0"/>
              <a:cs typeface="Times New Roman" panose="02020603050405020304" pitchFamily="18" charset="0"/>
            </a:endParaRPr>
          </a:p>
        </p:txBody>
      </p:sp>
      <p:sp>
        <p:nvSpPr>
          <p:cNvPr id="11" name="Объект 2"/>
          <p:cNvSpPr txBox="1">
            <a:spLocks/>
          </p:cNvSpPr>
          <p:nvPr/>
        </p:nvSpPr>
        <p:spPr>
          <a:xfrm>
            <a:off x="755576" y="1944323"/>
            <a:ext cx="288032" cy="548574"/>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2000" cap="none" dirty="0" smtClean="0"/>
              <a:t>1</a:t>
            </a:r>
            <a:endParaRPr lang="ru-RU" sz="2000" cap="none" dirty="0"/>
          </a:p>
        </p:txBody>
      </p:sp>
      <p:sp>
        <p:nvSpPr>
          <p:cNvPr id="12" name="Объект 2"/>
          <p:cNvSpPr txBox="1">
            <a:spLocks/>
          </p:cNvSpPr>
          <p:nvPr/>
        </p:nvSpPr>
        <p:spPr>
          <a:xfrm>
            <a:off x="755576" y="2650819"/>
            <a:ext cx="288032" cy="548574"/>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2000" cap="none" dirty="0" smtClean="0"/>
              <a:t>2</a:t>
            </a:r>
            <a:endParaRPr lang="ru-RU" sz="2000" cap="none" dirty="0"/>
          </a:p>
        </p:txBody>
      </p:sp>
      <p:sp>
        <p:nvSpPr>
          <p:cNvPr id="13" name="Объект 2"/>
          <p:cNvSpPr txBox="1">
            <a:spLocks/>
          </p:cNvSpPr>
          <p:nvPr/>
        </p:nvSpPr>
        <p:spPr>
          <a:xfrm>
            <a:off x="755576" y="3391586"/>
            <a:ext cx="288032" cy="548574"/>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2000" cap="none" dirty="0" smtClean="0"/>
              <a:t>3</a:t>
            </a:r>
            <a:endParaRPr lang="ru-RU" sz="2000" cap="none" dirty="0"/>
          </a:p>
        </p:txBody>
      </p:sp>
      <p:sp>
        <p:nvSpPr>
          <p:cNvPr id="14" name="Объект 2"/>
          <p:cNvSpPr txBox="1">
            <a:spLocks/>
          </p:cNvSpPr>
          <p:nvPr/>
        </p:nvSpPr>
        <p:spPr>
          <a:xfrm>
            <a:off x="755576" y="4350174"/>
            <a:ext cx="288032" cy="548574"/>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2000" cap="none" dirty="0" smtClean="0">
                <a:latin typeface="Times New Roman" panose="02020603050405020304" pitchFamily="18" charset="0"/>
                <a:cs typeface="Times New Roman" panose="02020603050405020304" pitchFamily="18" charset="0"/>
              </a:rPr>
              <a:t>4</a:t>
            </a:r>
            <a:endParaRPr lang="ru-RU" sz="2000" cap="none" dirty="0">
              <a:latin typeface="Times New Roman" panose="02020603050405020304" pitchFamily="18" charset="0"/>
              <a:cs typeface="Times New Roman" panose="02020603050405020304" pitchFamily="18" charset="0"/>
            </a:endParaRPr>
          </a:p>
        </p:txBody>
      </p:sp>
      <p:sp>
        <p:nvSpPr>
          <p:cNvPr id="15" name="Объект 2"/>
          <p:cNvSpPr txBox="1">
            <a:spLocks/>
          </p:cNvSpPr>
          <p:nvPr/>
        </p:nvSpPr>
        <p:spPr>
          <a:xfrm>
            <a:off x="755576" y="5156446"/>
            <a:ext cx="288032" cy="548574"/>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2000" cap="none" dirty="0" smtClean="0"/>
              <a:t>5</a:t>
            </a:r>
            <a:endParaRPr lang="ru-RU" sz="2000" cap="none" dirty="0"/>
          </a:p>
        </p:txBody>
      </p:sp>
      <p:sp>
        <p:nvSpPr>
          <p:cNvPr id="16" name="Объект 2"/>
          <p:cNvSpPr txBox="1">
            <a:spLocks/>
          </p:cNvSpPr>
          <p:nvPr/>
        </p:nvSpPr>
        <p:spPr>
          <a:xfrm>
            <a:off x="755576" y="5949280"/>
            <a:ext cx="288032" cy="548574"/>
          </a:xfrm>
          <a:prstGeom prst="rect">
            <a:avLst/>
          </a:prstGeom>
        </p:spPr>
        <p:txBody>
          <a:bodyPr vert="horz" lIns="0" tIns="0" rIns="0" bIns="0" rtlCol="0" anchor="ctr">
            <a:normAutofit/>
          </a:bodyPr>
          <a:lstStyle>
            <a:lvl1pPr marL="342900" indent="-342900" algn="l" defTabSz="457200" rtl="0" eaLnBrk="1" latinLnBrk="0" hangingPunct="1">
              <a:spcBef>
                <a:spcPct val="20000"/>
              </a:spcBef>
              <a:buFont typeface="Arial"/>
              <a:buChar char="•"/>
              <a:defRPr sz="1400" b="1" i="0" kern="1200" cap="all">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000" b="1" i="0" kern="1200" cap="all">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1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ru-RU" sz="2000" cap="none" dirty="0" smtClean="0"/>
              <a:t>6</a:t>
            </a:r>
            <a:endParaRPr lang="ru-RU" sz="2000" cap="none" dirty="0"/>
          </a:p>
        </p:txBody>
      </p:sp>
    </p:spTree>
    <p:extLst>
      <p:ext uri="{BB962C8B-B14F-4D97-AF65-F5344CB8AC3E}">
        <p14:creationId xmlns:p14="http://schemas.microsoft.com/office/powerpoint/2010/main" val="274118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000" y="404664"/>
            <a:ext cx="5220000" cy="6048672"/>
          </a:xfrm>
        </p:spPr>
        <p:txBody>
          <a:bodyPr>
            <a:normAutofit fontScale="90000"/>
          </a:bodyPr>
          <a:lstStyle/>
          <a:p>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Центры </a:t>
            </a:r>
            <a:r>
              <a:rPr lang="ru-RU" sz="27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госуслуг</a:t>
            </a: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СВАО</a:t>
            </a:r>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Алексеевский</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ru-RU" sz="27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Алтуфьевский</a:t>
            </a: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Бабушкинский</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ru-RU"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Бибирево</a:t>
            </a: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Бутырский</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Лианозово</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a:t>
            </a:r>
            <a:r>
              <a:rPr lang="ru-RU" sz="27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Лосиноостровский</a:t>
            </a: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a:t>
            </a:r>
            <a:r>
              <a:rPr lang="ru-RU" sz="27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Марфино</a:t>
            </a: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a:t>
            </a:r>
            <a:r>
              <a:rPr lang="ru-RU"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Отрадное</a:t>
            </a:r>
            <a:br>
              <a:rPr lang="ru-RU"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ru-RU" sz="27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Ростокино</a:t>
            </a: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Свиблово</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Северное Медведково</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a:t>
            </a:r>
            <a:r>
              <a:rPr lang="ru-RU" sz="2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Северный</a:t>
            </a: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 Южное Медведково</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Ярославский</a:t>
            </a:r>
            <a:b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 Останкинский и Марьина роща</a:t>
            </a:r>
            <a:r>
              <a:rPr lang="ru-RU" sz="2600" dirty="0" smtClean="0"/>
              <a:t/>
            </a:r>
            <a:br>
              <a:rPr lang="ru-RU" sz="2600" dirty="0" smtClean="0"/>
            </a:br>
            <a:r>
              <a:rPr lang="ru-RU" sz="2600" dirty="0" smtClean="0"/>
              <a:t/>
            </a:r>
            <a:br>
              <a:rPr lang="ru-RU" sz="2600" dirty="0" smtClean="0"/>
            </a:br>
            <a:r>
              <a:rPr lang="ru-RU" sz="2600" dirty="0" smtClean="0"/>
              <a:t/>
            </a:r>
            <a:br>
              <a:rPr lang="ru-RU" sz="2600" dirty="0" smtClean="0"/>
            </a:br>
            <a:endParaRPr lang="ru-RU" dirty="0"/>
          </a:p>
        </p:txBody>
      </p:sp>
    </p:spTree>
    <p:extLst>
      <p:ext uri="{BB962C8B-B14F-4D97-AF65-F5344CB8AC3E}">
        <p14:creationId xmlns:p14="http://schemas.microsoft.com/office/powerpoint/2010/main" val="3283413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a:xfrm>
            <a:off x="648000" y="188640"/>
            <a:ext cx="6552000" cy="1296144"/>
          </a:xfrm>
        </p:spPr>
        <p:txBody>
          <a:bodyPr>
            <a:normAutofit fontScale="90000"/>
          </a:bodyPr>
          <a:lstStyle/>
          <a:p>
            <a:pPr algn="ctr"/>
            <a:r>
              <a:rPr lang="ru-RU" dirty="0" smtClean="0">
                <a:ln>
                  <a:solidFill>
                    <a:schemeClr val="tx1">
                      <a:lumMod val="75000"/>
                    </a:schemeClr>
                  </a:solidFill>
                </a:ln>
                <a:solidFill>
                  <a:schemeClr val="tx1">
                    <a:lumMod val="60000"/>
                    <a:lumOff val="40000"/>
                  </a:schemeClr>
                </a:solidFill>
                <a:latin typeface="Times New Roman" panose="02020603050405020304" pitchFamily="18" charset="0"/>
                <a:cs typeface="Times New Roman" panose="02020603050405020304" pitchFamily="18" charset="0"/>
              </a:rPr>
              <a:t>Количество государственных услуг предоставленных МФЦ района Северное Медведково в 2015 году</a:t>
            </a:r>
            <a:r>
              <a:rPr lang="ru-RU" dirty="0"/>
              <a:t/>
            </a:r>
            <a:br>
              <a:rPr lang="ru-RU" dirty="0"/>
            </a:br>
            <a:endParaRPr lang="ru-RU" dirty="0"/>
          </a:p>
        </p:txBody>
      </p:sp>
      <p:graphicFrame>
        <p:nvGraphicFramePr>
          <p:cNvPr id="2" name="Объект 1"/>
          <p:cNvGraphicFramePr>
            <a:graphicFrameLocks noGrp="1"/>
          </p:cNvGraphicFramePr>
          <p:nvPr>
            <p:ph idx="1"/>
            <p:extLst>
              <p:ext uri="{D42A27DB-BD31-4B8C-83A1-F6EECF244321}">
                <p14:modId xmlns:p14="http://schemas.microsoft.com/office/powerpoint/2010/main" val="3985339891"/>
              </p:ext>
            </p:extLst>
          </p:nvPr>
        </p:nvGraphicFramePr>
        <p:xfrm>
          <a:off x="107504" y="1556792"/>
          <a:ext cx="7992884" cy="792088"/>
        </p:xfrm>
        <a:graphic>
          <a:graphicData uri="http://schemas.openxmlformats.org/drawingml/2006/table">
            <a:tbl>
              <a:tblPr firstRow="1" bandRow="1">
                <a:tableStyleId>{7DF18680-E054-41AD-8BC1-D1AEF772440D}</a:tableStyleId>
              </a:tblPr>
              <a:tblGrid>
                <a:gridCol w="726626"/>
                <a:gridCol w="713534"/>
                <a:gridCol w="576064"/>
                <a:gridCol w="720080"/>
                <a:gridCol w="594064"/>
                <a:gridCol w="593413"/>
                <a:gridCol w="540715"/>
                <a:gridCol w="648072"/>
                <a:gridCol w="773104"/>
                <a:gridCol w="726626"/>
                <a:gridCol w="660510"/>
                <a:gridCol w="720076"/>
              </a:tblGrid>
              <a:tr h="396044">
                <a:tc>
                  <a:txBody>
                    <a:bodyPr/>
                    <a:lstStyle/>
                    <a:p>
                      <a:pPr algn="l"/>
                      <a:r>
                        <a:rPr lang="ru-RU" sz="1050" dirty="0" smtClean="0">
                          <a:solidFill>
                            <a:schemeClr val="tx1">
                              <a:lumMod val="75000"/>
                            </a:schemeClr>
                          </a:solidFill>
                          <a:latin typeface="Times New Roman" panose="02020603050405020304" pitchFamily="18" charset="0"/>
                          <a:cs typeface="Times New Roman" panose="02020603050405020304" pitchFamily="18" charset="0"/>
                        </a:rPr>
                        <a:t>Январь</a:t>
                      </a:r>
                      <a:endParaRPr lang="ru-RU" sz="105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pPr algn="l"/>
                      <a:r>
                        <a:rPr lang="ru-RU" sz="1050" dirty="0" smtClean="0">
                          <a:solidFill>
                            <a:schemeClr val="tx1">
                              <a:lumMod val="75000"/>
                            </a:schemeClr>
                          </a:solidFill>
                          <a:latin typeface="Times New Roman" panose="02020603050405020304" pitchFamily="18" charset="0"/>
                          <a:cs typeface="Times New Roman" panose="02020603050405020304" pitchFamily="18" charset="0"/>
                        </a:rPr>
                        <a:t>Февраль</a:t>
                      </a:r>
                      <a:endParaRPr lang="ru-RU" sz="105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pPr algn="l"/>
                      <a:r>
                        <a:rPr lang="ru-RU" sz="1050" dirty="0" smtClean="0">
                          <a:solidFill>
                            <a:schemeClr val="tx1">
                              <a:lumMod val="75000"/>
                            </a:schemeClr>
                          </a:solidFill>
                          <a:latin typeface="Times New Roman" panose="02020603050405020304" pitchFamily="18" charset="0"/>
                          <a:cs typeface="Times New Roman" panose="02020603050405020304" pitchFamily="18" charset="0"/>
                        </a:rPr>
                        <a:t>Март</a:t>
                      </a:r>
                      <a:endParaRPr lang="ru-RU" sz="105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pPr algn="l"/>
                      <a:r>
                        <a:rPr lang="ru-RU" sz="1050" dirty="0" smtClean="0">
                          <a:solidFill>
                            <a:schemeClr val="tx1">
                              <a:lumMod val="75000"/>
                            </a:schemeClr>
                          </a:solidFill>
                          <a:latin typeface="Times New Roman" panose="02020603050405020304" pitchFamily="18" charset="0"/>
                          <a:cs typeface="Times New Roman" panose="02020603050405020304" pitchFamily="18" charset="0"/>
                        </a:rPr>
                        <a:t>Апрель </a:t>
                      </a:r>
                      <a:endParaRPr lang="ru-RU" sz="105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pPr algn="l"/>
                      <a:r>
                        <a:rPr lang="ru-RU" sz="1050" dirty="0" smtClean="0">
                          <a:solidFill>
                            <a:schemeClr val="tx1">
                              <a:lumMod val="75000"/>
                            </a:schemeClr>
                          </a:solidFill>
                          <a:latin typeface="Times New Roman" panose="02020603050405020304" pitchFamily="18" charset="0"/>
                          <a:cs typeface="Times New Roman" panose="02020603050405020304" pitchFamily="18" charset="0"/>
                        </a:rPr>
                        <a:t>Май</a:t>
                      </a:r>
                      <a:endParaRPr lang="ru-RU" sz="105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pPr algn="l"/>
                      <a:r>
                        <a:rPr lang="ru-RU" sz="1050" dirty="0" smtClean="0">
                          <a:solidFill>
                            <a:schemeClr val="tx1">
                              <a:lumMod val="75000"/>
                            </a:schemeClr>
                          </a:solidFill>
                          <a:latin typeface="Times New Roman" panose="02020603050405020304" pitchFamily="18" charset="0"/>
                          <a:cs typeface="Times New Roman" panose="02020603050405020304" pitchFamily="18" charset="0"/>
                        </a:rPr>
                        <a:t>Июнь</a:t>
                      </a:r>
                      <a:endParaRPr lang="ru-RU" sz="105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pPr algn="l"/>
                      <a:r>
                        <a:rPr lang="ru-RU" sz="1050" dirty="0" smtClean="0">
                          <a:solidFill>
                            <a:schemeClr val="tx1">
                              <a:lumMod val="75000"/>
                            </a:schemeClr>
                          </a:solidFill>
                          <a:latin typeface="Times New Roman" panose="02020603050405020304" pitchFamily="18" charset="0"/>
                          <a:cs typeface="Times New Roman" panose="02020603050405020304" pitchFamily="18" charset="0"/>
                        </a:rPr>
                        <a:t>Июль</a:t>
                      </a:r>
                      <a:endParaRPr lang="ru-RU" sz="105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pPr algn="l"/>
                      <a:r>
                        <a:rPr lang="ru-RU" sz="1050" dirty="0" smtClean="0">
                          <a:solidFill>
                            <a:schemeClr val="tx1">
                              <a:lumMod val="75000"/>
                            </a:schemeClr>
                          </a:solidFill>
                          <a:latin typeface="Times New Roman" panose="02020603050405020304" pitchFamily="18" charset="0"/>
                          <a:cs typeface="Times New Roman" panose="02020603050405020304" pitchFamily="18" charset="0"/>
                        </a:rPr>
                        <a:t>Август</a:t>
                      </a:r>
                      <a:endParaRPr lang="ru-RU" sz="105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pPr algn="l"/>
                      <a:r>
                        <a:rPr lang="ru-RU" sz="1050" dirty="0" smtClean="0">
                          <a:solidFill>
                            <a:schemeClr val="tx1">
                              <a:lumMod val="75000"/>
                            </a:schemeClr>
                          </a:solidFill>
                          <a:latin typeface="Times New Roman" panose="02020603050405020304" pitchFamily="18" charset="0"/>
                          <a:cs typeface="Times New Roman" panose="02020603050405020304" pitchFamily="18" charset="0"/>
                        </a:rPr>
                        <a:t>Сентябрь</a:t>
                      </a:r>
                      <a:endParaRPr lang="ru-RU" sz="105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pPr algn="l"/>
                      <a:r>
                        <a:rPr lang="ru-RU" sz="1050" dirty="0" smtClean="0">
                          <a:solidFill>
                            <a:schemeClr val="tx1">
                              <a:lumMod val="75000"/>
                            </a:schemeClr>
                          </a:solidFill>
                          <a:latin typeface="Times New Roman" panose="02020603050405020304" pitchFamily="18" charset="0"/>
                          <a:cs typeface="Times New Roman" panose="02020603050405020304" pitchFamily="18" charset="0"/>
                        </a:rPr>
                        <a:t>Октябрь</a:t>
                      </a:r>
                      <a:endParaRPr lang="ru-RU" sz="105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pPr algn="l"/>
                      <a:r>
                        <a:rPr lang="ru-RU" sz="1050" dirty="0" smtClean="0">
                          <a:solidFill>
                            <a:schemeClr val="tx1">
                              <a:lumMod val="75000"/>
                            </a:schemeClr>
                          </a:solidFill>
                          <a:latin typeface="Times New Roman" panose="02020603050405020304" pitchFamily="18" charset="0"/>
                          <a:cs typeface="Times New Roman" panose="02020603050405020304" pitchFamily="18" charset="0"/>
                        </a:rPr>
                        <a:t>Ноябрь</a:t>
                      </a:r>
                      <a:endParaRPr lang="ru-RU" sz="105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pPr algn="l"/>
                      <a:r>
                        <a:rPr lang="ru-RU" sz="1050" dirty="0" smtClean="0">
                          <a:solidFill>
                            <a:schemeClr val="tx1">
                              <a:lumMod val="75000"/>
                            </a:schemeClr>
                          </a:solidFill>
                          <a:latin typeface="Times New Roman" panose="02020603050405020304" pitchFamily="18" charset="0"/>
                          <a:cs typeface="Times New Roman" panose="02020603050405020304" pitchFamily="18" charset="0"/>
                        </a:rPr>
                        <a:t>Декабрь</a:t>
                      </a:r>
                      <a:endParaRPr lang="ru-RU" sz="1050" dirty="0">
                        <a:solidFill>
                          <a:schemeClr val="tx1">
                            <a:lumMod val="75000"/>
                          </a:schemeClr>
                        </a:solidFill>
                        <a:latin typeface="Times New Roman" panose="02020603050405020304" pitchFamily="18" charset="0"/>
                        <a:cs typeface="Times New Roman" panose="02020603050405020304" pitchFamily="18" charset="0"/>
                      </a:endParaRPr>
                    </a:p>
                  </a:txBody>
                  <a:tcPr/>
                </a:tc>
              </a:tr>
              <a:tr h="396044">
                <a:tc>
                  <a:txBody>
                    <a:bodyPr/>
                    <a:lstStyle/>
                    <a:p>
                      <a:r>
                        <a:rPr lang="ru-RU" sz="1100" dirty="0" smtClean="0">
                          <a:solidFill>
                            <a:schemeClr val="tx1">
                              <a:lumMod val="75000"/>
                            </a:schemeClr>
                          </a:solidFill>
                          <a:latin typeface="Times New Roman" panose="02020603050405020304" pitchFamily="18" charset="0"/>
                          <a:cs typeface="Times New Roman" panose="02020603050405020304" pitchFamily="18" charset="0"/>
                        </a:rPr>
                        <a:t>19680</a:t>
                      </a:r>
                      <a:endParaRPr lang="ru-RU" sz="110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100" dirty="0" smtClean="0">
                          <a:solidFill>
                            <a:schemeClr val="tx1">
                              <a:lumMod val="75000"/>
                            </a:schemeClr>
                          </a:solidFill>
                          <a:latin typeface="Times New Roman" panose="02020603050405020304" pitchFamily="18" charset="0"/>
                          <a:cs typeface="Times New Roman" panose="02020603050405020304" pitchFamily="18" charset="0"/>
                        </a:rPr>
                        <a:t>20123</a:t>
                      </a:r>
                      <a:endParaRPr lang="ru-RU" sz="110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100" dirty="0" smtClean="0">
                          <a:solidFill>
                            <a:schemeClr val="tx1">
                              <a:lumMod val="75000"/>
                            </a:schemeClr>
                          </a:solidFill>
                          <a:latin typeface="Times New Roman" panose="02020603050405020304" pitchFamily="18" charset="0"/>
                          <a:cs typeface="Times New Roman" panose="02020603050405020304" pitchFamily="18" charset="0"/>
                        </a:rPr>
                        <a:t>20925</a:t>
                      </a:r>
                      <a:endParaRPr lang="ru-RU" sz="110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100" dirty="0" smtClean="0">
                          <a:solidFill>
                            <a:schemeClr val="tx1">
                              <a:lumMod val="75000"/>
                            </a:schemeClr>
                          </a:solidFill>
                          <a:latin typeface="Times New Roman" panose="02020603050405020304" pitchFamily="18" charset="0"/>
                          <a:cs typeface="Times New Roman" panose="02020603050405020304" pitchFamily="18" charset="0"/>
                        </a:rPr>
                        <a:t>22409</a:t>
                      </a:r>
                      <a:endParaRPr lang="ru-RU" sz="110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100" dirty="0" smtClean="0">
                          <a:solidFill>
                            <a:schemeClr val="tx1">
                              <a:lumMod val="75000"/>
                            </a:schemeClr>
                          </a:solidFill>
                          <a:latin typeface="Times New Roman" panose="02020603050405020304" pitchFamily="18" charset="0"/>
                          <a:cs typeface="Times New Roman" panose="02020603050405020304" pitchFamily="18" charset="0"/>
                        </a:rPr>
                        <a:t>18190</a:t>
                      </a:r>
                      <a:endParaRPr lang="ru-RU" sz="110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100" dirty="0" smtClean="0">
                          <a:solidFill>
                            <a:schemeClr val="tx1">
                              <a:lumMod val="75000"/>
                            </a:schemeClr>
                          </a:solidFill>
                          <a:latin typeface="Times New Roman" panose="02020603050405020304" pitchFamily="18" charset="0"/>
                          <a:cs typeface="Times New Roman" panose="02020603050405020304" pitchFamily="18" charset="0"/>
                        </a:rPr>
                        <a:t>20487</a:t>
                      </a:r>
                      <a:endParaRPr lang="ru-RU" sz="110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100" dirty="0" smtClean="0">
                          <a:solidFill>
                            <a:schemeClr val="tx1">
                              <a:lumMod val="75000"/>
                            </a:schemeClr>
                          </a:solidFill>
                          <a:latin typeface="Times New Roman" panose="02020603050405020304" pitchFamily="18" charset="0"/>
                          <a:cs typeface="Times New Roman" panose="02020603050405020304" pitchFamily="18" charset="0"/>
                        </a:rPr>
                        <a:t>21962</a:t>
                      </a:r>
                      <a:endParaRPr lang="ru-RU" sz="110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100" dirty="0" smtClean="0">
                          <a:solidFill>
                            <a:schemeClr val="tx1">
                              <a:lumMod val="75000"/>
                            </a:schemeClr>
                          </a:solidFill>
                          <a:latin typeface="Times New Roman" panose="02020603050405020304" pitchFamily="18" charset="0"/>
                          <a:cs typeface="Times New Roman" panose="02020603050405020304" pitchFamily="18" charset="0"/>
                        </a:rPr>
                        <a:t>18895</a:t>
                      </a:r>
                      <a:endParaRPr lang="ru-RU" sz="110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100" dirty="0" smtClean="0">
                          <a:solidFill>
                            <a:schemeClr val="tx1">
                              <a:lumMod val="75000"/>
                            </a:schemeClr>
                          </a:solidFill>
                          <a:latin typeface="Times New Roman" panose="02020603050405020304" pitchFamily="18" charset="0"/>
                          <a:cs typeface="Times New Roman" panose="02020603050405020304" pitchFamily="18" charset="0"/>
                        </a:rPr>
                        <a:t>23919</a:t>
                      </a:r>
                      <a:endParaRPr lang="ru-RU" sz="110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100" dirty="0" smtClean="0">
                          <a:solidFill>
                            <a:schemeClr val="tx1">
                              <a:lumMod val="75000"/>
                            </a:schemeClr>
                          </a:solidFill>
                          <a:latin typeface="Times New Roman" panose="02020603050405020304" pitchFamily="18" charset="0"/>
                          <a:cs typeface="Times New Roman" panose="02020603050405020304" pitchFamily="18" charset="0"/>
                        </a:rPr>
                        <a:t>24183</a:t>
                      </a:r>
                      <a:endParaRPr lang="ru-RU" sz="110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100" dirty="0" smtClean="0">
                          <a:solidFill>
                            <a:schemeClr val="tx1">
                              <a:lumMod val="75000"/>
                            </a:schemeClr>
                          </a:solidFill>
                          <a:latin typeface="Times New Roman" panose="02020603050405020304" pitchFamily="18" charset="0"/>
                          <a:cs typeface="Times New Roman" panose="02020603050405020304" pitchFamily="18" charset="0"/>
                        </a:rPr>
                        <a:t>21759</a:t>
                      </a:r>
                      <a:endParaRPr lang="ru-RU" sz="110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100" dirty="0" smtClean="0">
                          <a:solidFill>
                            <a:schemeClr val="tx1">
                              <a:lumMod val="75000"/>
                            </a:schemeClr>
                          </a:solidFill>
                          <a:latin typeface="Times New Roman" panose="02020603050405020304" pitchFamily="18" charset="0"/>
                          <a:cs typeface="Times New Roman" panose="02020603050405020304" pitchFamily="18" charset="0"/>
                        </a:rPr>
                        <a:t>21375</a:t>
                      </a:r>
                      <a:endParaRPr lang="ru-RU" sz="1100" dirty="0">
                        <a:solidFill>
                          <a:schemeClr val="tx1">
                            <a:lumMod val="75000"/>
                          </a:schemeClr>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187148682"/>
              </p:ext>
            </p:extLst>
          </p:nvPr>
        </p:nvGraphicFramePr>
        <p:xfrm>
          <a:off x="179512" y="2996955"/>
          <a:ext cx="7920880" cy="1894495"/>
        </p:xfrm>
        <a:graphic>
          <a:graphicData uri="http://schemas.openxmlformats.org/drawingml/2006/table">
            <a:tbl>
              <a:tblPr firstRow="1" bandRow="1">
                <a:tableStyleId>{7DF18680-E054-41AD-8BC1-D1AEF772440D}</a:tableStyleId>
              </a:tblPr>
              <a:tblGrid>
                <a:gridCol w="1029205"/>
                <a:gridCol w="4251382"/>
                <a:gridCol w="2640293"/>
              </a:tblGrid>
              <a:tr h="300342">
                <a:tc>
                  <a:txBody>
                    <a:bodyPr/>
                    <a:lstStyle/>
                    <a:p>
                      <a:pPr algn="ctr"/>
                      <a:r>
                        <a:rPr lang="ru-RU" sz="1400" dirty="0" smtClean="0">
                          <a:solidFill>
                            <a:schemeClr val="tx1">
                              <a:lumMod val="75000"/>
                            </a:schemeClr>
                          </a:solidFill>
                          <a:latin typeface="Times New Roman" panose="02020603050405020304" pitchFamily="18" charset="0"/>
                          <a:cs typeface="Times New Roman" panose="02020603050405020304" pitchFamily="18" charset="0"/>
                        </a:rPr>
                        <a:t>№ п/п</a:t>
                      </a:r>
                      <a:endParaRPr lang="ru-RU" sz="140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lumMod val="75000"/>
                            </a:schemeClr>
                          </a:solidFill>
                          <a:latin typeface="Times New Roman" panose="02020603050405020304" pitchFamily="18" charset="0"/>
                          <a:cs typeface="Times New Roman" panose="02020603050405020304" pitchFamily="18" charset="0"/>
                        </a:rPr>
                        <a:t>Рейтинг услуг</a:t>
                      </a:r>
                      <a:endParaRPr lang="ru-RU" sz="1400" dirty="0">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lumMod val="75000"/>
                            </a:schemeClr>
                          </a:solidFill>
                          <a:latin typeface="Times New Roman" panose="02020603050405020304" pitchFamily="18" charset="0"/>
                          <a:cs typeface="Times New Roman" panose="02020603050405020304" pitchFamily="18" charset="0"/>
                        </a:rPr>
                        <a:t>Количество </a:t>
                      </a:r>
                      <a:endParaRPr lang="ru-RU" sz="1400" dirty="0">
                        <a:solidFill>
                          <a:schemeClr val="tx1">
                            <a:lumMod val="75000"/>
                          </a:schemeClr>
                        </a:solidFill>
                        <a:latin typeface="Times New Roman" panose="02020603050405020304" pitchFamily="18" charset="0"/>
                        <a:cs typeface="Times New Roman" panose="02020603050405020304" pitchFamily="18" charset="0"/>
                      </a:endParaRPr>
                    </a:p>
                  </a:txBody>
                  <a:tcPr/>
                </a:tc>
              </a:tr>
              <a:tr h="370495">
                <a:tc>
                  <a:txBody>
                    <a:bodyPr/>
                    <a:lstStyle/>
                    <a:p>
                      <a:pPr algn="ctr"/>
                      <a:r>
                        <a:rPr lang="ru-RU" sz="1200" b="1" dirty="0" smtClean="0">
                          <a:latin typeface="Times New Roman" panose="02020603050405020304" pitchFamily="18" charset="0"/>
                          <a:cs typeface="Times New Roman" panose="02020603050405020304" pitchFamily="18" charset="0"/>
                        </a:rPr>
                        <a:t>1</a:t>
                      </a:r>
                      <a:endParaRPr lang="ru-RU" sz="1200" b="1"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Ведомственное направление</a:t>
                      </a:r>
                      <a:r>
                        <a:rPr lang="ru-RU" sz="1400" baseline="0" dirty="0" smtClean="0">
                          <a:latin typeface="Times New Roman" panose="02020603050405020304" pitchFamily="18" charset="0"/>
                          <a:cs typeface="Times New Roman" panose="02020603050405020304" pitchFamily="18" charset="0"/>
                        </a:rPr>
                        <a:t> – Абонентский отдел </a:t>
                      </a:r>
                      <a:endParaRPr lang="ru-RU" sz="1400"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78072</a:t>
                      </a:r>
                      <a:endParaRPr lang="ru-RU" sz="1400" dirty="0">
                        <a:latin typeface="Times New Roman" panose="02020603050405020304" pitchFamily="18" charset="0"/>
                        <a:cs typeface="Times New Roman" panose="02020603050405020304" pitchFamily="18" charset="0"/>
                      </a:endParaRPr>
                    </a:p>
                  </a:txBody>
                  <a:tcPr/>
                </a:tc>
              </a:tr>
              <a:tr h="300342">
                <a:tc>
                  <a:txBody>
                    <a:bodyPr/>
                    <a:lstStyle/>
                    <a:p>
                      <a:pPr algn="ctr"/>
                      <a:r>
                        <a:rPr lang="ru-RU" sz="1200" b="1" dirty="0" smtClean="0">
                          <a:latin typeface="Times New Roman" panose="02020603050405020304" pitchFamily="18" charset="0"/>
                          <a:cs typeface="Times New Roman" panose="02020603050405020304" pitchFamily="18" charset="0"/>
                        </a:rPr>
                        <a:t>2</a:t>
                      </a:r>
                      <a:endParaRPr lang="ru-RU" sz="1200" b="1"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Ведомственное направление – Паспортный стол</a:t>
                      </a:r>
                      <a:endParaRPr lang="ru-RU" sz="1400"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39036</a:t>
                      </a:r>
                      <a:endParaRPr lang="ru-RU" sz="1400" dirty="0">
                        <a:latin typeface="Times New Roman" panose="02020603050405020304" pitchFamily="18" charset="0"/>
                        <a:cs typeface="Times New Roman" panose="02020603050405020304" pitchFamily="18" charset="0"/>
                      </a:endParaRPr>
                    </a:p>
                  </a:txBody>
                  <a:tcPr/>
                </a:tc>
              </a:tr>
              <a:tr h="300342">
                <a:tc>
                  <a:txBody>
                    <a:bodyPr/>
                    <a:lstStyle/>
                    <a:p>
                      <a:pPr algn="ctr"/>
                      <a:r>
                        <a:rPr lang="ru-RU" sz="1200" b="1" dirty="0" smtClean="0">
                          <a:latin typeface="Times New Roman" panose="02020603050405020304" pitchFamily="18" charset="0"/>
                          <a:cs typeface="Times New Roman" panose="02020603050405020304" pitchFamily="18" charset="0"/>
                        </a:rPr>
                        <a:t>3</a:t>
                      </a:r>
                      <a:endParaRPr lang="ru-RU" sz="1200" b="1"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Департамент социальной защиты</a:t>
                      </a:r>
                      <a:endParaRPr lang="ru-RU" sz="1400"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33687</a:t>
                      </a:r>
                      <a:endParaRPr lang="ru-RU" sz="1400" dirty="0">
                        <a:latin typeface="Times New Roman" panose="02020603050405020304" pitchFamily="18" charset="0"/>
                        <a:cs typeface="Times New Roman" panose="02020603050405020304" pitchFamily="18" charset="0"/>
                      </a:endParaRPr>
                    </a:p>
                  </a:txBody>
                  <a:tcPr/>
                </a:tc>
              </a:tr>
              <a:tr h="300342">
                <a:tc>
                  <a:txBody>
                    <a:bodyPr/>
                    <a:lstStyle/>
                    <a:p>
                      <a:pPr algn="ctr"/>
                      <a:r>
                        <a:rPr lang="ru-RU" sz="1200" b="1" dirty="0" smtClean="0">
                          <a:latin typeface="Times New Roman" panose="02020603050405020304" pitchFamily="18" charset="0"/>
                          <a:cs typeface="Times New Roman" panose="02020603050405020304" pitchFamily="18" charset="0"/>
                        </a:rPr>
                        <a:t>4</a:t>
                      </a:r>
                      <a:endParaRPr lang="ru-RU" sz="1200" b="1"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Управление </a:t>
                      </a:r>
                      <a:r>
                        <a:rPr lang="ru-RU" sz="1400" dirty="0" err="1" smtClean="0">
                          <a:latin typeface="Times New Roman" panose="02020603050405020304" pitchFamily="18" charset="0"/>
                          <a:cs typeface="Times New Roman" panose="02020603050405020304" pitchFamily="18" charset="0"/>
                        </a:rPr>
                        <a:t>Росреестра</a:t>
                      </a:r>
                      <a:endParaRPr lang="ru-RU" sz="1400"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26475</a:t>
                      </a:r>
                      <a:endParaRPr lang="ru-RU" sz="1400" dirty="0">
                        <a:latin typeface="Times New Roman" panose="02020603050405020304" pitchFamily="18" charset="0"/>
                        <a:cs typeface="Times New Roman" panose="02020603050405020304" pitchFamily="18" charset="0"/>
                      </a:endParaRPr>
                    </a:p>
                  </a:txBody>
                  <a:tcPr/>
                </a:tc>
              </a:tr>
              <a:tr h="300342">
                <a:tc>
                  <a:txBody>
                    <a:bodyPr/>
                    <a:lstStyle/>
                    <a:p>
                      <a:pPr algn="ctr"/>
                      <a:r>
                        <a:rPr lang="ru-RU" sz="1200" b="1" dirty="0" smtClean="0">
                          <a:latin typeface="Times New Roman" panose="02020603050405020304" pitchFamily="18" charset="0"/>
                          <a:cs typeface="Times New Roman" panose="02020603050405020304" pitchFamily="18" charset="0"/>
                        </a:rPr>
                        <a:t>5</a:t>
                      </a:r>
                      <a:endParaRPr lang="ru-RU" sz="1200" b="1"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Ведомственное направление – Жилищные субсидии</a:t>
                      </a:r>
                      <a:endParaRPr lang="ru-RU" sz="1400"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17774</a:t>
                      </a:r>
                      <a:endParaRPr lang="ru-RU" sz="1400" dirty="0">
                        <a:latin typeface="Times New Roman" panose="02020603050405020304" pitchFamily="18" charset="0"/>
                        <a:cs typeface="Times New Roman" panose="02020603050405020304" pitchFamily="18" charset="0"/>
                      </a:endParaRPr>
                    </a:p>
                  </a:txBody>
                  <a:tcPr/>
                </a:tc>
              </a:tr>
            </a:tbl>
          </a:graphicData>
        </a:graphic>
      </p:graphicFrame>
      <p:sp>
        <p:nvSpPr>
          <p:cNvPr id="4" name="TextBox 3"/>
          <p:cNvSpPr txBox="1"/>
          <p:nvPr/>
        </p:nvSpPr>
        <p:spPr>
          <a:xfrm>
            <a:off x="3059832" y="1700808"/>
            <a:ext cx="914400" cy="1296144"/>
          </a:xfrm>
          <a:prstGeom prst="rect">
            <a:avLst/>
          </a:prstGeom>
        </p:spPr>
        <p:txBody>
          <a:bodyPr vert="horz" wrap="none" lIns="0" tIns="0" rIns="0" bIns="0" rtlCol="0" anchor="b" anchorCtr="0">
            <a:normAutofit/>
          </a:bodyPr>
          <a:lstStyle/>
          <a:p>
            <a:endParaRPr lang="ru-RU" sz="1400" b="1" i="0" cap="all" dirty="0" smtClean="0">
              <a:solidFill>
                <a:schemeClr val="accent1"/>
              </a:solidFill>
            </a:endParaRPr>
          </a:p>
        </p:txBody>
      </p:sp>
      <p:sp>
        <p:nvSpPr>
          <p:cNvPr id="5" name="TextBox 4"/>
          <p:cNvSpPr txBox="1"/>
          <p:nvPr/>
        </p:nvSpPr>
        <p:spPr>
          <a:xfrm>
            <a:off x="179512" y="2348880"/>
            <a:ext cx="7920880" cy="576064"/>
          </a:xfrm>
          <a:prstGeom prst="rect">
            <a:avLst/>
          </a:prstGeom>
        </p:spPr>
        <p:txBody>
          <a:bodyPr vert="horz" wrap="none" lIns="0" tIns="0" rIns="0" bIns="0" rtlCol="0" anchor="b" anchorCtr="0">
            <a:normAutofit/>
          </a:bodyPr>
          <a:lstStyle/>
          <a:p>
            <a:pPr algn="ctr"/>
            <a:r>
              <a:rPr lang="ru-RU" sz="1600" b="1" i="0" cap="all" dirty="0" smtClean="0">
                <a:ln>
                  <a:solidFill>
                    <a:schemeClr val="tx1">
                      <a:lumMod val="75000"/>
                    </a:schemeClr>
                  </a:solidFill>
                </a:ln>
                <a:solidFill>
                  <a:schemeClr val="tx1">
                    <a:lumMod val="60000"/>
                    <a:lumOff val="40000"/>
                  </a:schemeClr>
                </a:solidFill>
                <a:latin typeface="Times New Roman" panose="02020603050405020304" pitchFamily="18" charset="0"/>
                <a:cs typeface="Times New Roman" panose="02020603050405020304" pitchFamily="18" charset="0"/>
              </a:rPr>
              <a:t>Рейтинг востребованности государственных </a:t>
            </a:r>
          </a:p>
          <a:p>
            <a:pPr algn="ctr"/>
            <a:r>
              <a:rPr lang="ru-RU" sz="1600" b="1" i="0" cap="all" dirty="0" smtClean="0">
                <a:ln>
                  <a:solidFill>
                    <a:schemeClr val="tx1">
                      <a:lumMod val="75000"/>
                    </a:schemeClr>
                  </a:solidFill>
                </a:ln>
                <a:solidFill>
                  <a:schemeClr val="tx1">
                    <a:lumMod val="60000"/>
                    <a:lumOff val="40000"/>
                  </a:schemeClr>
                </a:solidFill>
                <a:latin typeface="Times New Roman" panose="02020603050405020304" pitchFamily="18" charset="0"/>
                <a:cs typeface="Times New Roman" panose="02020603050405020304" pitchFamily="18" charset="0"/>
              </a:rPr>
              <a:t>услуг у населения на 01.01.2016</a:t>
            </a:r>
            <a:endParaRPr lang="ru-RU" sz="1600" b="1" i="0" cap="all" dirty="0" smtClean="0">
              <a:ln>
                <a:solidFill>
                  <a:schemeClr val="tx1">
                    <a:lumMod val="75000"/>
                  </a:schemeClr>
                </a:solidFill>
              </a:ln>
              <a:solidFill>
                <a:schemeClr val="tx1">
                  <a:lumMod val="60000"/>
                  <a:lumOff val="40000"/>
                </a:schemeClr>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121957302"/>
              </p:ext>
            </p:extLst>
          </p:nvPr>
        </p:nvGraphicFramePr>
        <p:xfrm>
          <a:off x="251520" y="5157192"/>
          <a:ext cx="7848872" cy="1440160"/>
        </p:xfrm>
        <a:graphic>
          <a:graphicData uri="http://schemas.openxmlformats.org/drawingml/2006/table">
            <a:tbl>
              <a:tblPr firstRow="1" bandRow="1">
                <a:tableStyleId>{7DF18680-E054-41AD-8BC1-D1AEF772440D}</a:tableStyleId>
              </a:tblPr>
              <a:tblGrid>
                <a:gridCol w="3893967"/>
                <a:gridCol w="3954905"/>
              </a:tblGrid>
              <a:tr h="963462">
                <a:tc>
                  <a:txBody>
                    <a:bodyPr/>
                    <a:lstStyle/>
                    <a:p>
                      <a:r>
                        <a:rPr lang="ru-RU" sz="1400" dirty="0" smtClean="0">
                          <a:ln>
                            <a:noFill/>
                          </a:ln>
                          <a:solidFill>
                            <a:schemeClr val="tx1">
                              <a:lumMod val="75000"/>
                            </a:schemeClr>
                          </a:solidFill>
                          <a:latin typeface="Times New Roman" panose="02020603050405020304" pitchFamily="18" charset="0"/>
                          <a:cs typeface="Times New Roman" panose="02020603050405020304" pitchFamily="18" charset="0"/>
                        </a:rPr>
                        <a:t>Количество услуг предоставленных в МФЦ района Северное Медведково в 2015 году</a:t>
                      </a:r>
                      <a:endParaRPr lang="ru-RU" sz="1400" dirty="0">
                        <a:ln>
                          <a:noFill/>
                        </a:ln>
                        <a:solidFill>
                          <a:schemeClr val="tx1">
                            <a:lumMod val="75000"/>
                          </a:schemeClr>
                        </a:solidFill>
                        <a:latin typeface="Times New Roman" panose="02020603050405020304" pitchFamily="18" charset="0"/>
                        <a:cs typeface="Times New Roman" panose="02020603050405020304" pitchFamily="18" charset="0"/>
                      </a:endParaRPr>
                    </a:p>
                  </a:txBody>
                  <a:tcPr/>
                </a:tc>
                <a:tc>
                  <a:txBody>
                    <a:bodyPr/>
                    <a:lstStyle/>
                    <a:p>
                      <a:r>
                        <a:rPr lang="ru-RU" sz="1400" dirty="0" smtClean="0">
                          <a:ln>
                            <a:noFill/>
                          </a:ln>
                          <a:solidFill>
                            <a:schemeClr val="tx1">
                              <a:lumMod val="75000"/>
                            </a:schemeClr>
                          </a:solidFill>
                          <a:latin typeface="Times New Roman" panose="02020603050405020304" pitchFamily="18" charset="0"/>
                          <a:cs typeface="Times New Roman" panose="02020603050405020304" pitchFamily="18" charset="0"/>
                        </a:rPr>
                        <a:t>Количество услуг предоставленных в МФЦ района Северное Медведково в 2016 году (прогноз)</a:t>
                      </a:r>
                      <a:endParaRPr lang="ru-RU" sz="1400" dirty="0">
                        <a:ln>
                          <a:noFill/>
                        </a:ln>
                        <a:solidFill>
                          <a:schemeClr val="tx1">
                            <a:lumMod val="75000"/>
                          </a:schemeClr>
                        </a:solidFill>
                        <a:latin typeface="Times New Roman" panose="02020603050405020304" pitchFamily="18" charset="0"/>
                        <a:cs typeface="Times New Roman" panose="02020603050405020304" pitchFamily="18" charset="0"/>
                      </a:endParaRPr>
                    </a:p>
                  </a:txBody>
                  <a:tcPr/>
                </a:tc>
              </a:tr>
              <a:tr h="476698">
                <a:tc>
                  <a:txBody>
                    <a:bodyPr/>
                    <a:lstStyle/>
                    <a:p>
                      <a:pPr algn="ctr"/>
                      <a:r>
                        <a:rPr lang="ru-RU" b="1" dirty="0" smtClean="0">
                          <a:latin typeface="Times New Roman" panose="02020603050405020304" pitchFamily="18" charset="0"/>
                          <a:cs typeface="Times New Roman" panose="02020603050405020304" pitchFamily="18" charset="0"/>
                        </a:rPr>
                        <a:t>253907</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ru-RU" b="1" dirty="0" smtClean="0">
                          <a:latin typeface="Times New Roman" panose="02020603050405020304" pitchFamily="18" charset="0"/>
                          <a:cs typeface="Times New Roman" panose="02020603050405020304" pitchFamily="18" charset="0"/>
                        </a:rPr>
                        <a:t>263907</a:t>
                      </a:r>
                      <a:endParaRPr lang="ru-RU" b="1"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908430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304172"/>
            <a:ext cx="6840760" cy="6379846"/>
          </a:xfrm>
          <a:prstGeom prst="rect">
            <a:avLst/>
          </a:prstGeom>
        </p:spPr>
        <p:style>
          <a:lnRef idx="3">
            <a:schemeClr val="lt1"/>
          </a:lnRef>
          <a:fillRef idx="1">
            <a:schemeClr val="accent6"/>
          </a:fillRef>
          <a:effectRef idx="1">
            <a:schemeClr val="accent6"/>
          </a:effectRef>
          <a:fontRef idx="minor">
            <a:schemeClr val="lt1"/>
          </a:fontRef>
        </p:style>
      </p:pic>
      <p:sp>
        <p:nvSpPr>
          <p:cNvPr id="5" name="Прямоугольник 4"/>
          <p:cNvSpPr/>
          <p:nvPr/>
        </p:nvSpPr>
        <p:spPr>
          <a:xfrm>
            <a:off x="1187624" y="350890"/>
            <a:ext cx="3528392" cy="2397066"/>
          </a:xfrm>
          <a:prstGeom prst="rect">
            <a:avLst/>
          </a:prstGeom>
        </p:spPr>
        <p:txBody>
          <a:bodyPr wrap="square">
            <a:spAutoFit/>
          </a:bodyPr>
          <a:lstStyle/>
          <a:p>
            <a:pPr marR="12700" algn="just" hangingPunct="0">
              <a:lnSpc>
                <a:spcPct val="117000"/>
              </a:lnSpc>
              <a:spcAft>
                <a:spcPts val="0"/>
              </a:spcAft>
            </a:pPr>
            <a:endParaRPr lang="ru-RU" sz="1600" b="1" dirty="0" smtClean="0">
              <a:solidFill>
                <a:srgbClr val="FFFFFF"/>
              </a:solidFill>
              <a:latin typeface="Arial Narrow" panose="020B0606020202030204" pitchFamily="34" charset="0"/>
              <a:ea typeface="Times New Roman"/>
              <a:cs typeface="Times New Roman"/>
            </a:endParaRPr>
          </a:p>
          <a:p>
            <a:pPr marR="12700" algn="just" hangingPunct="0">
              <a:lnSpc>
                <a:spcPct val="117000"/>
              </a:lnSpc>
              <a:spcAft>
                <a:spcPts val="0"/>
              </a:spcAft>
            </a:pPr>
            <a:endParaRPr lang="ru-RU" sz="1600" b="1" dirty="0">
              <a:solidFill>
                <a:srgbClr val="FFFFFF"/>
              </a:solidFill>
              <a:latin typeface="Arial Narrow" panose="020B0606020202030204" pitchFamily="34" charset="0"/>
              <a:ea typeface="Times New Roman"/>
              <a:cs typeface="Times New Roman"/>
            </a:endParaRPr>
          </a:p>
          <a:p>
            <a:pPr marR="12700" algn="just" hangingPunct="0">
              <a:lnSpc>
                <a:spcPct val="117000"/>
              </a:lnSpc>
              <a:spcAft>
                <a:spcPts val="0"/>
              </a:spcAft>
            </a:pPr>
            <a:r>
              <a:rPr lang="ru-RU" sz="1600" b="1" dirty="0" smtClean="0">
                <a:solidFill>
                  <a:srgbClr val="FFFFFF"/>
                </a:solidFill>
                <a:latin typeface="Times New Roman" panose="02020603050405020304" pitchFamily="18" charset="0"/>
                <a:ea typeface="Times New Roman"/>
                <a:cs typeface="Times New Roman" panose="02020603050405020304" pitchFamily="18" charset="0"/>
              </a:rPr>
              <a:t>Развивая </a:t>
            </a:r>
            <a:r>
              <a:rPr lang="ru-RU" sz="1600" b="1" dirty="0">
                <a:solidFill>
                  <a:srgbClr val="FFFFFF"/>
                </a:solidFill>
                <a:latin typeface="Times New Roman" panose="02020603050405020304" pitchFamily="18" charset="0"/>
                <a:ea typeface="Times New Roman"/>
                <a:cs typeface="Times New Roman" panose="02020603050405020304" pitchFamily="18" charset="0"/>
              </a:rPr>
              <a:t>проект МФЦ, мы не просто обновляем бренд. Много усилий прилагаем для того, чтобы сделать центры «Мои документы» проще, удобнее и понятнее для каждого москвича.</a:t>
            </a:r>
            <a:endParaRPr lang="ru-RU" sz="1600" dirty="0">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2345342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11"/>
          <p:cNvSpPr>
            <a:spLocks noGrp="1"/>
          </p:cNvSpPr>
          <p:nvPr>
            <p:ph idx="1"/>
          </p:nvPr>
        </p:nvSpPr>
        <p:spPr>
          <a:xfrm>
            <a:off x="648000" y="2252738"/>
            <a:ext cx="3635968" cy="3368290"/>
          </a:xfrm>
        </p:spPr>
        <p:txBody>
          <a:bodyPr/>
          <a:lstStyle/>
          <a:p>
            <a:pPr fontAlgn="base"/>
            <a:endParaRPr lang="ru-RU" dirty="0"/>
          </a:p>
          <a:p>
            <a:endParaRPr lang="ru-RU" dirty="0"/>
          </a:p>
        </p:txBody>
      </p:sp>
      <p:sp>
        <p:nvSpPr>
          <p:cNvPr id="4" name="Заголовок 3"/>
          <p:cNvSpPr>
            <a:spLocks noGrp="1"/>
          </p:cNvSpPr>
          <p:nvPr>
            <p:ph type="title"/>
          </p:nvPr>
        </p:nvSpPr>
        <p:spPr>
          <a:xfrm>
            <a:off x="648000" y="332656"/>
            <a:ext cx="7848000" cy="1296144"/>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ru-RU" dirty="0" smtClean="0">
                <a:ln w="12700">
                  <a:solidFill>
                    <a:schemeClr val="tx2">
                      <a:satMod val="155000"/>
                    </a:schemeClr>
                  </a:solidFill>
                  <a:prstDash val="solid"/>
                </a:ln>
                <a:solidFill>
                  <a:schemeClr val="tx1">
                    <a:lumMod val="60000"/>
                    <a:lumOff val="40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В августе 2015 года МФЦ района Северное Медведково переехал в новое здание по адресу: </a:t>
            </a:r>
            <a:br>
              <a:rPr lang="ru-RU" dirty="0" smtClean="0">
                <a:ln w="12700">
                  <a:solidFill>
                    <a:schemeClr val="tx2">
                      <a:satMod val="155000"/>
                    </a:schemeClr>
                  </a:solidFill>
                  <a:prstDash val="solid"/>
                </a:ln>
                <a:solidFill>
                  <a:schemeClr val="tx1">
                    <a:lumMod val="60000"/>
                    <a:lumOff val="40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r>
              <a:rPr lang="ru-RU" dirty="0" smtClean="0">
                <a:ln w="12700">
                  <a:solidFill>
                    <a:schemeClr val="tx2">
                      <a:satMod val="155000"/>
                    </a:schemeClr>
                  </a:solidFill>
                  <a:prstDash val="solid"/>
                </a:ln>
                <a:solidFill>
                  <a:schemeClr val="tx1">
                    <a:lumMod val="60000"/>
                    <a:lumOff val="40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ул. Полярная, дом 31, строение 1.</a:t>
            </a:r>
            <a:r>
              <a:rPr lang="ru-RU" dirty="0"/>
              <a:t/>
            </a:r>
            <a:br>
              <a:rPr lang="ru-RU" dirty="0"/>
            </a:br>
            <a:r>
              <a:rPr lang="ru-RU" dirty="0"/>
              <a:t/>
            </a:r>
            <a:br>
              <a:rPr lang="ru-RU" dirty="0"/>
            </a:br>
            <a:r>
              <a:rPr lang="ru-RU" dirty="0"/>
              <a:t/>
            </a:r>
            <a:br>
              <a:rPr lang="ru-RU" dirty="0"/>
            </a:br>
            <a:endParaRPr lang="ru-RU" dirty="0"/>
          </a:p>
        </p:txBody>
      </p:sp>
      <p:sp>
        <p:nvSpPr>
          <p:cNvPr id="14" name="Текст 13"/>
          <p:cNvSpPr>
            <a:spLocks noGrp="1"/>
          </p:cNvSpPr>
          <p:nvPr>
            <p:ph type="body" idx="15"/>
          </p:nvPr>
        </p:nvSpPr>
        <p:spPr/>
        <p:style>
          <a:lnRef idx="1">
            <a:schemeClr val="accent5"/>
          </a:lnRef>
          <a:fillRef idx="2">
            <a:schemeClr val="accent5"/>
          </a:fillRef>
          <a:effectRef idx="1">
            <a:schemeClr val="accent5"/>
          </a:effectRef>
          <a:fontRef idx="minor">
            <a:schemeClr val="dk1"/>
          </a:fontRef>
        </p:style>
        <p:txBody>
          <a:bodyPr/>
          <a:lstStyle/>
          <a:p>
            <a:pPr algn="ctr"/>
            <a:r>
              <a:rPr lang="ru-RU" cap="none" dirty="0" smtClean="0">
                <a:ln w="12700">
                  <a:noFill/>
                  <a:prstDash val="solid"/>
                </a:ln>
                <a:solidFill>
                  <a:schemeClr val="tx1">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Старое здание МФЦ района Северное </a:t>
            </a:r>
            <a:r>
              <a:rPr lang="ru-RU" cap="none" dirty="0">
                <a:ln w="12700">
                  <a:noFill/>
                  <a:prstDash val="solid"/>
                </a:ln>
                <a:solidFill>
                  <a:schemeClr val="tx1">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М</a:t>
            </a:r>
            <a:r>
              <a:rPr lang="ru-RU" cap="none" dirty="0" smtClean="0">
                <a:ln w="12700">
                  <a:noFill/>
                  <a:prstDash val="solid"/>
                </a:ln>
                <a:solidFill>
                  <a:schemeClr val="tx1">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едведково </a:t>
            </a:r>
            <a:endParaRPr lang="ru-RU" cap="none" dirty="0">
              <a:ln w="12700">
                <a:noFill/>
                <a:prstDash val="solid"/>
              </a:ln>
              <a:solidFill>
                <a:schemeClr val="tx1">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6" name="Текст 15"/>
          <p:cNvSpPr>
            <a:spLocks noGrp="1"/>
          </p:cNvSpPr>
          <p:nvPr>
            <p:ph type="body" idx="17"/>
          </p:nvPr>
        </p:nvSpPr>
        <p:spPr/>
        <p:style>
          <a:lnRef idx="1">
            <a:schemeClr val="accent5"/>
          </a:lnRef>
          <a:fillRef idx="2">
            <a:schemeClr val="accent5"/>
          </a:fillRef>
          <a:effectRef idx="1">
            <a:schemeClr val="accent5"/>
          </a:effectRef>
          <a:fontRef idx="minor">
            <a:schemeClr val="dk1"/>
          </a:fontRef>
        </p:style>
        <p:txBody>
          <a:bodyPr/>
          <a:lstStyle/>
          <a:p>
            <a:pPr algn="ctr"/>
            <a:r>
              <a:rPr lang="ru-RU" cap="none" dirty="0" smtClean="0">
                <a:ln w="12700">
                  <a:noFill/>
                  <a:prstDash val="solid"/>
                </a:ln>
                <a:solidFill>
                  <a:schemeClr val="tx1">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Новое здание </a:t>
            </a:r>
            <a:r>
              <a:rPr lang="ru-RU" cap="none" dirty="0" smtClean="0">
                <a:ln w="12700">
                  <a:noFill/>
                  <a:prstDash val="solid"/>
                </a:ln>
                <a:solidFill>
                  <a:schemeClr val="tx1">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МФЦ</a:t>
            </a:r>
            <a:r>
              <a:rPr lang="ru-RU" cap="none" dirty="0" smtClean="0">
                <a:ln w="12700">
                  <a:noFill/>
                  <a:prstDash val="solid"/>
                </a:ln>
                <a:solidFill>
                  <a:schemeClr val="tx1">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района Северное Медведково</a:t>
            </a:r>
            <a:endParaRPr lang="ru-RU" cap="none" dirty="0">
              <a:ln w="12700">
                <a:noFill/>
                <a:prstDash val="solid"/>
              </a:ln>
              <a:solidFill>
                <a:schemeClr val="tx1">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pic>
        <p:nvPicPr>
          <p:cNvPr id="1026" name="Picture 2" descr="C:\Users\1\Desktop\mfc_sev.medvedkovo-moskva-f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20888"/>
            <a:ext cx="3888432" cy="33123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1\Desktop\40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69697"/>
            <a:ext cx="3923455" cy="32635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585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88640"/>
            <a:ext cx="6300192" cy="668804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188640"/>
            <a:ext cx="4572000" cy="2831544"/>
          </a:xfrm>
          <a:prstGeom prst="rect">
            <a:avLst/>
          </a:prstGeom>
        </p:spPr>
        <p:txBody>
          <a:bodyPr>
            <a:spAutoFit/>
          </a:bodyPr>
          <a:lstStyle/>
          <a:p>
            <a:r>
              <a:rPr lang="ru-RU" sz="3200" b="1" dirty="0">
                <a:solidFill>
                  <a:schemeClr val="accent4">
                    <a:lumMod val="75000"/>
                  </a:schemeClr>
                </a:solidFill>
                <a:latin typeface="Times New Roman" panose="02020603050405020304" pitchFamily="18" charset="0"/>
                <a:cs typeface="Times New Roman" panose="02020603050405020304" pitchFamily="18" charset="0"/>
              </a:rPr>
              <a:t>Московские </a:t>
            </a:r>
            <a:r>
              <a:rPr lang="ru-RU" sz="3200" b="1" dirty="0" err="1">
                <a:solidFill>
                  <a:schemeClr val="accent4">
                    <a:lumMod val="75000"/>
                  </a:schemeClr>
                </a:solidFill>
                <a:latin typeface="Times New Roman" panose="02020603050405020304" pitchFamily="18" charset="0"/>
                <a:cs typeface="Times New Roman" panose="02020603050405020304" pitchFamily="18" charset="0"/>
              </a:rPr>
              <a:t>госуслуги</a:t>
            </a:r>
            <a:r>
              <a:rPr lang="ru-RU" sz="3200" b="1" dirty="0">
                <a:solidFill>
                  <a:schemeClr val="accent4">
                    <a:lumMod val="75000"/>
                  </a:schemeClr>
                </a:solidFill>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 это просто и быстро</a:t>
            </a:r>
          </a:p>
          <a:p>
            <a:endParaRPr lang="ru-RU" dirty="0"/>
          </a:p>
          <a:p>
            <a:r>
              <a:rPr lang="ru-RU" sz="1600" b="1" dirty="0">
                <a:latin typeface="Times New Roman" panose="02020603050405020304" pitchFamily="18" charset="0"/>
                <a:cs typeface="Times New Roman" panose="02020603050405020304" pitchFamily="18" charset="0"/>
              </a:rPr>
              <a:t>Мы максимально упростили получение </a:t>
            </a:r>
            <a:r>
              <a:rPr lang="ru-RU" sz="1600" b="1" dirty="0" err="1">
                <a:latin typeface="Times New Roman" panose="02020603050405020304" pitchFamily="18" charset="0"/>
                <a:cs typeface="Times New Roman" panose="02020603050405020304" pitchFamily="18" charset="0"/>
              </a:rPr>
              <a:t>госуслуг</a:t>
            </a:r>
            <a:r>
              <a:rPr lang="ru-RU" sz="1600" b="1" dirty="0">
                <a:latin typeface="Times New Roman" panose="02020603050405020304" pitchFamily="18" charset="0"/>
                <a:cs typeface="Times New Roman" panose="02020603050405020304" pitchFamily="18" charset="0"/>
              </a:rPr>
              <a:t> для москвичей. Вы уже знаете, </a:t>
            </a:r>
            <a:endParaRPr lang="en-US" sz="1600" b="1" dirty="0" smtClean="0">
              <a:latin typeface="Times New Roman" panose="02020603050405020304" pitchFamily="18" charset="0"/>
              <a:cs typeface="Times New Roman" panose="02020603050405020304" pitchFamily="18" charset="0"/>
            </a:endParaRPr>
          </a:p>
          <a:p>
            <a:r>
              <a:rPr lang="ru-RU" sz="1600" b="1" dirty="0" smtClean="0">
                <a:latin typeface="Times New Roman" panose="02020603050405020304" pitchFamily="18" charset="0"/>
                <a:cs typeface="Times New Roman" panose="02020603050405020304" pitchFamily="18" charset="0"/>
              </a:rPr>
              <a:t>что </a:t>
            </a:r>
            <a:r>
              <a:rPr lang="ru-RU" sz="1600" b="1" dirty="0">
                <a:latin typeface="Times New Roman" panose="02020603050405020304" pitchFamily="18" charset="0"/>
                <a:cs typeface="Times New Roman" panose="02020603050405020304" pitchFamily="18" charset="0"/>
              </a:rPr>
              <a:t>в московских центрах «Мои документы» всё работает быстро, просто и понятно. И с каждым днём становится всё удобнее и комфортнее.</a:t>
            </a:r>
          </a:p>
        </p:txBody>
      </p:sp>
    </p:spTree>
    <p:extLst>
      <p:ext uri="{BB962C8B-B14F-4D97-AF65-F5344CB8AC3E}">
        <p14:creationId xmlns:p14="http://schemas.microsoft.com/office/powerpoint/2010/main" val="3264404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935" y="1208946"/>
            <a:ext cx="1736580" cy="954107"/>
          </a:xfrm>
          <a:prstGeom prst="rect">
            <a:avLst/>
          </a:prstGeom>
          <a:noFill/>
        </p:spPr>
        <p:txBody>
          <a:bodyPr wrap="square" rtlCol="0">
            <a:spAutoFit/>
          </a:bodyPr>
          <a:lstStyle/>
          <a:p>
            <a:pPr algn="ctr"/>
            <a:r>
              <a:rPr lang="ru-RU" sz="2800" b="1" dirty="0" smtClean="0">
                <a:solidFill>
                  <a:schemeClr val="accent1"/>
                </a:solidFill>
                <a:latin typeface="Times New Roman" panose="02020603050405020304" pitchFamily="18" charset="0"/>
                <a:cs typeface="Times New Roman" panose="02020603050405020304" pitchFamily="18" charset="0"/>
              </a:rPr>
              <a:t>110 </a:t>
            </a:r>
            <a:br>
              <a:rPr lang="ru-RU" sz="2800" b="1" dirty="0" smtClean="0">
                <a:solidFill>
                  <a:schemeClr val="accent1"/>
                </a:solidFill>
                <a:latin typeface="Times New Roman" panose="02020603050405020304" pitchFamily="18" charset="0"/>
                <a:cs typeface="Times New Roman" panose="02020603050405020304" pitchFamily="18" charset="0"/>
              </a:rPr>
            </a:br>
            <a:r>
              <a:rPr lang="ru-RU" sz="2800" b="1" dirty="0" smtClean="0">
                <a:solidFill>
                  <a:schemeClr val="accent2"/>
                </a:solidFill>
                <a:latin typeface="Times New Roman" panose="02020603050405020304" pitchFamily="18" charset="0"/>
                <a:cs typeface="Times New Roman" panose="02020603050405020304" pitchFamily="18" charset="0"/>
              </a:rPr>
              <a:t>центров</a:t>
            </a:r>
            <a:endParaRPr lang="ru-RU" sz="2800" b="1" dirty="0">
              <a:solidFill>
                <a:schemeClr val="accent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200009" y="1244795"/>
            <a:ext cx="2455950" cy="954107"/>
          </a:xfrm>
          <a:prstGeom prst="rect">
            <a:avLst/>
          </a:prstGeom>
          <a:noFill/>
        </p:spPr>
        <p:txBody>
          <a:bodyPr wrap="square" rtlCol="0">
            <a:spAutoFit/>
          </a:bodyPr>
          <a:lstStyle/>
          <a:p>
            <a:pPr algn="ctr"/>
            <a:r>
              <a:rPr lang="ru-RU" sz="2800" b="1" dirty="0" smtClean="0">
                <a:solidFill>
                  <a:schemeClr val="accent1"/>
                </a:solidFill>
                <a:latin typeface="Times New Roman" panose="02020603050405020304" pitchFamily="18" charset="0"/>
                <a:cs typeface="Times New Roman" panose="02020603050405020304" pitchFamily="18" charset="0"/>
              </a:rPr>
              <a:t>5 000 </a:t>
            </a:r>
            <a:r>
              <a:rPr lang="ru-RU" sz="2800" b="1" dirty="0" smtClean="0">
                <a:solidFill>
                  <a:schemeClr val="accent2"/>
                </a:solidFill>
                <a:latin typeface="Times New Roman" panose="02020603050405020304" pitchFamily="18" charset="0"/>
                <a:cs typeface="Times New Roman" panose="02020603050405020304" pitchFamily="18" charset="0"/>
              </a:rPr>
              <a:t>сотрудников</a:t>
            </a:r>
            <a:endParaRPr lang="ru-RU" sz="2800" b="1" dirty="0">
              <a:solidFill>
                <a:schemeClr val="accent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131429" y="1208946"/>
            <a:ext cx="2736304" cy="830997"/>
          </a:xfrm>
          <a:prstGeom prst="rect">
            <a:avLst/>
          </a:prstGeom>
          <a:noFill/>
        </p:spPr>
        <p:txBody>
          <a:bodyPr wrap="square" rtlCol="0">
            <a:spAutoFit/>
          </a:bodyPr>
          <a:lstStyle/>
          <a:p>
            <a:pPr algn="ctr"/>
            <a:r>
              <a:rPr lang="ru-RU" sz="2400" b="1" dirty="0" smtClean="0">
                <a:solidFill>
                  <a:schemeClr val="accent2"/>
                </a:solidFill>
                <a:latin typeface="Times New Roman" panose="02020603050405020304" pitchFamily="18" charset="0"/>
                <a:cs typeface="Times New Roman" panose="02020603050405020304" pitchFamily="18" charset="0"/>
              </a:rPr>
              <a:t>Более</a:t>
            </a:r>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2400" b="1" dirty="0" smtClean="0">
                <a:solidFill>
                  <a:schemeClr val="accent1"/>
                </a:solidFill>
                <a:latin typeface="Times New Roman" panose="02020603050405020304" pitchFamily="18" charset="0"/>
                <a:cs typeface="Times New Roman" panose="02020603050405020304" pitchFamily="18" charset="0"/>
              </a:rPr>
              <a:t>150/200</a:t>
            </a:r>
            <a:endParaRPr lang="ru-RU" sz="2400" b="1" dirty="0">
              <a:solidFill>
                <a:schemeClr val="accent1"/>
              </a:solidFill>
              <a:latin typeface="Times New Roman" panose="02020603050405020304" pitchFamily="18" charset="0"/>
              <a:cs typeface="Times New Roman" panose="02020603050405020304" pitchFamily="18" charset="0"/>
            </a:endParaRPr>
          </a:p>
          <a:p>
            <a:pPr algn="ctr"/>
            <a:r>
              <a:rPr lang="ru-RU" sz="2400" b="1" dirty="0" smtClean="0">
                <a:solidFill>
                  <a:schemeClr val="accent2"/>
                </a:solidFill>
                <a:latin typeface="Times New Roman" panose="02020603050405020304" pitchFamily="18" charset="0"/>
                <a:cs typeface="Times New Roman" panose="02020603050405020304" pitchFamily="18" charset="0"/>
              </a:rPr>
              <a:t>услуг/документов</a:t>
            </a:r>
            <a:endParaRPr lang="ru-RU" sz="2400" b="1" dirty="0">
              <a:solidFill>
                <a:schemeClr val="accent2"/>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67791" y="3380219"/>
            <a:ext cx="2160240" cy="1200329"/>
          </a:xfrm>
          <a:prstGeom prst="rect">
            <a:avLst/>
          </a:prstGeom>
          <a:noFill/>
        </p:spPr>
        <p:txBody>
          <a:bodyPr wrap="square" rtlCol="0">
            <a:spAutoFit/>
          </a:bodyPr>
          <a:lstStyle/>
          <a:p>
            <a:pPr algn="ctr"/>
            <a:r>
              <a:rPr lang="ru-RU" sz="2400" b="1" dirty="0" smtClean="0">
                <a:solidFill>
                  <a:schemeClr val="accent2"/>
                </a:solidFill>
                <a:latin typeface="Times New Roman" panose="02020603050405020304" pitchFamily="18" charset="0"/>
                <a:cs typeface="Times New Roman" panose="02020603050405020304" pitchFamily="18" charset="0"/>
              </a:rPr>
              <a:t>Более</a:t>
            </a:r>
            <a:r>
              <a:rPr lang="ru-RU" sz="2400" b="1" dirty="0" smtClean="0">
                <a:solidFill>
                  <a:schemeClr val="accent1"/>
                </a:solidFill>
                <a:latin typeface="Times New Roman" panose="02020603050405020304" pitchFamily="18" charset="0"/>
                <a:cs typeface="Times New Roman" panose="02020603050405020304" pitchFamily="18" charset="0"/>
              </a:rPr>
              <a:t> 70 000 </a:t>
            </a:r>
            <a:r>
              <a:rPr lang="ru-RU" sz="2400" b="1" dirty="0">
                <a:solidFill>
                  <a:schemeClr val="accent2"/>
                </a:solidFill>
                <a:latin typeface="Times New Roman" panose="02020603050405020304" pitchFamily="18" charset="0"/>
                <a:cs typeface="Times New Roman" panose="02020603050405020304" pitchFamily="18" charset="0"/>
              </a:rPr>
              <a:t>посетителей </a:t>
            </a:r>
            <a:r>
              <a:rPr lang="ru-RU" sz="2400" b="1" dirty="0" smtClean="0">
                <a:solidFill>
                  <a:schemeClr val="accent2"/>
                </a:solidFill>
                <a:latin typeface="Times New Roman" panose="02020603050405020304" pitchFamily="18" charset="0"/>
                <a:cs typeface="Times New Roman" panose="02020603050405020304" pitchFamily="18" charset="0"/>
              </a:rPr>
              <a:t/>
            </a:r>
            <a:br>
              <a:rPr lang="ru-RU" sz="2400" b="1" dirty="0" smtClean="0">
                <a:solidFill>
                  <a:schemeClr val="accent2"/>
                </a:solidFill>
                <a:latin typeface="Times New Roman" panose="02020603050405020304" pitchFamily="18" charset="0"/>
                <a:cs typeface="Times New Roman" panose="02020603050405020304" pitchFamily="18" charset="0"/>
              </a:rPr>
            </a:br>
            <a:r>
              <a:rPr lang="ru-RU" sz="2400" b="1" dirty="0" smtClean="0">
                <a:solidFill>
                  <a:schemeClr val="accent2"/>
                </a:solidFill>
                <a:latin typeface="Times New Roman" panose="02020603050405020304" pitchFamily="18" charset="0"/>
                <a:cs typeface="Times New Roman" panose="02020603050405020304" pitchFamily="18" charset="0"/>
              </a:rPr>
              <a:t>в </a:t>
            </a:r>
            <a:r>
              <a:rPr lang="ru-RU" sz="2400" b="1" dirty="0">
                <a:solidFill>
                  <a:schemeClr val="accent2"/>
                </a:solidFill>
                <a:latin typeface="Times New Roman" panose="02020603050405020304" pitchFamily="18" charset="0"/>
                <a:cs typeface="Times New Roman" panose="02020603050405020304" pitchFamily="18" charset="0"/>
              </a:rPr>
              <a:t>день</a:t>
            </a:r>
          </a:p>
        </p:txBody>
      </p:sp>
      <p:sp>
        <p:nvSpPr>
          <p:cNvPr id="8" name="TextBox 7"/>
          <p:cNvSpPr txBox="1"/>
          <p:nvPr/>
        </p:nvSpPr>
        <p:spPr>
          <a:xfrm>
            <a:off x="3203848" y="3380219"/>
            <a:ext cx="2448272" cy="1200329"/>
          </a:xfrm>
          <a:prstGeom prst="rect">
            <a:avLst/>
          </a:prstGeom>
          <a:noFill/>
        </p:spPr>
        <p:txBody>
          <a:bodyPr wrap="square" rtlCol="0">
            <a:spAutoFit/>
          </a:bodyPr>
          <a:lstStyle/>
          <a:p>
            <a:pPr algn="ctr"/>
            <a:r>
              <a:rPr lang="ru-RU" sz="2400" b="1" dirty="0">
                <a:solidFill>
                  <a:schemeClr val="accent2"/>
                </a:solidFill>
                <a:latin typeface="Times New Roman" panose="02020603050405020304" pitchFamily="18" charset="0"/>
                <a:cs typeface="Times New Roman" panose="02020603050405020304" pitchFamily="18" charset="0"/>
              </a:rPr>
              <a:t>Более</a:t>
            </a:r>
            <a:r>
              <a:rPr lang="ru-RU" sz="2400" b="1" dirty="0">
                <a:solidFill>
                  <a:schemeClr val="accent1"/>
                </a:solidFill>
                <a:latin typeface="Times New Roman" panose="02020603050405020304" pitchFamily="18" charset="0"/>
                <a:cs typeface="Times New Roman" panose="02020603050405020304" pitchFamily="18" charset="0"/>
              </a:rPr>
              <a:t> 15 млн </a:t>
            </a:r>
            <a:r>
              <a:rPr lang="ru-RU" sz="2400" b="1" dirty="0">
                <a:solidFill>
                  <a:schemeClr val="accent2"/>
                </a:solidFill>
                <a:latin typeface="Times New Roman" panose="02020603050405020304" pitchFamily="18" charset="0"/>
                <a:cs typeface="Times New Roman" panose="02020603050405020304" pitchFamily="18" charset="0"/>
              </a:rPr>
              <a:t>обращений </a:t>
            </a:r>
            <a:r>
              <a:rPr lang="ru-RU" sz="2400" b="1" dirty="0" smtClean="0">
                <a:solidFill>
                  <a:schemeClr val="accent2"/>
                </a:solidFill>
                <a:latin typeface="Times New Roman" panose="02020603050405020304" pitchFamily="18" charset="0"/>
                <a:cs typeface="Times New Roman" panose="02020603050405020304" pitchFamily="18" charset="0"/>
              </a:rPr>
              <a:t/>
            </a:r>
            <a:br>
              <a:rPr lang="ru-RU" sz="2400" b="1" dirty="0" smtClean="0">
                <a:solidFill>
                  <a:schemeClr val="accent2"/>
                </a:solidFill>
                <a:latin typeface="Times New Roman" panose="02020603050405020304" pitchFamily="18" charset="0"/>
                <a:cs typeface="Times New Roman" panose="02020603050405020304" pitchFamily="18" charset="0"/>
              </a:rPr>
            </a:br>
            <a:r>
              <a:rPr lang="ru-RU" sz="2400" b="1" dirty="0" smtClean="0">
                <a:solidFill>
                  <a:schemeClr val="accent2"/>
                </a:solidFill>
                <a:latin typeface="Times New Roman" panose="02020603050405020304" pitchFamily="18" charset="0"/>
                <a:cs typeface="Times New Roman" panose="02020603050405020304" pitchFamily="18" charset="0"/>
              </a:rPr>
              <a:t>за 2015 </a:t>
            </a:r>
            <a:r>
              <a:rPr lang="ru-RU" sz="2400" b="1" dirty="0">
                <a:solidFill>
                  <a:schemeClr val="accent2"/>
                </a:solidFill>
                <a:latin typeface="Times New Roman" panose="02020603050405020304" pitchFamily="18" charset="0"/>
                <a:cs typeface="Times New Roman" panose="02020603050405020304" pitchFamily="18" charset="0"/>
              </a:rPr>
              <a:t>год</a:t>
            </a:r>
          </a:p>
        </p:txBody>
      </p:sp>
      <p:sp>
        <p:nvSpPr>
          <p:cNvPr id="2" name="TextBox 1"/>
          <p:cNvSpPr txBox="1"/>
          <p:nvPr/>
        </p:nvSpPr>
        <p:spPr>
          <a:xfrm>
            <a:off x="4644008" y="5694347"/>
            <a:ext cx="3312368" cy="954107"/>
          </a:xfrm>
          <a:prstGeom prst="rect">
            <a:avLst/>
          </a:prstGeom>
          <a:noFill/>
        </p:spPr>
        <p:txBody>
          <a:bodyPr wrap="square" rtlCol="0">
            <a:spAutoFit/>
          </a:bodyPr>
          <a:lstStyle/>
          <a:p>
            <a:pPr algn="ctr"/>
            <a:r>
              <a:rPr lang="ru-RU" sz="2800" b="1" dirty="0">
                <a:solidFill>
                  <a:schemeClr val="accent1"/>
                </a:solidFill>
                <a:latin typeface="Times New Roman" panose="02020603050405020304" pitchFamily="18" charset="0"/>
                <a:cs typeface="Times New Roman" panose="02020603050405020304" pitchFamily="18" charset="0"/>
              </a:rPr>
              <a:t>единая горячая линия</a:t>
            </a:r>
          </a:p>
        </p:txBody>
      </p:sp>
      <p:sp>
        <p:nvSpPr>
          <p:cNvPr id="14" name="Прямоугольник 13"/>
          <p:cNvSpPr/>
          <p:nvPr/>
        </p:nvSpPr>
        <p:spPr>
          <a:xfrm>
            <a:off x="6716753" y="3380219"/>
            <a:ext cx="1515928" cy="1200329"/>
          </a:xfrm>
          <a:prstGeom prst="rect">
            <a:avLst/>
          </a:prstGeom>
        </p:spPr>
        <p:txBody>
          <a:bodyPr wrap="none">
            <a:spAutoFit/>
          </a:bodyPr>
          <a:lstStyle/>
          <a:p>
            <a:pPr algn="ctr"/>
            <a:r>
              <a:rPr lang="ru-RU" sz="2400" b="1" dirty="0">
                <a:solidFill>
                  <a:schemeClr val="accent1"/>
                </a:solidFill>
                <a:latin typeface="Times New Roman" panose="02020603050405020304" pitchFamily="18" charset="0"/>
                <a:cs typeface="Times New Roman" panose="02020603050405020304" pitchFamily="18" charset="0"/>
              </a:rPr>
              <a:t>7 дней </a:t>
            </a:r>
            <a:r>
              <a:rPr lang="ru-RU" sz="2400" b="1" dirty="0" smtClean="0">
                <a:solidFill>
                  <a:schemeClr val="accent1"/>
                </a:solidFill>
                <a:latin typeface="Times New Roman" panose="02020603050405020304" pitchFamily="18" charset="0"/>
                <a:cs typeface="Times New Roman" panose="02020603050405020304" pitchFamily="18" charset="0"/>
              </a:rPr>
              <a:t/>
            </a:r>
            <a:br>
              <a:rPr lang="ru-RU" sz="2400" b="1" dirty="0" smtClean="0">
                <a:solidFill>
                  <a:schemeClr val="accent1"/>
                </a:solidFill>
                <a:latin typeface="Times New Roman" panose="02020603050405020304" pitchFamily="18" charset="0"/>
                <a:cs typeface="Times New Roman" panose="02020603050405020304" pitchFamily="18" charset="0"/>
              </a:rPr>
            </a:br>
            <a:r>
              <a:rPr lang="ru-RU" sz="2400" b="1" dirty="0" smtClean="0">
                <a:solidFill>
                  <a:schemeClr val="accent1"/>
                </a:solidFill>
                <a:latin typeface="Times New Roman" panose="02020603050405020304" pitchFamily="18" charset="0"/>
                <a:cs typeface="Times New Roman" panose="02020603050405020304" pitchFamily="18" charset="0"/>
              </a:rPr>
              <a:t>в </a:t>
            </a:r>
            <a:r>
              <a:rPr lang="ru-RU" sz="2400" b="1" dirty="0">
                <a:solidFill>
                  <a:schemeClr val="accent1"/>
                </a:solidFill>
                <a:latin typeface="Times New Roman" panose="02020603050405020304" pitchFamily="18" charset="0"/>
                <a:cs typeface="Times New Roman" panose="02020603050405020304" pitchFamily="18" charset="0"/>
              </a:rPr>
              <a:t>неделю </a:t>
            </a:r>
            <a:br>
              <a:rPr lang="ru-RU" sz="2400" b="1" dirty="0">
                <a:solidFill>
                  <a:schemeClr val="accent1"/>
                </a:solidFill>
                <a:latin typeface="Times New Roman" panose="02020603050405020304" pitchFamily="18" charset="0"/>
                <a:cs typeface="Times New Roman" panose="02020603050405020304" pitchFamily="18" charset="0"/>
              </a:rPr>
            </a:br>
            <a:r>
              <a:rPr lang="ru-RU" sz="2400" b="1" dirty="0">
                <a:solidFill>
                  <a:schemeClr val="accent2"/>
                </a:solidFill>
                <a:latin typeface="Times New Roman" panose="02020603050405020304" pitchFamily="18" charset="0"/>
                <a:cs typeface="Times New Roman" panose="02020603050405020304" pitchFamily="18" charset="0"/>
              </a:rPr>
              <a:t>с 8 до 20</a:t>
            </a:r>
          </a:p>
        </p:txBody>
      </p:sp>
      <p:sp>
        <p:nvSpPr>
          <p:cNvPr id="15" name="Прямоугольник 14"/>
          <p:cNvSpPr/>
          <p:nvPr/>
        </p:nvSpPr>
        <p:spPr>
          <a:xfrm>
            <a:off x="623645" y="5694347"/>
            <a:ext cx="3816424" cy="954107"/>
          </a:xfrm>
          <a:prstGeom prst="rect">
            <a:avLst/>
          </a:prstGeom>
        </p:spPr>
        <p:txBody>
          <a:bodyPr wrap="square">
            <a:spAutoFit/>
          </a:bodyPr>
          <a:lstStyle/>
          <a:p>
            <a:pPr algn="ctr"/>
            <a:r>
              <a:rPr lang="ru-RU" sz="2800" b="1" dirty="0">
                <a:solidFill>
                  <a:schemeClr val="accent1"/>
                </a:solidFill>
                <a:latin typeface="Times New Roman" panose="02020603050405020304" pitchFamily="18" charset="0"/>
                <a:cs typeface="Times New Roman" panose="02020603050405020304" pitchFamily="18" charset="0"/>
              </a:rPr>
              <a:t>мобильный офис </a:t>
            </a:r>
            <a:r>
              <a:rPr lang="ru-RU" sz="2800" b="1" dirty="0" smtClean="0">
                <a:solidFill>
                  <a:schemeClr val="accent1"/>
                </a:solidFill>
                <a:latin typeface="Times New Roman" panose="02020603050405020304" pitchFamily="18" charset="0"/>
                <a:cs typeface="Times New Roman" panose="02020603050405020304" pitchFamily="18" charset="0"/>
              </a:rPr>
              <a:t/>
            </a:r>
            <a:br>
              <a:rPr lang="ru-RU" sz="2800" b="1" dirty="0" smtClean="0">
                <a:solidFill>
                  <a:schemeClr val="accent1"/>
                </a:solidFill>
                <a:latin typeface="Times New Roman" panose="02020603050405020304" pitchFamily="18" charset="0"/>
                <a:cs typeface="Times New Roman" panose="02020603050405020304" pitchFamily="18" charset="0"/>
              </a:rPr>
            </a:br>
            <a:r>
              <a:rPr lang="ru-RU" sz="2800" b="1" dirty="0" smtClean="0">
                <a:solidFill>
                  <a:schemeClr val="accent2"/>
                </a:solidFill>
                <a:latin typeface="Times New Roman" panose="02020603050405020304" pitchFamily="18" charset="0"/>
                <a:cs typeface="Times New Roman" panose="02020603050405020304" pitchFamily="18" charset="0"/>
              </a:rPr>
              <a:t>в </a:t>
            </a:r>
            <a:r>
              <a:rPr lang="ru-RU" sz="2800" b="1" dirty="0">
                <a:solidFill>
                  <a:schemeClr val="accent2"/>
                </a:solidFill>
                <a:latin typeface="Times New Roman" panose="02020603050405020304" pitchFamily="18" charset="0"/>
                <a:cs typeface="Times New Roman" panose="02020603050405020304" pitchFamily="18" charset="0"/>
              </a:rPr>
              <a:t>Новой Москве</a:t>
            </a: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539" y="406406"/>
            <a:ext cx="855372" cy="70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237" y="4912156"/>
            <a:ext cx="717981" cy="782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84" y="2588132"/>
            <a:ext cx="72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9851" y="402790"/>
            <a:ext cx="680705" cy="675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797" y="406406"/>
            <a:ext cx="1098375" cy="70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9077" y="5115381"/>
            <a:ext cx="1339652" cy="578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161" y="2655669"/>
            <a:ext cx="571500" cy="65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9851" y="2588132"/>
            <a:ext cx="6762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Прямая соединительная линия 16"/>
          <p:cNvCxnSpPr/>
          <p:nvPr/>
        </p:nvCxnSpPr>
        <p:spPr>
          <a:xfrm>
            <a:off x="683568" y="2204864"/>
            <a:ext cx="784887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Прямая соединительная линия 30"/>
          <p:cNvCxnSpPr/>
          <p:nvPr/>
        </p:nvCxnSpPr>
        <p:spPr>
          <a:xfrm>
            <a:off x="683568" y="4581128"/>
            <a:ext cx="784887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37854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17"/>
          <p:cNvSpPr>
            <a:spLocks noGrp="1"/>
          </p:cNvSpPr>
          <p:nvPr>
            <p:ph type="title"/>
          </p:nvPr>
        </p:nvSpPr>
        <p:spPr/>
        <p:txBody>
          <a:bodyPr>
            <a:normAutofit/>
          </a:bodyPr>
          <a:lstStyle/>
          <a:p>
            <a:r>
              <a:rPr lang="ru-RU"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Единый стандарт обслуживания</a:t>
            </a:r>
            <a:endParaRPr lang="ru-RU"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1085806" y="3663837"/>
            <a:ext cx="6972388" cy="530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ДОПОЛНИТЕЛЬНЫЕ ВОЗМОЖНОСТИ</a:t>
            </a:r>
            <a:endParaRPr lang="ru-RU" sz="28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852298" y="1556792"/>
            <a:ext cx="1045364" cy="584775"/>
          </a:xfrm>
          <a:prstGeom prst="rect">
            <a:avLst/>
          </a:prstGeom>
          <a:solidFill>
            <a:schemeClr val="bg1"/>
          </a:solid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Детский уголок</a:t>
            </a:r>
            <a:endParaRPr lang="ru-RU" sz="16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195736" y="1664514"/>
            <a:ext cx="1440160" cy="338554"/>
          </a:xfrm>
          <a:prstGeom prst="rect">
            <a:avLst/>
          </a:prstGeom>
          <a:solidFill>
            <a:schemeClr val="bg1"/>
          </a:solid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Гардеробы</a:t>
            </a:r>
            <a:endParaRPr lang="ru-RU" sz="16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717723" y="1664514"/>
            <a:ext cx="1180942" cy="338554"/>
          </a:xfrm>
          <a:prstGeom prst="rect">
            <a:avLst/>
          </a:prstGeom>
          <a:solidFill>
            <a:schemeClr val="bg1"/>
          </a:solid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Лифты</a:t>
            </a:r>
            <a:endParaRPr lang="ru-RU" sz="16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6905410" y="1556792"/>
            <a:ext cx="1915062" cy="584775"/>
          </a:xfrm>
          <a:prstGeom prst="rect">
            <a:avLst/>
          </a:prstGeom>
          <a:solidFill>
            <a:schemeClr val="bg1"/>
          </a:solid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Зона электронных услуг</a:t>
            </a:r>
          </a:p>
        </p:txBody>
      </p:sp>
      <p:sp>
        <p:nvSpPr>
          <p:cNvPr id="28" name="TextBox 27"/>
          <p:cNvSpPr txBox="1"/>
          <p:nvPr/>
        </p:nvSpPr>
        <p:spPr>
          <a:xfrm>
            <a:off x="5188073" y="1556792"/>
            <a:ext cx="1800349" cy="584775"/>
          </a:xfrm>
          <a:prstGeom prst="rect">
            <a:avLst/>
          </a:prstGeom>
          <a:solidFill>
            <a:schemeClr val="bg1"/>
          </a:solid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Маломобильные группы</a:t>
            </a:r>
            <a:endParaRPr lang="ru-RU" sz="16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539552" y="5858108"/>
            <a:ext cx="1537284" cy="584775"/>
          </a:xfrm>
          <a:prstGeom prst="rect">
            <a:avLst/>
          </a:prstGeom>
          <a:solidFill>
            <a:schemeClr val="bg1"/>
          </a:solid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Банкоматы</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и терминалы</a:t>
            </a:r>
            <a:endParaRPr lang="ru-RU" sz="16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2622239" y="5786830"/>
            <a:ext cx="1537284" cy="584775"/>
          </a:xfrm>
          <a:prstGeom prst="rect">
            <a:avLst/>
          </a:prstGeom>
          <a:solidFill>
            <a:schemeClr val="bg1"/>
          </a:solid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Копирование документов</a:t>
            </a:r>
            <a:endParaRPr lang="ru-RU" sz="16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4827658" y="5786830"/>
            <a:ext cx="1537284" cy="584775"/>
          </a:xfrm>
          <a:prstGeom prst="rect">
            <a:avLst/>
          </a:prstGeom>
          <a:solidFill>
            <a:schemeClr val="bg1"/>
          </a:solid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Фото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на документы</a:t>
            </a:r>
            <a:endParaRPr lang="ru-RU" sz="16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6905411" y="5786830"/>
            <a:ext cx="1669882" cy="584775"/>
          </a:xfrm>
          <a:prstGeom prst="rect">
            <a:avLst/>
          </a:prstGeom>
          <a:solidFill>
            <a:schemeClr val="bg1"/>
          </a:solid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Аппараты </a:t>
            </a:r>
            <a:r>
              <a:rPr lang="ru-RU" sz="1600" dirty="0">
                <a:latin typeface="Times New Roman" panose="02020603050405020304" pitchFamily="18" charset="0"/>
                <a:cs typeface="Times New Roman" panose="02020603050405020304" pitchFamily="18" charset="0"/>
              </a:rPr>
              <a:t>с едой и напитками</a:t>
            </a:r>
          </a:p>
        </p:txBody>
      </p:sp>
      <p:cxnSp>
        <p:nvCxnSpPr>
          <p:cNvPr id="34" name="Прямая соединительная линия 33"/>
          <p:cNvCxnSpPr/>
          <p:nvPr/>
        </p:nvCxnSpPr>
        <p:spPr>
          <a:xfrm flipV="1">
            <a:off x="1308194" y="4194480"/>
            <a:ext cx="0" cy="921277"/>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V="1">
            <a:off x="1308194" y="2761914"/>
            <a:ext cx="0" cy="921277"/>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V="1">
            <a:off x="2916234" y="2761914"/>
            <a:ext cx="0" cy="921277"/>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flipV="1">
            <a:off x="4524274" y="2761914"/>
            <a:ext cx="0" cy="921277"/>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V="1">
            <a:off x="6132314" y="2761914"/>
            <a:ext cx="0" cy="921277"/>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flipV="1">
            <a:off x="7740352" y="2761914"/>
            <a:ext cx="0" cy="921277"/>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07" y="2284860"/>
            <a:ext cx="7905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190" y="2280097"/>
            <a:ext cx="8001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561" y="2280097"/>
            <a:ext cx="8001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8932" y="2280097"/>
            <a:ext cx="8001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0302" y="2280097"/>
            <a:ext cx="8001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144" y="4716741"/>
            <a:ext cx="8001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1" name="Прямая соединительная линия 50"/>
          <p:cNvCxnSpPr/>
          <p:nvPr/>
        </p:nvCxnSpPr>
        <p:spPr>
          <a:xfrm flipV="1">
            <a:off x="3436510" y="4194480"/>
            <a:ext cx="0" cy="921277"/>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V="1">
            <a:off x="5596300" y="4194480"/>
            <a:ext cx="0" cy="921277"/>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V="1">
            <a:off x="7740352" y="4194480"/>
            <a:ext cx="0" cy="921277"/>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pic>
        <p:nvPicPr>
          <p:cNvPr id="308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2197" y="4716741"/>
            <a:ext cx="8001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250" y="4716741"/>
            <a:ext cx="8001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40302" y="4716741"/>
            <a:ext cx="8001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124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6444" y="5013128"/>
            <a:ext cx="2372351" cy="707886"/>
          </a:xfrm>
          <a:prstGeom prst="rect">
            <a:avLst/>
          </a:prstGeom>
          <a:noFill/>
        </p:spPr>
        <p:txBody>
          <a:bodyPr wrap="square" rtlCol="0">
            <a:spAutoFit/>
          </a:bodyPr>
          <a:lstStyle/>
          <a:p>
            <a:pPr algn="ctr">
              <a:spcBef>
                <a:spcPts val="1200"/>
              </a:spcBef>
            </a:pPr>
            <a:r>
              <a:rPr lang="ru-RU" sz="2000" b="1" dirty="0" smtClean="0">
                <a:solidFill>
                  <a:schemeClr val="accent1"/>
                </a:solidFill>
                <a:latin typeface="Times New Roman" panose="02020603050405020304" pitchFamily="18" charset="0"/>
                <a:cs typeface="Times New Roman" panose="02020603050405020304" pitchFamily="18" charset="0"/>
              </a:rPr>
              <a:t>Компьютерные курсы</a:t>
            </a:r>
            <a:endParaRPr lang="ru-RU" sz="2000" b="1" dirty="0">
              <a:solidFill>
                <a:schemeClr val="accent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648000" y="648000"/>
            <a:ext cx="7848000" cy="518619"/>
          </a:xfrm>
        </p:spPr>
        <p:txBody>
          <a:bodyPr>
            <a:noAutofit/>
          </a:bodyPr>
          <a:lstStyle/>
          <a:p>
            <a:r>
              <a:rPr lang="ru-RU"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Центр </a:t>
            </a:r>
            <a:r>
              <a:rPr lang="ru-RU"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госуслуг</a:t>
            </a:r>
            <a:r>
              <a:rPr lang="ru-RU"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центр </a:t>
            </a:r>
            <a:r>
              <a:rPr lang="ru-RU"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притяжения</a:t>
            </a:r>
            <a:endParaRPr lang="ru-RU"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827584" y="3683191"/>
            <a:ext cx="7488832" cy="530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ОРГАНИЗАЦИЯ МЕРОПРИЯТИЙ ДЛЯ ЖИТЕЛЕЙ РАЙОНА</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001159" y="5182405"/>
            <a:ext cx="1984839" cy="400110"/>
          </a:xfrm>
          <a:prstGeom prst="rect">
            <a:avLst/>
          </a:prstGeom>
        </p:spPr>
        <p:txBody>
          <a:bodyPr wrap="none">
            <a:spAutoFit/>
          </a:bodyPr>
          <a:lstStyle/>
          <a:p>
            <a:pPr algn="r">
              <a:spcBef>
                <a:spcPts val="1200"/>
              </a:spcBef>
            </a:pPr>
            <a:r>
              <a:rPr lang="ru-RU" sz="2000" b="1" dirty="0" smtClean="0">
                <a:solidFill>
                  <a:schemeClr val="accent1"/>
                </a:solidFill>
                <a:latin typeface="Times New Roman" panose="02020603050405020304" pitchFamily="18" charset="0"/>
                <a:cs typeface="Times New Roman" panose="02020603050405020304" pitchFamily="18" charset="0"/>
              </a:rPr>
              <a:t>Мастер-классы</a:t>
            </a:r>
            <a:endParaRPr lang="ru-RU" sz="2000" b="1" dirty="0">
              <a:solidFill>
                <a:schemeClr val="accent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771403" y="5182405"/>
            <a:ext cx="1361206" cy="400110"/>
          </a:xfrm>
          <a:prstGeom prst="rect">
            <a:avLst/>
          </a:prstGeom>
        </p:spPr>
        <p:txBody>
          <a:bodyPr wrap="none">
            <a:spAutoFit/>
          </a:bodyPr>
          <a:lstStyle/>
          <a:p>
            <a:pPr algn="r">
              <a:spcBef>
                <a:spcPts val="1200"/>
              </a:spcBef>
            </a:pPr>
            <a:r>
              <a:rPr lang="ru-RU" sz="2000" b="1" dirty="0" smtClean="0">
                <a:solidFill>
                  <a:schemeClr val="accent1"/>
                </a:solidFill>
                <a:latin typeface="Times New Roman" panose="02020603050405020304" pitchFamily="18" charset="0"/>
                <a:cs typeface="Times New Roman" panose="02020603050405020304" pitchFamily="18" charset="0"/>
              </a:rPr>
              <a:t>Выставки</a:t>
            </a:r>
            <a:endParaRPr lang="ru-RU" sz="2000" b="1" dirty="0">
              <a:solidFill>
                <a:schemeClr val="accent1"/>
              </a:solidFill>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3392693" y="4936911"/>
            <a:ext cx="0" cy="860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5624941" y="4936911"/>
            <a:ext cx="0" cy="860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1308194" y="2761914"/>
            <a:ext cx="0" cy="921277"/>
          </a:xfrm>
          <a:prstGeom prst="line">
            <a:avLst/>
          </a:prstGeom>
          <a:ln w="127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2916234" y="2761914"/>
            <a:ext cx="0" cy="921277"/>
          </a:xfrm>
          <a:prstGeom prst="line">
            <a:avLst/>
          </a:prstGeom>
          <a:ln w="127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V="1">
            <a:off x="4524274" y="2761914"/>
            <a:ext cx="0" cy="921277"/>
          </a:xfrm>
          <a:prstGeom prst="line">
            <a:avLst/>
          </a:prstGeom>
          <a:ln w="127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6132314" y="2761914"/>
            <a:ext cx="0" cy="921277"/>
          </a:xfrm>
          <a:prstGeom prst="line">
            <a:avLst/>
          </a:prstGeom>
          <a:ln w="127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V="1">
            <a:off x="7740352" y="2761914"/>
            <a:ext cx="0" cy="921277"/>
          </a:xfrm>
          <a:prstGeom prst="line">
            <a:avLst/>
          </a:prstGeom>
          <a:ln w="127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7509" y="1556792"/>
            <a:ext cx="2030596" cy="338554"/>
          </a:xfrm>
          <a:prstGeom prst="rect">
            <a:avLst/>
          </a:prstGeom>
          <a:solidFill>
            <a:schemeClr val="bg1"/>
          </a:solid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Дискуссионные</a:t>
            </a:r>
            <a:endParaRPr lang="ru-RU" sz="16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195736" y="1556792"/>
            <a:ext cx="1281772" cy="338554"/>
          </a:xfrm>
          <a:prstGeom prst="rect">
            <a:avLst/>
          </a:prstGeom>
          <a:solidFill>
            <a:schemeClr val="bg1"/>
          </a:solid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Обучающие</a:t>
            </a:r>
            <a:endParaRPr lang="ru-RU" sz="16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611560" y="1556792"/>
            <a:ext cx="1287105" cy="338554"/>
          </a:xfrm>
          <a:prstGeom prst="rect">
            <a:avLst/>
          </a:prstGeom>
          <a:solidFill>
            <a:schemeClr val="bg1"/>
          </a:solid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Культурные</a:t>
            </a:r>
            <a:endParaRPr lang="ru-RU" sz="16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6876256" y="1556792"/>
            <a:ext cx="1728192" cy="338554"/>
          </a:xfrm>
          <a:prstGeom prst="rect">
            <a:avLst/>
          </a:prstGeom>
          <a:solidFill>
            <a:schemeClr val="bg1"/>
          </a:solid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И многие другие</a:t>
            </a:r>
            <a:endParaRPr lang="ru-RU" sz="16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5188073" y="1556792"/>
            <a:ext cx="1800349" cy="338554"/>
          </a:xfrm>
          <a:prstGeom prst="rect">
            <a:avLst/>
          </a:prstGeom>
          <a:solidFill>
            <a:schemeClr val="bg1"/>
          </a:solidFill>
        </p:spPr>
        <p:txBody>
          <a:bodyPr wrap="square" rtlCol="0">
            <a:spAutoFit/>
          </a:bodyPr>
          <a:lstStyle/>
          <a:p>
            <a:pPr algn="ctr"/>
            <a:r>
              <a:rPr lang="ru-RU" sz="1600" dirty="0" smtClean="0">
                <a:latin typeface="Times New Roman" panose="02020603050405020304" pitchFamily="18" charset="0"/>
                <a:cs typeface="Times New Roman" panose="02020603050405020304" pitchFamily="18" charset="0"/>
              </a:rPr>
              <a:t>Детские</a:t>
            </a:r>
            <a:endParaRPr lang="ru-RU" sz="16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291" y="2050457"/>
            <a:ext cx="887044" cy="59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910" y="2033129"/>
            <a:ext cx="701946" cy="674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6421" y="1972648"/>
            <a:ext cx="851785" cy="749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161253"/>
            <a:ext cx="680761" cy="372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52" y="1987275"/>
            <a:ext cx="72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5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Сотрудник\Desktop\Рабочие файлы\15-05-21_презентация_СЗАО\img\images+icon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70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p:txBody>
          <a:bodyPr>
            <a:normAutofit/>
          </a:bodyPr>
          <a:lstStyle/>
          <a:p>
            <a:r>
              <a:rPr lang="ru-RU"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Московский стандарт </a:t>
            </a:r>
            <a:r>
              <a:rPr lang="ru-RU" sz="4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госуслуг</a:t>
            </a:r>
            <a:endParaRPr lang="ru-RU"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3635896" y="1772816"/>
            <a:ext cx="5364160" cy="4365320"/>
          </a:xfrm>
        </p:spPr>
        <p:txBody>
          <a:bodyPr>
            <a:normAutofit lnSpcReduction="10000"/>
          </a:bodyPr>
          <a:lstStyle/>
          <a:p>
            <a:pPr marL="0" indent="0">
              <a:buNone/>
            </a:pPr>
            <a:r>
              <a:rPr lang="ru-RU" sz="1600" dirty="0">
                <a:solidFill>
                  <a:schemeClr val="bg1"/>
                </a:solidFill>
                <a:latin typeface="Times New Roman" panose="02020603050405020304" pitchFamily="18" charset="0"/>
                <a:cs typeface="Times New Roman" panose="02020603050405020304" pitchFamily="18" charset="0"/>
              </a:rPr>
              <a:t>В сентябре 2014 года мэром Москвы </a:t>
            </a:r>
            <a:r>
              <a:rPr lang="ru-RU" sz="1600" dirty="0" smtClean="0">
                <a:solidFill>
                  <a:schemeClr val="bg1"/>
                </a:solidFill>
                <a:latin typeface="Times New Roman" panose="02020603050405020304" pitchFamily="18" charset="0"/>
                <a:cs typeface="Times New Roman" panose="02020603050405020304" pitchFamily="18" charset="0"/>
              </a:rPr>
              <a:t/>
            </a:r>
            <a:br>
              <a:rPr lang="ru-RU" sz="1600" dirty="0" smtClean="0">
                <a:solidFill>
                  <a:schemeClr val="bg1"/>
                </a:solidFill>
                <a:latin typeface="Times New Roman" panose="02020603050405020304" pitchFamily="18" charset="0"/>
                <a:cs typeface="Times New Roman" panose="02020603050405020304" pitchFamily="18" charset="0"/>
              </a:rPr>
            </a:br>
            <a:r>
              <a:rPr lang="ru-RU" sz="1600" dirty="0" smtClean="0">
                <a:solidFill>
                  <a:schemeClr val="bg1"/>
                </a:solidFill>
                <a:latin typeface="Times New Roman" panose="02020603050405020304" pitchFamily="18" charset="0"/>
                <a:cs typeface="Times New Roman" panose="02020603050405020304" pitchFamily="18" charset="0"/>
              </a:rPr>
              <a:t>С.С</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Собяниным</a:t>
            </a:r>
            <a:r>
              <a:rPr lang="ru-RU" sz="1600" dirty="0">
                <a:solidFill>
                  <a:schemeClr val="bg1"/>
                </a:solidFill>
                <a:latin typeface="Times New Roman" panose="02020603050405020304" pitchFamily="18" charset="0"/>
                <a:cs typeface="Times New Roman" panose="02020603050405020304" pitchFamily="18" charset="0"/>
              </a:rPr>
              <a:t> был утвержден </a:t>
            </a:r>
            <a:r>
              <a:rPr lang="ru-RU" sz="1600" dirty="0" smtClean="0">
                <a:solidFill>
                  <a:schemeClr val="bg1"/>
                </a:solidFill>
                <a:latin typeface="Times New Roman" panose="02020603050405020304" pitchFamily="18" charset="0"/>
                <a:cs typeface="Times New Roman" panose="02020603050405020304" pitchFamily="18" charset="0"/>
              </a:rPr>
              <a:t/>
            </a:r>
            <a:br>
              <a:rPr lang="ru-RU" sz="1600" dirty="0" smtClean="0">
                <a:solidFill>
                  <a:schemeClr val="bg1"/>
                </a:solidFill>
                <a:latin typeface="Times New Roman" panose="02020603050405020304" pitchFamily="18" charset="0"/>
                <a:cs typeface="Times New Roman" panose="02020603050405020304" pitchFamily="18" charset="0"/>
              </a:rPr>
            </a:br>
            <a:r>
              <a:rPr lang="ru-RU" sz="1600" dirty="0" smtClean="0">
                <a:solidFill>
                  <a:schemeClr val="bg1"/>
                </a:solidFill>
                <a:latin typeface="Times New Roman" panose="02020603050405020304" pitchFamily="18" charset="0"/>
                <a:cs typeface="Times New Roman" panose="02020603050405020304" pitchFamily="18" charset="0"/>
              </a:rPr>
              <a:t>«</a:t>
            </a:r>
            <a:r>
              <a:rPr lang="ru-RU" sz="1600" dirty="0">
                <a:solidFill>
                  <a:schemeClr val="bg1"/>
                </a:solidFill>
                <a:latin typeface="Times New Roman" panose="02020603050405020304" pitchFamily="18" charset="0"/>
                <a:cs typeface="Times New Roman" panose="02020603050405020304" pitchFamily="18" charset="0"/>
              </a:rPr>
              <a:t>Московский стандарт </a:t>
            </a:r>
            <a:r>
              <a:rPr lang="ru-RU" sz="1600" dirty="0" err="1">
                <a:solidFill>
                  <a:schemeClr val="bg1"/>
                </a:solidFill>
                <a:latin typeface="Times New Roman" panose="02020603050405020304" pitchFamily="18" charset="0"/>
                <a:cs typeface="Times New Roman" panose="02020603050405020304" pitchFamily="18" charset="0"/>
              </a:rPr>
              <a:t>госуслуг</a:t>
            </a:r>
            <a:r>
              <a:rPr lang="ru-RU" sz="1600" dirty="0">
                <a:solidFill>
                  <a:schemeClr val="bg1"/>
                </a:solidFill>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a:p>
            <a:pPr marL="0" indent="0">
              <a:buNone/>
            </a:pPr>
            <a:r>
              <a:rPr lang="ru-RU" sz="1600" dirty="0">
                <a:solidFill>
                  <a:schemeClr val="accent6">
                    <a:lumMod val="50000"/>
                  </a:schemeClr>
                </a:solidFill>
                <a:latin typeface="Times New Roman" panose="02020603050405020304" pitchFamily="18" charset="0"/>
                <a:cs typeface="Times New Roman" panose="02020603050405020304" pitchFamily="18" charset="0"/>
              </a:rPr>
              <a:t>Единый свод правил включает в себя </a:t>
            </a:r>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600" dirty="0" smtClean="0">
                <a:solidFill>
                  <a:schemeClr val="accent6">
                    <a:lumMod val="50000"/>
                  </a:schemeClr>
                </a:solidFill>
                <a:latin typeface="Times New Roman" panose="02020603050405020304" pitchFamily="18" charset="0"/>
                <a:cs typeface="Times New Roman" panose="02020603050405020304" pitchFamily="18" charset="0"/>
              </a:rPr>
            </a:br>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8 </a:t>
            </a:r>
            <a:r>
              <a:rPr lang="ru-RU" sz="1600" dirty="0">
                <a:solidFill>
                  <a:schemeClr val="accent6">
                    <a:lumMod val="50000"/>
                  </a:schemeClr>
                </a:solidFill>
                <a:latin typeface="Times New Roman" panose="02020603050405020304" pitchFamily="18" charset="0"/>
                <a:cs typeface="Times New Roman" panose="02020603050405020304" pitchFamily="18" charset="0"/>
              </a:rPr>
              <a:t>основных пунктов: </a:t>
            </a:r>
          </a:p>
          <a:p>
            <a:pPr marL="0" indent="0" fontAlgn="base">
              <a:buNone/>
            </a:pPr>
            <a:r>
              <a:rPr lang="ru-RU" sz="1600" i="1" dirty="0">
                <a:solidFill>
                  <a:schemeClr val="accent6">
                    <a:lumMod val="50000"/>
                  </a:schemeClr>
                </a:solidFill>
                <a:latin typeface="Times New Roman" panose="02020603050405020304" pitchFamily="18" charset="0"/>
                <a:cs typeface="Times New Roman" panose="02020603050405020304" pitchFamily="18" charset="0"/>
              </a:rPr>
              <a:t> </a:t>
            </a:r>
            <a:endParaRPr lang="ru-RU" sz="1600" dirty="0">
              <a:solidFill>
                <a:schemeClr val="accent6">
                  <a:lumMod val="50000"/>
                </a:schemeClr>
              </a:solidFill>
              <a:latin typeface="Times New Roman" panose="02020603050405020304" pitchFamily="18" charset="0"/>
              <a:cs typeface="Times New Roman" panose="02020603050405020304" pitchFamily="18" charset="0"/>
            </a:endParaRPr>
          </a:p>
          <a:p>
            <a:pPr lvl="0" fontAlgn="base">
              <a:spcBef>
                <a:spcPts val="800"/>
              </a:spcBef>
              <a:buClr>
                <a:schemeClr val="bg1"/>
              </a:buClr>
              <a:buSzPct val="110000"/>
              <a:buFont typeface="+mj-lt"/>
              <a:buAutoNum type="arabicPeriod"/>
            </a:pPr>
            <a:r>
              <a:rPr lang="ru-RU" sz="1600" cap="none" dirty="0" smtClean="0">
                <a:solidFill>
                  <a:schemeClr val="accent6">
                    <a:lumMod val="50000"/>
                  </a:schemeClr>
                </a:solidFill>
                <a:latin typeface="Times New Roman" panose="02020603050405020304" pitchFamily="18" charset="0"/>
                <a:cs typeface="Times New Roman" panose="02020603050405020304" pitchFamily="18" charset="0"/>
              </a:rPr>
              <a:t>Клиент всегда прав  </a:t>
            </a:r>
          </a:p>
          <a:p>
            <a:pPr lvl="0" fontAlgn="base">
              <a:spcBef>
                <a:spcPts val="800"/>
              </a:spcBef>
              <a:buClr>
                <a:schemeClr val="bg1"/>
              </a:buClr>
              <a:buSzPct val="110000"/>
              <a:buFont typeface="+mj-lt"/>
              <a:buAutoNum type="arabicPeriod"/>
            </a:pPr>
            <a:r>
              <a:rPr lang="ru-RU" sz="1600" cap="none" dirty="0" smtClean="0">
                <a:solidFill>
                  <a:schemeClr val="accent6">
                    <a:lumMod val="50000"/>
                  </a:schemeClr>
                </a:solidFill>
                <a:latin typeface="Times New Roman" panose="02020603050405020304" pitchFamily="18" charset="0"/>
                <a:cs typeface="Times New Roman" panose="02020603050405020304" pitchFamily="18" charset="0"/>
              </a:rPr>
              <a:t>Главное – профессионализм </a:t>
            </a:r>
          </a:p>
          <a:p>
            <a:pPr fontAlgn="base">
              <a:spcBef>
                <a:spcPts val="800"/>
              </a:spcBef>
              <a:buClr>
                <a:schemeClr val="bg1"/>
              </a:buClr>
              <a:buSzPct val="110000"/>
              <a:buFont typeface="+mj-lt"/>
              <a:buAutoNum type="arabicPeriod"/>
            </a:pPr>
            <a:r>
              <a:rPr lang="ru-RU" sz="1600" cap="none" dirty="0" smtClean="0">
                <a:solidFill>
                  <a:schemeClr val="accent6">
                    <a:lumMod val="50000"/>
                  </a:schemeClr>
                </a:solidFill>
                <a:latin typeface="Times New Roman" panose="02020603050405020304" pitchFamily="18" charset="0"/>
                <a:cs typeface="Times New Roman" panose="02020603050405020304" pitchFamily="18" charset="0"/>
              </a:rPr>
              <a:t>Беречь время клиента </a:t>
            </a:r>
          </a:p>
          <a:p>
            <a:pPr lvl="0" fontAlgn="base">
              <a:spcBef>
                <a:spcPts val="800"/>
              </a:spcBef>
              <a:buClr>
                <a:schemeClr val="bg1"/>
              </a:buClr>
              <a:buSzPct val="110000"/>
              <a:buFont typeface="+mj-lt"/>
              <a:buAutoNum type="arabicPeriod"/>
            </a:pPr>
            <a:r>
              <a:rPr lang="ru-RU" sz="1600" cap="none" dirty="0" smtClean="0">
                <a:solidFill>
                  <a:schemeClr val="accent6">
                    <a:lumMod val="50000"/>
                  </a:schemeClr>
                </a:solidFill>
                <a:latin typeface="Times New Roman" panose="02020603050405020304" pitchFamily="18" charset="0"/>
                <a:cs typeface="Times New Roman" panose="02020603050405020304" pitchFamily="18" charset="0"/>
              </a:rPr>
              <a:t>Выслушать, услышать, помочь</a:t>
            </a:r>
          </a:p>
          <a:p>
            <a:pPr fontAlgn="base">
              <a:spcBef>
                <a:spcPts val="800"/>
              </a:spcBef>
              <a:buClr>
                <a:schemeClr val="bg1"/>
              </a:buClr>
              <a:buSzPct val="110000"/>
              <a:buFont typeface="+mj-lt"/>
              <a:buAutoNum type="arabicPeriod"/>
            </a:pPr>
            <a:r>
              <a:rPr lang="ru-RU" sz="1600" cap="none" dirty="0" smtClean="0">
                <a:solidFill>
                  <a:schemeClr val="accent6">
                    <a:lumMod val="50000"/>
                  </a:schemeClr>
                </a:solidFill>
                <a:latin typeface="Times New Roman" panose="02020603050405020304" pitchFamily="18" charset="0"/>
                <a:cs typeface="Times New Roman" panose="02020603050405020304" pitchFamily="18" charset="0"/>
              </a:rPr>
              <a:t>Доступность и удобство </a:t>
            </a:r>
          </a:p>
          <a:p>
            <a:pPr fontAlgn="base">
              <a:spcBef>
                <a:spcPts val="800"/>
              </a:spcBef>
              <a:buClr>
                <a:schemeClr val="bg1"/>
              </a:buClr>
              <a:buSzPct val="110000"/>
              <a:buFont typeface="+mj-lt"/>
              <a:buAutoNum type="arabicPeriod"/>
            </a:pPr>
            <a:r>
              <a:rPr lang="ru-RU" sz="1600" cap="none" dirty="0" smtClean="0">
                <a:solidFill>
                  <a:schemeClr val="accent6">
                    <a:lumMod val="50000"/>
                  </a:schemeClr>
                </a:solidFill>
                <a:latin typeface="Times New Roman" panose="02020603050405020304" pitchFamily="18" charset="0"/>
                <a:cs typeface="Times New Roman" panose="02020603050405020304" pitchFamily="18" charset="0"/>
              </a:rPr>
              <a:t>Дружелюбие и приветливость </a:t>
            </a:r>
          </a:p>
          <a:p>
            <a:pPr fontAlgn="base">
              <a:spcBef>
                <a:spcPts val="800"/>
              </a:spcBef>
              <a:buClr>
                <a:schemeClr val="bg1"/>
              </a:buClr>
              <a:buSzPct val="110000"/>
              <a:buFont typeface="+mj-lt"/>
              <a:buAutoNum type="arabicPeriod"/>
            </a:pPr>
            <a:r>
              <a:rPr lang="ru-RU" sz="1600" cap="none" dirty="0" smtClean="0">
                <a:solidFill>
                  <a:schemeClr val="accent6">
                    <a:lumMod val="50000"/>
                  </a:schemeClr>
                </a:solidFill>
                <a:latin typeface="Times New Roman" panose="02020603050405020304" pitchFamily="18" charset="0"/>
                <a:cs typeface="Times New Roman" panose="02020603050405020304" pitchFamily="18" charset="0"/>
              </a:rPr>
              <a:t>Личная ответственность за качество работы </a:t>
            </a:r>
          </a:p>
          <a:p>
            <a:pPr fontAlgn="base">
              <a:spcBef>
                <a:spcPts val="800"/>
              </a:spcBef>
              <a:buClr>
                <a:schemeClr val="bg1"/>
              </a:buClr>
              <a:buSzPct val="110000"/>
              <a:buFont typeface="+mj-lt"/>
              <a:buAutoNum type="arabicPeriod"/>
            </a:pPr>
            <a:r>
              <a:rPr lang="ru-RU" sz="1600" cap="none" dirty="0" smtClean="0">
                <a:solidFill>
                  <a:schemeClr val="accent6">
                    <a:lumMod val="50000"/>
                  </a:schemeClr>
                </a:solidFill>
                <a:latin typeface="Times New Roman" panose="02020603050405020304" pitchFamily="18" charset="0"/>
                <a:cs typeface="Times New Roman" panose="02020603050405020304" pitchFamily="18" charset="0"/>
              </a:rPr>
              <a:t>Помощь людям с удовольствием и гордостью</a:t>
            </a:r>
            <a:r>
              <a:rPr lang="ru-RU" sz="1600" dirty="0">
                <a:solidFill>
                  <a:schemeClr val="accent6">
                    <a:lumMod val="50000"/>
                  </a:schemeClr>
                </a:solidFill>
                <a:latin typeface="Times New Roman" panose="02020603050405020304" pitchFamily="18" charset="0"/>
                <a:cs typeface="Times New Roman" panose="02020603050405020304" pitchFamily="18" charset="0"/>
              </a:rPr>
              <a:t> </a:t>
            </a:r>
          </a:p>
          <a:p>
            <a:pPr marL="0" indent="0" fontAlgn="base">
              <a:buNone/>
            </a:pPr>
            <a:endParaRPr lang="ru-RU" dirty="0"/>
          </a:p>
        </p:txBody>
      </p:sp>
    </p:spTree>
    <p:extLst>
      <p:ext uri="{BB962C8B-B14F-4D97-AF65-F5344CB8AC3E}">
        <p14:creationId xmlns:p14="http://schemas.microsoft.com/office/powerpoint/2010/main" val="1192073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r>
              <a:rPr lang="ru-RU"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Управление очередями</a:t>
            </a:r>
            <a:endParaRPr lang="ru-RU"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idx="19"/>
          </p:nvPr>
        </p:nvSpPr>
        <p:spPr/>
        <p:txBody>
          <a:bodyPr>
            <a:normAutofit/>
          </a:bodyPr>
          <a:lstStyle/>
          <a:p>
            <a:r>
              <a:rPr lang="ru-RU" sz="2400" dirty="0" smtClean="0">
                <a:latin typeface="Times New Roman" panose="02020603050405020304" pitchFamily="18" charset="0"/>
                <a:cs typeface="Times New Roman" panose="02020603050405020304" pitchFamily="18" charset="0"/>
              </a:rPr>
              <a:t>в центрах </a:t>
            </a:r>
            <a:r>
              <a:rPr lang="ru-RU" sz="2400" dirty="0" err="1" smtClean="0">
                <a:latin typeface="Times New Roman" panose="02020603050405020304" pitchFamily="18" charset="0"/>
                <a:cs typeface="Times New Roman" panose="02020603050405020304" pitchFamily="18" charset="0"/>
              </a:rPr>
              <a:t>госуслуг</a:t>
            </a:r>
            <a:r>
              <a:rPr lang="ru-RU" sz="2400" dirty="0" smtClean="0">
                <a:latin typeface="Times New Roman" panose="02020603050405020304" pitchFamily="18" charset="0"/>
                <a:cs typeface="Times New Roman" panose="02020603050405020304" pitchFamily="18" charset="0"/>
              </a:rPr>
              <a:t> Москвы</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158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2">
  <a:themeElements>
    <a:clrScheme name="МФЦ">
      <a:dk1>
        <a:srgbClr val="623B2A"/>
      </a:dk1>
      <a:lt1>
        <a:srgbClr val="FFFFFF"/>
      </a:lt1>
      <a:dk2>
        <a:srgbClr val="623B2A"/>
      </a:dk2>
      <a:lt2>
        <a:srgbClr val="FFFFFF"/>
      </a:lt2>
      <a:accent1>
        <a:srgbClr val="FF4E39"/>
      </a:accent1>
      <a:accent2>
        <a:srgbClr val="C39367"/>
      </a:accent2>
      <a:accent3>
        <a:srgbClr val="623B2A"/>
      </a:accent3>
      <a:accent4>
        <a:srgbClr val="EF8E6B"/>
      </a:accent4>
      <a:accent5>
        <a:srgbClr val="DCB68D"/>
      </a:accent5>
      <a:accent6>
        <a:srgbClr val="955C3E"/>
      </a:accent6>
      <a:hlink>
        <a:srgbClr val="BF9C85"/>
      </a:hlink>
      <a:folHlink>
        <a:srgbClr val="EBD6BE"/>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normAutofit/>
      </a:bodyPr>
      <a:lstStyle>
        <a:defPPr>
          <a:defRPr sz="1400" b="1" i="0" cap="all" dirty="0" smtClean="0">
            <a:solidFill>
              <a:schemeClr val="accent1"/>
            </a:solidFill>
          </a:defRPr>
        </a:defPPr>
      </a:lstStyle>
    </a:txDef>
  </a:objectDefaults>
  <a:extraClrSchemeLst/>
</a:theme>
</file>

<file path=ppt/theme/theme2.xml><?xml version="1.0" encoding="utf-8"?>
<a:theme xmlns:a="http://schemas.openxmlformats.org/drawingml/2006/main" name="Текст + пиктограмма">
  <a:themeElements>
    <a:clrScheme name="МФЦ">
      <a:dk1>
        <a:srgbClr val="623B2A"/>
      </a:dk1>
      <a:lt1>
        <a:srgbClr val="FFFFFF"/>
      </a:lt1>
      <a:dk2>
        <a:srgbClr val="623B2A"/>
      </a:dk2>
      <a:lt2>
        <a:srgbClr val="FFFFFF"/>
      </a:lt2>
      <a:accent1>
        <a:srgbClr val="FF4E39"/>
      </a:accent1>
      <a:accent2>
        <a:srgbClr val="C39367"/>
      </a:accent2>
      <a:accent3>
        <a:srgbClr val="623B2A"/>
      </a:accent3>
      <a:accent4>
        <a:srgbClr val="EF8E6B"/>
      </a:accent4>
      <a:accent5>
        <a:srgbClr val="DCB68D"/>
      </a:accent5>
      <a:accent6>
        <a:srgbClr val="955C3E"/>
      </a:accent6>
      <a:hlink>
        <a:srgbClr val="BF9C85"/>
      </a:hlink>
      <a:folHlink>
        <a:srgbClr val="EBD6BE"/>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normAutofit/>
      </a:bodyPr>
      <a:lstStyle>
        <a:defPPr>
          <a:defRPr sz="1400" b="1" i="0" cap="all" dirty="0" smtClean="0">
            <a:solidFill>
              <a:schemeClr val="accent1"/>
            </a:solidFill>
          </a:defRPr>
        </a:defPPr>
      </a:lstStyle>
    </a:txDef>
  </a:objectDefaults>
  <a:extraClrSchemeLst/>
</a:theme>
</file>

<file path=ppt/theme/theme3.xml><?xml version="1.0" encoding="utf-8"?>
<a:theme xmlns:a="http://schemas.openxmlformats.org/drawingml/2006/main" name="Шмуцтитульный слайд">
  <a:themeElements>
    <a:clrScheme name="МФЦ">
      <a:dk1>
        <a:srgbClr val="623B2A"/>
      </a:dk1>
      <a:lt1>
        <a:srgbClr val="FFFFFF"/>
      </a:lt1>
      <a:dk2>
        <a:srgbClr val="623B2A"/>
      </a:dk2>
      <a:lt2>
        <a:srgbClr val="FFFFFF"/>
      </a:lt2>
      <a:accent1>
        <a:srgbClr val="FF4E39"/>
      </a:accent1>
      <a:accent2>
        <a:srgbClr val="C39367"/>
      </a:accent2>
      <a:accent3>
        <a:srgbClr val="623B2A"/>
      </a:accent3>
      <a:accent4>
        <a:srgbClr val="EF8E6B"/>
      </a:accent4>
      <a:accent5>
        <a:srgbClr val="DCB68D"/>
      </a:accent5>
      <a:accent6>
        <a:srgbClr val="955C3E"/>
      </a:accent6>
      <a:hlink>
        <a:srgbClr val="BF9C85"/>
      </a:hlink>
      <a:folHlink>
        <a:srgbClr val="EBD6BE"/>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normAutofit/>
      </a:bodyPr>
      <a:lstStyle>
        <a:defPPr>
          <a:defRPr sz="1400" b="1" i="0" cap="all" dirty="0" smtClean="0">
            <a:solidFill>
              <a:schemeClr val="accent1"/>
            </a:solidFill>
          </a:defRPr>
        </a:defPPr>
      </a:lstStyle>
    </a:txDef>
  </a:objectDefaults>
  <a:extraClrSchemeLst/>
</a:theme>
</file>

<file path=ppt/theme/theme4.xml><?xml version="1.0" encoding="utf-8"?>
<a:theme xmlns:a="http://schemas.openxmlformats.org/drawingml/2006/main" name="Титульный, заключительный слайд">
  <a:themeElements>
    <a:clrScheme name="МФЦ">
      <a:dk1>
        <a:srgbClr val="623B2A"/>
      </a:dk1>
      <a:lt1>
        <a:srgbClr val="FFFFFF"/>
      </a:lt1>
      <a:dk2>
        <a:srgbClr val="623B2A"/>
      </a:dk2>
      <a:lt2>
        <a:srgbClr val="FFFFFF"/>
      </a:lt2>
      <a:accent1>
        <a:srgbClr val="FF4E39"/>
      </a:accent1>
      <a:accent2>
        <a:srgbClr val="C39367"/>
      </a:accent2>
      <a:accent3>
        <a:srgbClr val="623B2A"/>
      </a:accent3>
      <a:accent4>
        <a:srgbClr val="EF8E6B"/>
      </a:accent4>
      <a:accent5>
        <a:srgbClr val="DCB68D"/>
      </a:accent5>
      <a:accent6>
        <a:srgbClr val="955C3E"/>
      </a:accent6>
      <a:hlink>
        <a:srgbClr val="BF9C85"/>
      </a:hlink>
      <a:folHlink>
        <a:srgbClr val="EBD6BE"/>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normAutofit/>
      </a:bodyPr>
      <a:lstStyle>
        <a:defPPr>
          <a:defRPr sz="1400" b="1" i="0" cap="all" dirty="0" smtClean="0">
            <a:solidFill>
              <a:schemeClr val="accent1"/>
            </a:solidFill>
          </a:defRPr>
        </a:defPPr>
      </a:lstStyle>
    </a:tx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Template>
  <TotalTime>4129</TotalTime>
  <Words>663</Words>
  <Application>Microsoft Office PowerPoint</Application>
  <PresentationFormat>Экран (4:3)</PresentationFormat>
  <Paragraphs>248</Paragraphs>
  <Slides>30</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30</vt:i4>
      </vt:variant>
    </vt:vector>
  </HeadingPairs>
  <TitlesOfParts>
    <vt:vector size="34" baseType="lpstr">
      <vt:lpstr>Тема2</vt:lpstr>
      <vt:lpstr>Текст + пиктограмма</vt:lpstr>
      <vt:lpstr>Шмуцтитульный слайд</vt:lpstr>
      <vt:lpstr>Титульный, заключительный слайд</vt:lpstr>
      <vt:lpstr>Центры госуслуг москвы</vt:lpstr>
      <vt:lpstr>Презентация PowerPoint</vt:lpstr>
      <vt:lpstr>Презентация PowerPoint</vt:lpstr>
      <vt:lpstr>Презентация PowerPoint</vt:lpstr>
      <vt:lpstr>Презентация PowerPoint</vt:lpstr>
      <vt:lpstr>Единый стандарт обслуживания</vt:lpstr>
      <vt:lpstr>Центр госуслуг – центр притяжения</vt:lpstr>
      <vt:lpstr>Московский стандарт госуслуг</vt:lpstr>
      <vt:lpstr>Управление очередями</vt:lpstr>
      <vt:lpstr>Презентация PowerPoint</vt:lpstr>
      <vt:lpstr>Динамика очередей в центрах госуслуг Москвы</vt:lpstr>
      <vt:lpstr>Презентация PowerPoint</vt:lpstr>
      <vt:lpstr>Центры госуслуг Москвы</vt:lpstr>
      <vt:lpstr>Презентация PowerPoint</vt:lpstr>
      <vt:lpstr>Презентация PowerPoint</vt:lpstr>
      <vt:lpstr>Центры госуслуг Москвы Оперативные меры</vt:lpstr>
      <vt:lpstr>Центры госуслуг Москвы</vt:lpstr>
      <vt:lpstr>Центры госуслуг Москвы</vt:lpstr>
      <vt:lpstr>Презентация PowerPoint</vt:lpstr>
      <vt:lpstr>Презентация PowerPoint</vt:lpstr>
      <vt:lpstr>Презентация PowerPoint</vt:lpstr>
      <vt:lpstr>Центры госуслуг Москвы Дополнительные возможности</vt:lpstr>
      <vt:lpstr>Презентация PowerPoint</vt:lpstr>
      <vt:lpstr>Выбери день и время посещения</vt:lpstr>
      <vt:lpstr>Презентация PowerPoint</vt:lpstr>
      <vt:lpstr>Центры госуслуг Москвы Планы</vt:lpstr>
      <vt:lpstr>Формула успеха руководителя центра госуслуг Москвы</vt:lpstr>
      <vt:lpstr>Центры госуслуг СВАО 1. Алексеевский 2. Алтуфьевский 3. Бабушкинский 4. Бибирево 5. Бутырский 6. Лианозово 7. Лосиноостровский 8. Марфино 9. Отрадное 10. Ростокино 11. Свиблово 12. Северное Медведково 13. Северный 14. Южное Медведково 15. Ярославский 16. Останкинский и Марьина роща   </vt:lpstr>
      <vt:lpstr>Количество государственных услуг предоставленных МФЦ района Северное Медведково в 2015 году </vt:lpstr>
      <vt:lpstr>В августе 2015 года МФЦ района Северное Медведково переехал в новое здание по адресу:  ул. Полярная, дом 31, строение 1.   </vt:lpstr>
    </vt:vector>
  </TitlesOfParts>
  <Company>KGU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Video</dc:creator>
  <cp:lastModifiedBy>1</cp:lastModifiedBy>
  <cp:revision>263</cp:revision>
  <cp:lastPrinted>2015-05-26T11:01:09Z</cp:lastPrinted>
  <dcterms:created xsi:type="dcterms:W3CDTF">2013-12-20T10:21:15Z</dcterms:created>
  <dcterms:modified xsi:type="dcterms:W3CDTF">2016-03-14T14:07:04Z</dcterms:modified>
</cp:coreProperties>
</file>