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7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04">
          <p15:clr>
            <a:srgbClr val="A4A3A4"/>
          </p15:clr>
        </p15:guide>
        <p15:guide id="2" orient="horz" pos="2890">
          <p15:clr>
            <a:srgbClr val="A4A3A4"/>
          </p15:clr>
        </p15:guide>
        <p15:guide id="3" pos="5602">
          <p15:clr>
            <a:srgbClr val="A4A3A4"/>
          </p15:clr>
        </p15:guide>
        <p15:guide id="4" pos="295">
          <p15:clr>
            <a:srgbClr val="A4A3A4"/>
          </p15:clr>
        </p15:guide>
        <p15:guide id="5" orient="horz" pos="1439">
          <p15:clr>
            <a:srgbClr val="A4A3A4"/>
          </p15:clr>
        </p15:guide>
        <p15:guide id="6" pos="2880">
          <p15:clr>
            <a:srgbClr val="A4A3A4"/>
          </p15:clr>
        </p15:guide>
        <p15:guide id="7" pos="793">
          <p15:clr>
            <a:srgbClr val="A4A3A4"/>
          </p15:clr>
        </p15:guide>
        <p15:guide id="8" orient="horz" pos="2845">
          <p15:clr>
            <a:srgbClr val="A4A3A4"/>
          </p15:clr>
        </p15:guide>
        <p15:guide id="9" pos="4967">
          <p15:clr>
            <a:srgbClr val="A4A3A4"/>
          </p15:clr>
        </p15:guide>
        <p15:guide id="10" orient="horz" pos="23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tCyOHrdF6WugmEWjxI7OXIZvpc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ухра Биджиева" initials="" lastIdx="1" clrIdx="0"/>
  <p:cmAuthor id="1" name="Елхина Алина Евгеньевна" initials="ЕАЕ" lastIdx="1" clrIdx="1">
    <p:extLst>
      <p:ext uri="{19B8F6BF-5375-455C-9EA6-DF929625EA0E}">
        <p15:presenceInfo xmlns:p15="http://schemas.microsoft.com/office/powerpoint/2012/main" userId="S-1-5-21-3124260253-2817102733-3987139704-1798" providerId="AD"/>
      </p:ext>
    </p:extLst>
  </p:cmAuthor>
  <p:cmAuthor id="2" name="Сафин Ильгиз Наилович" initials="СИН" lastIdx="4" clrIdx="2">
    <p:extLst>
      <p:ext uri="{19B8F6BF-5375-455C-9EA6-DF929625EA0E}">
        <p15:presenceInfo xmlns:p15="http://schemas.microsoft.com/office/powerpoint/2012/main" userId="S-1-5-21-3124260253-2817102733-3987139704-1427" providerId="AD"/>
      </p:ext>
    </p:extLst>
  </p:cmAuthor>
  <p:cmAuthor id="3" name="Мадина" initials="К" lastIdx="3" clrIdx="3">
    <p:extLst>
      <p:ext uri="{19B8F6BF-5375-455C-9EA6-DF929625EA0E}">
        <p15:presenceInfo xmlns:p15="http://schemas.microsoft.com/office/powerpoint/2012/main" userId="Мад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C0E"/>
    <a:srgbClr val="E74825"/>
    <a:srgbClr val="CD965F"/>
    <a:srgbClr val="62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4AAF7F-F591-4B2E-9732-72E02AC4E7A5}">
  <a:tblStyle styleId="{A74AAF7F-F591-4B2E-9732-72E02AC4E7A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7"/>
          </a:solidFill>
        </a:fill>
      </a:tcStyle>
    </a:wholeTbl>
    <a:band1H>
      <a:tcTxStyle b="off" i="off"/>
      <a:tcStyle>
        <a:tcBdr/>
        <a:fill>
          <a:solidFill>
            <a:srgbClr val="FFCF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CF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36" y="84"/>
      </p:cViewPr>
      <p:guideLst>
        <p:guide pos="204"/>
        <p:guide orient="horz" pos="2890"/>
        <p:guide pos="5602"/>
        <p:guide pos="295"/>
        <p:guide orient="horz" pos="1439"/>
        <p:guide pos="2880"/>
        <p:guide pos="793"/>
        <p:guide orient="horz" pos="2845"/>
        <p:guide pos="4967"/>
        <p:guide orient="horz" pos="23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6T11:43:00.538" idx="1">
    <p:pos x="3787" y="213"/>
    <p:text>заменить на новый стандарт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S-jMjw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2956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1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  <p:sp>
        <p:nvSpPr>
          <p:cNvPr id="123" name="Google Shape;123;p1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7850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7" name="Google Shape;4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051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09cae1b9bf_0_15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8" name="Google Shape;458;g109cae1b9b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9152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2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6458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82862a88a_12_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6" name="Google Shape;506;g1082862a88a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8383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3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3436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085bbaee28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1085bbaee28_10_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5" name="Google Shape;555;g1085bbaee28_10_0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154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4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4" name="Google Shape;5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8992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5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6" name="Google Shape;6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9651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6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8" name="Google Shape;6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6496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7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6" name="Google Shape;6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8506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8066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18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18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  <p:sp>
        <p:nvSpPr>
          <p:cNvPr id="711" name="Google Shape;711;p18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358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9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8" name="Google Shape;7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6475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2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2" name="Google Shape;742;p20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  <p:sp>
        <p:nvSpPr>
          <p:cNvPr id="743" name="Google Shape;743;p20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7709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p2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783" name="Google Shape;783;p21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  <p:sp>
        <p:nvSpPr>
          <p:cNvPr id="784" name="Google Shape;784;p21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624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87" name="Google Shape;187;p3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188" name="Google Shape;188;p3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341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4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lang="ru-RU" sz="1200" b="0" cap="none">
                <a:solidFill>
                  <a:schemeClr val="dk2"/>
                </a:solidFill>
              </a:rPr>
              <a:t>Комната матери и ребенка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36" name="Google Shape;236;p4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237" name="Google Shape;237;p4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274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5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5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279" name="Google Shape;279;p5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811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6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16" name="Google Shape;316;p6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317" name="Google Shape;317;p6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4868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7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p7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352" name="Google Shape;352;p7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0704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8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98" name="Google Shape;398;p8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399" name="Google Shape;399;p8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3408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0" name="Google Shape;4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883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, графика">
  <p:cSld name="1 Подзаголовок, текст, графика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784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2"/>
          </p:nvPr>
        </p:nvSpPr>
        <p:spPr>
          <a:xfrm>
            <a:off x="648001" y="1352480"/>
            <a:ext cx="784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Шмуцтитульный слайд">
  <p:cSld name="5 Шмуцтитульный слайд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, графика">
  <p:cSld name="2 Текст, графика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>
            <a:off x="4644000" y="1458001"/>
            <a:ext cx="38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2"/>
          </p:nvPr>
        </p:nvSpPr>
        <p:spPr>
          <a:xfrm>
            <a:off x="648000" y="1458000"/>
            <a:ext cx="3852000" cy="275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, графика">
  <p:cSld name="2 Подзаголовок, текст, графика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2"/>
          </p:nvPr>
        </p:nvSpPr>
        <p:spPr>
          <a:xfrm>
            <a:off x="648002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3"/>
          </p:nvPr>
        </p:nvSpPr>
        <p:spPr>
          <a:xfrm>
            <a:off x="4644001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body" idx="4"/>
          </p:nvPr>
        </p:nvSpPr>
        <p:spPr>
          <a:xfrm>
            <a:off x="4644003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, текст">
  <p:cSld name="Изображение, текст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1"/>
          </p:nvPr>
        </p:nvSpPr>
        <p:spPr>
          <a:xfrm>
            <a:off x="648000" y="1352480"/>
            <a:ext cx="4572000" cy="286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body" idx="2"/>
          </p:nvPr>
        </p:nvSpPr>
        <p:spPr>
          <a:xfrm>
            <a:off x="5868000" y="1689553"/>
            <a:ext cx="262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3"/>
          </p:nvPr>
        </p:nvSpPr>
        <p:spPr>
          <a:xfrm>
            <a:off x="5868000" y="1352481"/>
            <a:ext cx="262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, графика, малые пикт.">
  <p:cSld name="Текст, графика, малые пикт.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65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, текст, графика, малые пикт.">
  <p:cSld name="Подзаголовок, текст, графика, малые пикт.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65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body" idx="2"/>
          </p:nvPr>
        </p:nvSpPr>
        <p:spPr>
          <a:xfrm>
            <a:off x="648000" y="1352481"/>
            <a:ext cx="6552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33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34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4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5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5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/>
          <p:nvPr/>
        </p:nvSpPr>
        <p:spPr>
          <a:xfrm>
            <a:off x="778810" y="3152277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 Текст, графика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6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jp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7.png"/><Relationship Id="rId5" Type="http://schemas.openxmlformats.org/officeDocument/2006/relationships/image" Target="../media/image5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7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2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6.ti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jpeg"/><Relationship Id="rId15" Type="http://schemas.openxmlformats.org/officeDocument/2006/relationships/image" Target="../media/image94.jpeg"/><Relationship Id="rId10" Type="http://schemas.openxmlformats.org/officeDocument/2006/relationships/image" Target="../media/image90.png"/><Relationship Id="rId4" Type="http://schemas.openxmlformats.org/officeDocument/2006/relationships/image" Target="../media/image84.jpeg"/><Relationship Id="rId9" Type="http://schemas.openxmlformats.org/officeDocument/2006/relationships/image" Target="../media/image89.png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comments" Target="../comments/comment1.xml"/><Relationship Id="rId5" Type="http://schemas.openxmlformats.org/officeDocument/2006/relationships/image" Target="../media/image102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emf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jp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5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.png"/><Relationship Id="rId18" Type="http://schemas.openxmlformats.org/officeDocument/2006/relationships/image" Target="../media/image56.png"/><Relationship Id="rId3" Type="http://schemas.openxmlformats.org/officeDocument/2006/relationships/image" Target="../media/image42.png"/><Relationship Id="rId21" Type="http://schemas.openxmlformats.org/officeDocument/2006/relationships/image" Target="../media/image59.png"/><Relationship Id="rId7" Type="http://schemas.openxmlformats.org/officeDocument/2006/relationships/image" Target="../media/image46.png"/><Relationship Id="rId12" Type="http://schemas.openxmlformats.org/officeDocument/2006/relationships/image" Target="../media/image51.emf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10" Type="http://schemas.openxmlformats.org/officeDocument/2006/relationships/image" Target="../media/image49.png"/><Relationship Id="rId19" Type="http://schemas.openxmlformats.org/officeDocument/2006/relationships/image" Target="../media/image57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3923927" y="4083918"/>
            <a:ext cx="1312161" cy="6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965F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CD965F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539551" y="3507854"/>
            <a:ext cx="54219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ЦЕНТРЫ ГОСУСЛУГ</a:t>
            </a:r>
            <a:br>
              <a:rPr lang="ru-RU" sz="3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МОСКВЫ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7360" y="3606332"/>
            <a:ext cx="2066615" cy="10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3201" y="582480"/>
            <a:ext cx="2833520" cy="1889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437" y="2440143"/>
            <a:ext cx="2831730" cy="2032582"/>
          </a:xfrm>
          <a:prstGeom prst="rect">
            <a:avLst/>
          </a:prstGeom>
        </p:spPr>
      </p:pic>
      <p:sp>
        <p:nvSpPr>
          <p:cNvPr id="439" name="Google Shape;439;p11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1"/>
          <p:cNvSpPr txBox="1"/>
          <p:nvPr/>
        </p:nvSpPr>
        <p:spPr>
          <a:xfrm>
            <a:off x="347693" y="1034053"/>
            <a:ext cx="5259957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выдача справки (дубликата справки), </a:t>
            </a:r>
            <a:r>
              <a:rPr lang="ru-RU" sz="1000" dirty="0">
                <a:solidFill>
                  <a:schemeClr val="dk1"/>
                </a:solidFill>
              </a:rPr>
              <a:t>подтверждающей размер назначенной ежемесячной денежной выплаты, право на государственную социальную помощь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в виде набора социальных услуг (выдается в день обращения заявителя,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ранее срок ее выдачи составлял 14 дней);</a:t>
            </a:r>
            <a:endParaRPr sz="1000" dirty="0">
              <a:solidFill>
                <a:schemeClr val="dk1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выдача выписки из федерального регистра лиц</a:t>
            </a:r>
            <a:r>
              <a:rPr lang="ru-RU" sz="1000" dirty="0">
                <a:solidFill>
                  <a:schemeClr val="dk1"/>
                </a:solidFill>
              </a:rPr>
              <a:t>, имеющих право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на дополнительные меры социальной поддержки, о выдаче государственного сертификата на материнский (семейный) капитал (выдается в день обращения)</a:t>
            </a:r>
            <a:endParaRPr sz="10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47" name="Google Shape;447;p11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1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449;p11"/>
          <p:cNvCxnSpPr/>
          <p:nvPr/>
        </p:nvCxnSpPr>
        <p:spPr>
          <a:xfrm>
            <a:off x="222645" y="557234"/>
            <a:ext cx="5592001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0" name="Google Shape;450;p11"/>
          <p:cNvSpPr/>
          <p:nvPr/>
        </p:nvSpPr>
        <p:spPr>
          <a:xfrm>
            <a:off x="251520" y="211531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ПРОЕКТЫ И ПОЛЕЗНЫЕ НОВОВВЕДЕНИЯ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1"/>
          <p:cNvSpPr/>
          <p:nvPr/>
        </p:nvSpPr>
        <p:spPr>
          <a:xfrm>
            <a:off x="347694" y="2860674"/>
            <a:ext cx="3198571" cy="1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назначение ежемесячной денежной выплаты </a:t>
            </a:r>
            <a:r>
              <a:rPr lang="ru-RU" sz="1000" dirty="0">
                <a:solidFill>
                  <a:schemeClr val="dk1"/>
                </a:solidFill>
              </a:rPr>
              <a:t>на ребенка в возрасте от 3 до 7 лет включительно;</a:t>
            </a:r>
            <a:endParaRPr sz="1000" dirty="0">
              <a:solidFill>
                <a:schemeClr val="dk1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назначение дополнительного единовременного пособия</a:t>
            </a:r>
            <a:r>
              <a:rPr lang="ru-RU" sz="1000" dirty="0">
                <a:solidFill>
                  <a:schemeClr val="dk1"/>
                </a:solidFill>
              </a:rPr>
              <a:t> в связи с рождением ребенка семьям, в которых возраст супругов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не достигает 36 лет, но один из супругов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или оба супруга достигли возраста 30 лет,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или единственный родитель достиг возраста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30 лет и не достиг возраста 36 лет</a:t>
            </a:r>
            <a:endParaRPr sz="1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54" name="Google Shape;454;p11"/>
          <p:cNvSpPr txBox="1"/>
          <p:nvPr/>
        </p:nvSpPr>
        <p:spPr>
          <a:xfrm>
            <a:off x="3724854" y="2755464"/>
            <a:ext cx="2224977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000" b="1" dirty="0">
                <a:solidFill>
                  <a:srgbClr val="E74825"/>
                </a:solidFill>
              </a:rPr>
              <a:t>С 15 февраля 2021 г. </a:t>
            </a:r>
            <a:br>
              <a:rPr lang="ru-RU" sz="1000" b="1" dirty="0">
                <a:solidFill>
                  <a:srgbClr val="E74825"/>
                </a:solidFill>
              </a:rPr>
            </a:br>
            <a: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  <a:t>на портале mos.ru появилась возможность записаться </a:t>
            </a:r>
            <a:b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</a:br>
            <a: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  <a:t>на </a:t>
            </a:r>
            <a:r>
              <a:rPr lang="ru-RU" sz="1000" b="1" dirty="0" err="1">
                <a:solidFill>
                  <a:srgbClr val="623B2A"/>
                </a:solidFill>
                <a:highlight>
                  <a:srgbClr val="FFFFFF"/>
                </a:highlight>
              </a:rPr>
              <a:t>видеоконсультацию</a:t>
            </a:r>
            <a: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  <a:t> </a:t>
            </a:r>
            <a:b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</a:br>
            <a: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  <a:t>со специалистами центров </a:t>
            </a:r>
            <a:b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</a:br>
            <a: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  <a:t>«Мои Документы».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  <a:t>Темы онлайн-консультаций связаны с востребованными услугами</a:t>
            </a:r>
            <a:endParaRPr sz="1000" dirty="0">
              <a:solidFill>
                <a:srgbClr val="623B2A"/>
              </a:solidFill>
            </a:endParaRPr>
          </a:p>
        </p:txBody>
      </p:sp>
      <p:pic>
        <p:nvPicPr>
          <p:cNvPr id="31" name="Google Shape;567;g1085bbaee28_10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574;g1085bbaee28_10_0"/>
          <p:cNvGrpSpPr/>
          <p:nvPr/>
        </p:nvGrpSpPr>
        <p:grpSpPr>
          <a:xfrm>
            <a:off x="6012174" y="215244"/>
            <a:ext cx="1180306" cy="1159329"/>
            <a:chOff x="395536" y="195486"/>
            <a:chExt cx="1687116" cy="1656184"/>
          </a:xfrm>
        </p:grpSpPr>
        <p:sp>
          <p:nvSpPr>
            <p:cNvPr id="33" name="Google Shape;575;g1085bbaee28_10_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76;g1085bbaee28_10_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577;g1085bbaee28_10_0"/>
          <p:cNvGrpSpPr/>
          <p:nvPr/>
        </p:nvGrpSpPr>
        <p:grpSpPr>
          <a:xfrm>
            <a:off x="7667887" y="3671295"/>
            <a:ext cx="1180787" cy="1159880"/>
            <a:chOff x="1547126" y="3452451"/>
            <a:chExt cx="1261121" cy="1237998"/>
          </a:xfrm>
        </p:grpSpPr>
        <p:sp>
          <p:nvSpPr>
            <p:cNvPr id="36" name="Google Shape;578;g1085bbaee28_10_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79;g1085bbaee28_10_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>
            <a:off x="2627784" y="4803998"/>
            <a:ext cx="495001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Google Shape;486;p12"/>
          <p:cNvSpPr txBox="1"/>
          <p:nvPr/>
        </p:nvSpPr>
        <p:spPr>
          <a:xfrm>
            <a:off x="357353" y="2315512"/>
            <a:ext cx="2765675" cy="45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lvl="0">
              <a:buSzPts val="1200"/>
            </a:pPr>
            <a:r>
              <a:rPr lang="ru-RU" b="1" dirty="0">
                <a:solidFill>
                  <a:srgbClr val="E74825"/>
                </a:solidFill>
              </a:rPr>
              <a:t>Услуги социальной защиты населения</a:t>
            </a:r>
          </a:p>
        </p:txBody>
      </p:sp>
      <p:sp>
        <p:nvSpPr>
          <p:cNvPr id="43" name="Google Shape;486;p12"/>
          <p:cNvSpPr txBox="1"/>
          <p:nvPr/>
        </p:nvSpPr>
        <p:spPr>
          <a:xfrm>
            <a:off x="3803781" y="2414790"/>
            <a:ext cx="2389465" cy="23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lvl="0">
              <a:buSzPts val="1200"/>
            </a:pPr>
            <a:r>
              <a:rPr lang="ru-RU" b="1" dirty="0" err="1">
                <a:solidFill>
                  <a:srgbClr val="E74825"/>
                </a:solidFill>
              </a:rPr>
              <a:t>Видеоконсультации</a:t>
            </a:r>
            <a:endParaRPr lang="ru-RU" b="1" dirty="0">
              <a:solidFill>
                <a:srgbClr val="E74825"/>
              </a:solidFill>
            </a:endParaRPr>
          </a:p>
        </p:txBody>
      </p:sp>
      <p:sp>
        <p:nvSpPr>
          <p:cNvPr id="46" name="Google Shape;486;p12"/>
          <p:cNvSpPr txBox="1"/>
          <p:nvPr/>
        </p:nvSpPr>
        <p:spPr>
          <a:xfrm>
            <a:off x="344736" y="706561"/>
            <a:ext cx="4648894" cy="23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lvl="0">
              <a:buSzPts val="1200"/>
            </a:pPr>
            <a:r>
              <a:rPr lang="ru-RU" b="1" dirty="0">
                <a:solidFill>
                  <a:srgbClr val="E74825"/>
                </a:solidFill>
              </a:rPr>
              <a:t>Пенсионный фонд Российской Федерации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flipH="1">
            <a:off x="5700952" y="3192738"/>
            <a:ext cx="3176440" cy="136904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306501" y="776473"/>
            <a:ext cx="5328042" cy="205113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1" name="Google Shape;461;g109cae1b9bf_0_15"/>
          <p:cNvSpPr txBox="1"/>
          <p:nvPr/>
        </p:nvSpPr>
        <p:spPr>
          <a:xfrm>
            <a:off x="5953623" y="3256370"/>
            <a:ext cx="3075663" cy="96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Управление федеральной налоговой службы Российской Федерации по городу Москве</a:t>
            </a: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baseline="-25000" dirty="0">
              <a:solidFill>
                <a:srgbClr val="E74825"/>
              </a:solidFill>
            </a:endParaRPr>
          </a:p>
        </p:txBody>
      </p:sp>
      <p:sp>
        <p:nvSpPr>
          <p:cNvPr id="462" name="Google Shape;462;g109cae1b9bf_0_15"/>
          <p:cNvSpPr txBox="1"/>
          <p:nvPr/>
        </p:nvSpPr>
        <p:spPr>
          <a:xfrm>
            <a:off x="5953623" y="4000162"/>
            <a:ext cx="3026908" cy="7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 dirty="0">
                <a:solidFill>
                  <a:schemeClr val="dk1"/>
                </a:solidFill>
              </a:rPr>
              <a:t>С 4 июня 2021 г. прием заявления о гибели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или уничтожении объекта налогообложения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по транспортному налогу.</a:t>
            </a:r>
            <a:endParaRPr sz="95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50" dirty="0">
              <a:solidFill>
                <a:schemeClr val="dk1"/>
              </a:solidFill>
            </a:endParaRPr>
          </a:p>
        </p:txBody>
      </p:sp>
      <p:sp>
        <p:nvSpPr>
          <p:cNvPr id="463" name="Google Shape;463;g109cae1b9bf_0_15"/>
          <p:cNvSpPr txBox="1"/>
          <p:nvPr/>
        </p:nvSpPr>
        <p:spPr>
          <a:xfrm>
            <a:off x="507430" y="747843"/>
            <a:ext cx="404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Услуги ЗАГС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109cae1b9bf_0_15"/>
          <p:cNvSpPr txBox="1"/>
          <p:nvPr/>
        </p:nvSpPr>
        <p:spPr>
          <a:xfrm>
            <a:off x="507430" y="1203204"/>
            <a:ext cx="4932078" cy="14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ru-RU" sz="1000" b="1" dirty="0">
                <a:solidFill>
                  <a:schemeClr val="dk1"/>
                </a:solidFill>
              </a:rPr>
              <a:t>С 31 мая 2021 г. во всех центрах </a:t>
            </a:r>
            <a:r>
              <a:rPr lang="ru-RU" sz="1000" b="1" dirty="0" err="1">
                <a:solidFill>
                  <a:schemeClr val="dk1"/>
                </a:solidFill>
              </a:rPr>
              <a:t>госуслуг</a:t>
            </a:r>
            <a:r>
              <a:rPr lang="ru-RU" sz="1000" b="1" dirty="0">
                <a:solidFill>
                  <a:schemeClr val="dk1"/>
                </a:solidFill>
              </a:rPr>
              <a:t> доступны</a:t>
            </a:r>
            <a:r>
              <a:rPr lang="ru-RU" sz="1000" dirty="0">
                <a:solidFill>
                  <a:schemeClr val="dk1"/>
                </a:solidFill>
              </a:rPr>
              <a:t>:</a:t>
            </a:r>
            <a:endParaRPr sz="100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регистрация рождения и смерти по заявлениям юридических лиц и решению суда;</a:t>
            </a:r>
            <a:endParaRPr sz="95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регистрация заключения брака граждан Российской Федерации в неторжественной обстановке;</a:t>
            </a:r>
            <a:endParaRPr sz="95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регистрация расторжения брака граждан Российской Федерации;</a:t>
            </a:r>
            <a:endParaRPr sz="95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выдача повторных документов об актах гражданского состояния гражданам Российской Федерации;</a:t>
            </a:r>
            <a:endParaRPr sz="95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прием заявлений о внесении исправления или изменения в запись акта гражданского состояния.</a:t>
            </a:r>
            <a:endParaRPr sz="950" dirty="0">
              <a:solidFill>
                <a:schemeClr val="dk1"/>
              </a:solidFill>
            </a:endParaRPr>
          </a:p>
        </p:txBody>
      </p:sp>
      <p:sp>
        <p:nvSpPr>
          <p:cNvPr id="465" name="Google Shape;465;g109cae1b9bf_0_15"/>
          <p:cNvSpPr txBox="1"/>
          <p:nvPr/>
        </p:nvSpPr>
        <p:spPr>
          <a:xfrm>
            <a:off x="5953623" y="747843"/>
            <a:ext cx="328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Сертификат COVID-19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109cae1b9bf_0_15"/>
          <p:cNvSpPr txBox="1"/>
          <p:nvPr/>
        </p:nvSpPr>
        <p:spPr>
          <a:xfrm>
            <a:off x="5953622" y="1182770"/>
            <a:ext cx="2766381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 dirty="0">
                <a:solidFill>
                  <a:schemeClr val="dk1"/>
                </a:solidFill>
              </a:rPr>
              <a:t>С 8 ноября 2021 г. в центрах </a:t>
            </a:r>
            <a:r>
              <a:rPr lang="ru-RU" sz="950" dirty="0" err="1">
                <a:solidFill>
                  <a:schemeClr val="dk1"/>
                </a:solidFill>
              </a:rPr>
              <a:t>госуслуг</a:t>
            </a:r>
            <a:r>
              <a:rPr lang="ru-RU" sz="950" dirty="0">
                <a:solidFill>
                  <a:schemeClr val="dk1"/>
                </a:solidFill>
              </a:rPr>
              <a:t>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в зоне электронных услуг организована выдача гражданам сертификата о профилактических прививках против новой </a:t>
            </a:r>
            <a:r>
              <a:rPr lang="ru-RU" sz="950" dirty="0" err="1">
                <a:solidFill>
                  <a:schemeClr val="dk1"/>
                </a:solidFill>
              </a:rPr>
              <a:t>коронавирусной</a:t>
            </a:r>
            <a:r>
              <a:rPr lang="ru-RU" sz="950" dirty="0">
                <a:solidFill>
                  <a:schemeClr val="dk1"/>
                </a:solidFill>
              </a:rPr>
              <a:t> инфекции или медицинских противопоказаниях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к вакцинации и (или) перенесенном заболевании, вызванном COVID-19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на бумажном носителе в виде выписки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из Портала gosuslugi.ru. С 16 ноября 2021 г. такой сертификат выдается через «окно» специалиста посредством АРМ «Генерация сертификата COVID-19».</a:t>
            </a:r>
            <a:endParaRPr sz="95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chemeClr val="dk1"/>
              </a:solidFill>
            </a:endParaRPr>
          </a:p>
        </p:txBody>
      </p:sp>
      <p:sp>
        <p:nvSpPr>
          <p:cNvPr id="468" name="Google Shape;468;g109cae1b9bf_0_15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109cae1b9bf_0_15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109cae1b9bf_0_15"/>
          <p:cNvSpPr/>
          <p:nvPr/>
        </p:nvSpPr>
        <p:spPr>
          <a:xfrm>
            <a:off x="222645" y="223681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ПРОЕКТЫ И ПОЛЕЗНЫЕ НОВОВВЕДЕНИЯ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109cae1b9bf_0_15"/>
          <p:cNvSpPr/>
          <p:nvPr/>
        </p:nvSpPr>
        <p:spPr>
          <a:xfrm>
            <a:off x="507430" y="2935214"/>
            <a:ext cx="4175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Услуга Фонда социального страхования России</a:t>
            </a: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baseline="-25000" dirty="0">
              <a:solidFill>
                <a:srgbClr val="E74825"/>
              </a:solidFill>
            </a:endParaRPr>
          </a:p>
        </p:txBody>
      </p:sp>
      <p:sp>
        <p:nvSpPr>
          <p:cNvPr id="474" name="Google Shape;474;g109cae1b9bf_0_15"/>
          <p:cNvSpPr txBox="1"/>
          <p:nvPr/>
        </p:nvSpPr>
        <p:spPr>
          <a:xfrm>
            <a:off x="507431" y="3261260"/>
            <a:ext cx="486658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50" dirty="0">
                <a:solidFill>
                  <a:schemeClr val="dk1"/>
                </a:solidFill>
              </a:rPr>
              <a:t>Обеспечение инвалидов техническими средствами реабилитации и (или) услугами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и отдельных категорий граждан из числа ветеранов протезами (кроме зубных протезов), протезно-ортопедическими изделиями, а также выплата компенсации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за самостоятельно приобретенные инвалидами технические средства реабилитации (ветеранами протезы (кроме зубных протезов), протезно-ортопедические изделия)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и (или) оплаченные услуги и ежегодная денежная компенсация расходов инвалидов на содержание и ветеринарное обслуживание собак-проводников (для иногородних инвалидов)</a:t>
            </a:r>
            <a:endParaRPr sz="95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28247" y="4803998"/>
            <a:ext cx="626423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oogle Shape;415;p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" name="Google Shape;417;p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484;p12"/>
          <p:cNvSpPr/>
          <p:nvPr/>
        </p:nvSpPr>
        <p:spPr>
          <a:xfrm>
            <a:off x="267287" y="915554"/>
            <a:ext cx="6227298" cy="899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04410" y="915554"/>
            <a:ext cx="2945675" cy="900183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9" name="Google Shape;479;p12"/>
          <p:cNvSpPr/>
          <p:nvPr/>
        </p:nvSpPr>
        <p:spPr>
          <a:xfrm>
            <a:off x="4859815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2"/>
          <p:cNvSpPr/>
          <p:nvPr/>
        </p:nvSpPr>
        <p:spPr>
          <a:xfrm>
            <a:off x="4859815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2"/>
          <p:cNvSpPr/>
          <p:nvPr/>
        </p:nvSpPr>
        <p:spPr>
          <a:xfrm>
            <a:off x="4859815" y="1972954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2"/>
          <p:cNvSpPr txBox="1"/>
          <p:nvPr/>
        </p:nvSpPr>
        <p:spPr>
          <a:xfrm>
            <a:off x="1427167" y="1989410"/>
            <a:ext cx="3355848" cy="27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dirty="0">
                <a:solidFill>
                  <a:srgbClr val="E74825"/>
                </a:solidFill>
              </a:rPr>
              <a:t>Регистрация транспортных средств</a:t>
            </a:r>
            <a:r>
              <a:rPr lang="ru-RU" sz="11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1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 dirty="0">
                <a:solidFill>
                  <a:schemeClr val="dk1"/>
                </a:solidFill>
              </a:rPr>
              <a:t>(во флагманских офисах)</a:t>
            </a:r>
            <a:endParaRPr lang="en-US" sz="1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dirty="0">
              <a:solidFill>
                <a:schemeClr val="dk1"/>
              </a:solidFill>
            </a:endParaRPr>
          </a:p>
          <a:p>
            <a:pPr lvl="0"/>
            <a:r>
              <a:rPr lang="ru-RU" sz="1200" b="1" dirty="0">
                <a:solidFill>
                  <a:srgbClr val="E74825"/>
                </a:solidFill>
              </a:rPr>
              <a:t>Прием заявления о признании </a:t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гражданина банкротом во внесудебном порядке </a:t>
            </a:r>
            <a:r>
              <a:rPr lang="ru-RU" sz="1200" dirty="0">
                <a:solidFill>
                  <a:schemeClr val="dk1"/>
                </a:solidFill>
              </a:rPr>
              <a:t>(во флагманских офисах </a:t>
            </a:r>
            <a:br>
              <a:rPr lang="en-US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и Дворце </a:t>
            </a:r>
            <a:r>
              <a:rPr lang="ru-RU" sz="1200" dirty="0" err="1">
                <a:solidFill>
                  <a:schemeClr val="dk1"/>
                </a:solidFill>
              </a:rPr>
              <a:t>госуслуг</a:t>
            </a:r>
            <a:r>
              <a:rPr lang="ru-RU" sz="1200" dirty="0">
                <a:solidFill>
                  <a:schemeClr val="dk1"/>
                </a:solidFill>
              </a:rPr>
              <a:t> на ВДНХ)</a:t>
            </a:r>
            <a:endParaRPr lang="en-US" sz="1200" dirty="0">
              <a:solidFill>
                <a:schemeClr val="dk1"/>
              </a:solidFill>
            </a:endParaRPr>
          </a:p>
          <a:p>
            <a:pPr lvl="0"/>
            <a:endParaRPr lang="en-US" sz="1200" dirty="0">
              <a:solidFill>
                <a:schemeClr val="dk1"/>
              </a:solidFill>
            </a:endParaRPr>
          </a:p>
          <a:p>
            <a:pPr lvl="0"/>
            <a:r>
              <a:rPr lang="ru-RU" sz="1200" b="1" dirty="0">
                <a:solidFill>
                  <a:srgbClr val="E74825"/>
                </a:solidFill>
              </a:rPr>
              <a:t>Выдача паспортов 14-летним гражданам </a:t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в торжественной обстановке</a:t>
            </a:r>
          </a:p>
          <a:p>
            <a:pPr lvl="0"/>
            <a:r>
              <a:rPr lang="ru-RU" sz="1200" b="1" dirty="0">
                <a:solidFill>
                  <a:srgbClr val="E74825"/>
                </a:solidFill>
              </a:rPr>
              <a:t>сотрудниками МВД </a:t>
            </a:r>
            <a:endParaRPr lang="ru-RU" sz="1200" dirty="0"/>
          </a:p>
          <a:p>
            <a:pPr lvl="0"/>
            <a:r>
              <a:rPr lang="ru-RU" sz="1200" dirty="0">
                <a:solidFill>
                  <a:schemeClr val="dk1"/>
                </a:solidFill>
              </a:rPr>
              <a:t>(флагманские офисы и Дворец </a:t>
            </a:r>
            <a:r>
              <a:rPr lang="ru-RU" sz="1200" dirty="0" err="1">
                <a:solidFill>
                  <a:schemeClr val="dk1"/>
                </a:solidFill>
              </a:rPr>
              <a:t>госуслуг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br>
              <a:rPr lang="en-US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на ВДНХ)</a:t>
            </a:r>
            <a:endParaRPr lang="ru-RU" sz="1200" dirty="0"/>
          </a:p>
          <a:p>
            <a:pPr lvl="0"/>
            <a:endParaRPr lang="ru-RU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2"/>
          <p:cNvSpPr txBox="1"/>
          <p:nvPr/>
        </p:nvSpPr>
        <p:spPr>
          <a:xfrm>
            <a:off x="494011" y="861725"/>
            <a:ext cx="4761781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800" b="1" baseline="-25000" dirty="0">
                <a:solidFill>
                  <a:schemeClr val="bg1"/>
                </a:solidFill>
              </a:rPr>
              <a:t>СУПЕР-СЕРВИСЫ ФЛАГМАНОВ: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488" name="Google Shape;488;p12"/>
          <p:cNvSpPr txBox="1"/>
          <p:nvPr/>
        </p:nvSpPr>
        <p:spPr>
          <a:xfrm>
            <a:off x="5894364" y="2026924"/>
            <a:ext cx="3131720" cy="236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Выдача водительского </a:t>
            </a:r>
            <a:b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удостоверения в день обращения </a:t>
            </a:r>
            <a:br>
              <a:rPr lang="en-US" dirty="0"/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</a:t>
            </a:r>
            <a:r>
              <a:rPr lang="ru-RU" sz="1200" dirty="0">
                <a:solidFill>
                  <a:schemeClr val="dk1"/>
                </a:solidFill>
              </a:rPr>
              <a:t>х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офисах)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Оформление</a:t>
            </a:r>
            <a:r>
              <a:rPr lang="en-US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загранпаспорта детям 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14 лет, зарегистрированным в Москве,</a:t>
            </a:r>
            <a:br>
              <a:rPr lang="en-US" dirty="0"/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сутки –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ЮАО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ЮВАО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Приобретение гражданства </a:t>
            </a:r>
            <a:b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несовершеннолетними детьми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(иностранным гражданам и лицам 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 гражданства) – ЦАО и ЮЗАО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2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3" name="Google Shape;493;p12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4" name="Google Shape;494;p12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dirty="0">
                <a:solidFill>
                  <a:srgbClr val="561C0E"/>
                </a:solidFill>
              </a:rPr>
              <a:t>УНИКАЛЬНЫЕ УСЛУГИ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1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1789" y="2069682"/>
            <a:ext cx="772126" cy="48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9377" y="2846367"/>
            <a:ext cx="422956" cy="64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2878" y="3682052"/>
            <a:ext cx="489949" cy="69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2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998" y="911743"/>
            <a:ext cx="2006554" cy="8505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2618868" y="4771173"/>
            <a:ext cx="626423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Google Shape;481;p12"/>
          <p:cNvSpPr/>
          <p:nvPr/>
        </p:nvSpPr>
        <p:spPr>
          <a:xfrm>
            <a:off x="368854" y="1972954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481;p12"/>
          <p:cNvSpPr/>
          <p:nvPr/>
        </p:nvSpPr>
        <p:spPr>
          <a:xfrm>
            <a:off x="368854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481;p12"/>
          <p:cNvSpPr/>
          <p:nvPr/>
        </p:nvSpPr>
        <p:spPr>
          <a:xfrm>
            <a:off x="368854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08" y="3703777"/>
            <a:ext cx="407566" cy="643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73" y="2869810"/>
            <a:ext cx="463562" cy="615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42" y="2059985"/>
            <a:ext cx="1001857" cy="4529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18340" y="2388358"/>
            <a:ext cx="2597624" cy="21309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461" y="633548"/>
            <a:ext cx="2600973" cy="1897179"/>
          </a:xfrm>
          <a:prstGeom prst="rect">
            <a:avLst/>
          </a:prstGeom>
        </p:spPr>
      </p:pic>
      <p:sp>
        <p:nvSpPr>
          <p:cNvPr id="508" name="Google Shape;508;g1082862a88a_12_0"/>
          <p:cNvSpPr/>
          <p:nvPr/>
        </p:nvSpPr>
        <p:spPr>
          <a:xfrm rot="10800000">
            <a:off x="342310" y="3488788"/>
            <a:ext cx="5509849" cy="96598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1082862a88a_12_0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1082862a88a_12_0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>
                <a:solidFill>
                  <a:srgbClr val="E74825"/>
                </a:solidFill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1082862a88a_12_0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3" name="Google Shape;513;g1082862a88a_12_0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5" name="Google Shape;515;g1082862a88a_12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1082862a88a_12_0"/>
          <p:cNvSpPr/>
          <p:nvPr/>
        </p:nvSpPr>
        <p:spPr>
          <a:xfrm>
            <a:off x="274983" y="740941"/>
            <a:ext cx="5638137" cy="3394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623B2A"/>
                </a:solidFill>
              </a:rPr>
              <a:t>Суть проекта — в сопровождаемом трудоустройстве воспитанников городских психоневрологических домов-интернатов. На каждом этапе — </a:t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от приема на работу до самого рабочего процесса — подопечным помогают кураторы со стороны домов-интернатов и центров «Мои Документы».</a:t>
            </a:r>
            <a:endParaRPr sz="1200" dirty="0">
              <a:solidFill>
                <a:srgbClr val="623B2A"/>
              </a:solidFill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623B2A"/>
                </a:solidFill>
              </a:rPr>
              <a:t>Проект по трудоустройству проживающих в психоневрологических интернатах направлен на создание беспрепятственного пространства </a:t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для жизни людей с ментальными особенностями. Ключевым инструментов </a:t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в адаптации и социализации становится трудовая занятость: работа помогает проживающим не только заработать деньги, но и реализовать личностный потенциал, обрести независимость и уверенность </a:t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в собственных силах.</a:t>
            </a:r>
            <a:endParaRPr sz="1200" b="1" dirty="0">
              <a:solidFill>
                <a:srgbClr val="623B2A"/>
              </a:solidFill>
            </a:endParaRPr>
          </a:p>
        </p:txBody>
      </p:sp>
      <p:sp>
        <p:nvSpPr>
          <p:cNvPr id="519" name="Google Shape;519;g1082862a88a_12_0"/>
          <p:cNvSpPr/>
          <p:nvPr/>
        </p:nvSpPr>
        <p:spPr>
          <a:xfrm>
            <a:off x="450086" y="1065607"/>
            <a:ext cx="396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1082862a88a_12_0"/>
          <p:cNvSpPr/>
          <p:nvPr/>
        </p:nvSpPr>
        <p:spPr>
          <a:xfrm>
            <a:off x="497058" y="3578787"/>
            <a:ext cx="5697416" cy="83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solidFill>
                  <a:srgbClr val="623B2A"/>
                </a:solidFill>
              </a:rPr>
              <a:t>Старт проекта – </a:t>
            </a:r>
            <a:r>
              <a:rPr lang="ru-RU" b="1" dirty="0">
                <a:solidFill>
                  <a:srgbClr val="E74825"/>
                </a:solidFill>
              </a:rPr>
              <a:t>март 2021 года. </a:t>
            </a:r>
            <a:br>
              <a:rPr lang="ru-RU" b="1" dirty="0">
                <a:solidFill>
                  <a:srgbClr val="E74825"/>
                </a:solidFill>
              </a:rPr>
            </a:br>
            <a:r>
              <a:rPr lang="ru-RU" dirty="0">
                <a:solidFill>
                  <a:srgbClr val="623B2A"/>
                </a:solidFill>
              </a:rPr>
              <a:t>Сейчас уже </a:t>
            </a:r>
            <a:r>
              <a:rPr lang="ru-RU" b="1" dirty="0">
                <a:solidFill>
                  <a:srgbClr val="E74825"/>
                </a:solidFill>
              </a:rPr>
              <a:t>69 воспитанников </a:t>
            </a:r>
            <a:r>
              <a:rPr lang="ru-RU" dirty="0">
                <a:solidFill>
                  <a:srgbClr val="623B2A"/>
                </a:solidFill>
              </a:rPr>
              <a:t>психоневрологических интернатов работают </a:t>
            </a:r>
            <a:r>
              <a:rPr lang="ru-RU" b="1" dirty="0">
                <a:solidFill>
                  <a:srgbClr val="E74825"/>
                </a:solidFill>
              </a:rPr>
              <a:t>в 40 офисах «Мои Документы»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16014" y="4803998"/>
            <a:ext cx="6063309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6218340" y="267494"/>
            <a:ext cx="1180245" cy="1159328"/>
            <a:chOff x="395536" y="195486"/>
            <a:chExt cx="1687116" cy="1656184"/>
          </a:xfrm>
          <a:effectLst/>
        </p:grpSpPr>
        <p:sp>
          <p:nvSpPr>
            <p:cNvPr id="20" name="Полилиния 19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643548" y="3723878"/>
            <a:ext cx="1180245" cy="1159328"/>
            <a:chOff x="1547664" y="3452978"/>
            <a:chExt cx="1260582" cy="1237470"/>
          </a:xfrm>
        </p:grpSpPr>
        <p:sp>
          <p:nvSpPr>
            <p:cNvPr id="23" name="Полилиния 22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Google Shape;494;p12"/>
          <p:cNvSpPr/>
          <p:nvPr/>
        </p:nvSpPr>
        <p:spPr>
          <a:xfrm>
            <a:off x="251520" y="267494"/>
            <a:ext cx="7704856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500"/>
            </a:pPr>
            <a:r>
              <a:rPr lang="ru-RU" sz="1300" b="1" dirty="0">
                <a:solidFill>
                  <a:srgbClr val="561C0E"/>
                </a:solidFill>
              </a:rPr>
              <a:t>СОПРОВОЖДАЕМОЕ ТРУДОУСТРОЙСТВО ВОСПИТАННИКОВ ПНИ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363685" y="966652"/>
            <a:ext cx="2939144" cy="1005840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5" name="Google Shape;525;p13"/>
          <p:cNvSpPr/>
          <p:nvPr/>
        </p:nvSpPr>
        <p:spPr>
          <a:xfrm rot="10800000">
            <a:off x="6592255" y="951634"/>
            <a:ext cx="2304300" cy="32403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Google Shape;52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682906"/>
            <a:ext cx="2588125" cy="181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2469276"/>
            <a:ext cx="2588125" cy="200466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3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1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392" y="4659982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1" name="Google Shape;531;p13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</p:grpSpPr>
        <p:sp>
          <p:nvSpPr>
            <p:cNvPr id="532" name="Google Shape;532;p1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13"/>
          <p:cNvGrpSpPr/>
          <p:nvPr/>
        </p:nvGrpSpPr>
        <p:grpSpPr>
          <a:xfrm>
            <a:off x="1803416" y="3651870"/>
            <a:ext cx="1180245" cy="1159328"/>
            <a:chOff x="1547664" y="3452978"/>
            <a:chExt cx="1260582" cy="1237470"/>
          </a:xfrm>
        </p:grpSpPr>
        <p:sp>
          <p:nvSpPr>
            <p:cNvPr id="535" name="Google Shape;535;p13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1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9" name="Google Shape;539;p13"/>
          <p:cNvCxnSpPr/>
          <p:nvPr/>
        </p:nvCxnSpPr>
        <p:spPr>
          <a:xfrm>
            <a:off x="3203848" y="627534"/>
            <a:ext cx="5688632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0" name="Google Shape;540;p13"/>
          <p:cNvSpPr/>
          <p:nvPr/>
        </p:nvSpPr>
        <p:spPr>
          <a:xfrm>
            <a:off x="2915816" y="267494"/>
            <a:ext cx="595840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 ВЕТЕРАНАХ»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3"/>
          <p:cNvSpPr txBox="1"/>
          <p:nvPr/>
        </p:nvSpPr>
        <p:spPr>
          <a:xfrm>
            <a:off x="3347864" y="2211710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3"/>
          <p:cNvSpPr txBox="1"/>
          <p:nvPr/>
        </p:nvSpPr>
        <p:spPr>
          <a:xfrm>
            <a:off x="3347864" y="3661742"/>
            <a:ext cx="324036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ПЕРСОНАЛЬНЫЙ ПОМОЩНИК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3"/>
          <p:cNvSpPr txBox="1"/>
          <p:nvPr/>
        </p:nvSpPr>
        <p:spPr>
          <a:xfrm>
            <a:off x="3347864" y="2511718"/>
            <a:ext cx="3024336" cy="8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Обеспечение ветеранов </a:t>
            </a:r>
            <a:br>
              <a:rPr lang="ru-RU"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самыми востребованными государственными </a:t>
            </a:r>
            <a:br>
              <a:rPr lang="ru-RU"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услугами на дому</a:t>
            </a:r>
            <a:endParaRPr sz="14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3"/>
          <p:cNvSpPr txBox="1"/>
          <p:nvPr/>
        </p:nvSpPr>
        <p:spPr>
          <a:xfrm>
            <a:off x="6750677" y="2546256"/>
            <a:ext cx="2232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8637" marR="2522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звонков руководителям центров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3"/>
          <p:cNvSpPr txBox="1"/>
          <p:nvPr/>
        </p:nvSpPr>
        <p:spPr>
          <a:xfrm>
            <a:off x="6750677" y="3669797"/>
            <a:ext cx="1838682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6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оказанных услуг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3"/>
          <p:cNvSpPr txBox="1"/>
          <p:nvPr/>
        </p:nvSpPr>
        <p:spPr>
          <a:xfrm>
            <a:off x="6750677" y="1036456"/>
            <a:ext cx="1511623" cy="43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68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&gt;60000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3"/>
          <p:cNvSpPr/>
          <p:nvPr/>
        </p:nvSpPr>
        <p:spPr>
          <a:xfrm>
            <a:off x="3347864" y="3920157"/>
            <a:ext cx="28803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Руководитель центра госуслуг</a:t>
            </a:r>
            <a:endParaRPr sz="14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3"/>
          <p:cNvSpPr txBox="1"/>
          <p:nvPr/>
        </p:nvSpPr>
        <p:spPr>
          <a:xfrm>
            <a:off x="6750677" y="2261399"/>
            <a:ext cx="1295700" cy="16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25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&gt;2</a:t>
            </a:r>
            <a:r>
              <a:rPr lang="ru-RU" sz="4000" b="1" baseline="-25000" dirty="0">
                <a:solidFill>
                  <a:srgbClr val="E74825"/>
                </a:solidFill>
              </a:rPr>
              <a:t>65</a:t>
            </a: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00  </a:t>
            </a:r>
            <a:r>
              <a:rPr lang="ru-RU" sz="4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ru-RU" sz="4000" b="0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3"/>
          <p:cNvSpPr txBox="1"/>
          <p:nvPr/>
        </p:nvSpPr>
        <p:spPr>
          <a:xfrm>
            <a:off x="6750677" y="3374391"/>
            <a:ext cx="1483941" cy="16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25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baseline="-25000" dirty="0">
                <a:solidFill>
                  <a:srgbClr val="E74825"/>
                </a:solidFill>
              </a:rPr>
              <a:t>&gt;46</a:t>
            </a: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00  </a:t>
            </a:r>
            <a:r>
              <a:rPr lang="ru-RU" sz="4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ru-RU" sz="4000" b="0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3"/>
          <p:cNvSpPr txBox="1"/>
          <p:nvPr/>
        </p:nvSpPr>
        <p:spPr>
          <a:xfrm>
            <a:off x="6750677" y="1530215"/>
            <a:ext cx="2016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198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ветеранов Великой Отечественной войны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1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836" y="1082024"/>
            <a:ext cx="2664295" cy="8132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3108960" y="4803998"/>
            <a:ext cx="4916859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30058" y="790303"/>
            <a:ext cx="5456788" cy="1071155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7" name="Google Shape;557;g1085bbaee28_10_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0972" y="2283717"/>
            <a:ext cx="2822776" cy="224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g1085bbaee28_1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4113" y="632346"/>
            <a:ext cx="2829704" cy="1824527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1085bbaee28_10_0"/>
          <p:cNvSpPr/>
          <p:nvPr/>
        </p:nvSpPr>
        <p:spPr>
          <a:xfrm rot="10800000">
            <a:off x="323536" y="1997327"/>
            <a:ext cx="5472600" cy="111632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g1085bbaee28_10_0"/>
          <p:cNvSpPr/>
          <p:nvPr/>
        </p:nvSpPr>
        <p:spPr>
          <a:xfrm>
            <a:off x="467544" y="896809"/>
            <a:ext cx="5256600" cy="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«Спортивные выходные» – </a:t>
            </a:r>
            <a: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возможность бесплатно заниматься спортом под руководством профессиональных тренеров. Это совместный проект центров </a:t>
            </a:r>
            <a:r>
              <a:rPr lang="ru-RU" sz="13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«Мои Документы» города Москвы и Москомспорта</a:t>
            </a:r>
            <a:endParaRPr sz="1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g1085bbaee28_10_0"/>
          <p:cNvSpPr/>
          <p:nvPr/>
        </p:nvSpPr>
        <p:spPr>
          <a:xfrm>
            <a:off x="1441481" y="2155439"/>
            <a:ext cx="16563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онлайн-тренировок на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-канале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1085bbaee28_10_0"/>
          <p:cNvSpPr/>
          <p:nvPr/>
        </p:nvSpPr>
        <p:spPr>
          <a:xfrm>
            <a:off x="611560" y="4659982"/>
            <a:ext cx="324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g1085bbaee28_10_0"/>
          <p:cNvSpPr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5" name="Google Shape;565;g1085bbaee28_10_0"/>
          <p:cNvCxnSpPr/>
          <p:nvPr/>
        </p:nvCxnSpPr>
        <p:spPr>
          <a:xfrm>
            <a:off x="259171" y="627534"/>
            <a:ext cx="55371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6" name="Google Shape;566;g1085bbaee28_10_0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СПОРТИВНЫЕ ВЫХОДНЫЕ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g1085bbaee28_10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g1085bbaee28_10_0"/>
          <p:cNvSpPr/>
          <p:nvPr/>
        </p:nvSpPr>
        <p:spPr>
          <a:xfrm>
            <a:off x="497349" y="2141372"/>
            <a:ext cx="1008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337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&gt;380 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1085bbaee28_10_0"/>
          <p:cNvSpPr/>
          <p:nvPr/>
        </p:nvSpPr>
        <p:spPr>
          <a:xfrm>
            <a:off x="1779106" y="2667075"/>
            <a:ext cx="1656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подписчиков 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g1085bbaee28_10_0"/>
          <p:cNvSpPr/>
          <p:nvPr/>
        </p:nvSpPr>
        <p:spPr>
          <a:xfrm>
            <a:off x="497349" y="2711078"/>
            <a:ext cx="1440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dirty="0">
                <a:solidFill>
                  <a:srgbClr val="E74825"/>
                </a:solidFill>
              </a:rPr>
              <a:t>&gt;28</a:t>
            </a: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тыс.</a:t>
            </a:r>
            <a:endParaRPr sz="18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g1085bbaee28_10_0"/>
          <p:cNvSpPr/>
          <p:nvPr/>
        </p:nvSpPr>
        <p:spPr>
          <a:xfrm>
            <a:off x="497349" y="3251006"/>
            <a:ext cx="2817937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1" dirty="0">
                <a:solidFill>
                  <a:srgbClr val="E74825"/>
                </a:solidFill>
              </a:rPr>
              <a:t>В конкурсе </a:t>
            </a:r>
            <a:r>
              <a:rPr lang="ru-RU" sz="1100" b="1" i="0" u="none" strike="noStrike" cap="none" dirty="0" err="1">
                <a:solidFill>
                  <a:srgbClr val="E74825"/>
                </a:solidFill>
                <a:sym typeface="Arial"/>
              </a:rPr>
              <a:t>MarSpo</a:t>
            </a:r>
            <a:r>
              <a:rPr lang="ru-RU" sz="1100" b="1" i="0" u="none" strike="noStrike" cap="none" dirty="0">
                <a:solidFill>
                  <a:srgbClr val="E74825"/>
                </a:solidFill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E74825"/>
                </a:solidFill>
                <a:sym typeface="Arial"/>
              </a:rPr>
              <a:t>Awards</a:t>
            </a:r>
            <a:r>
              <a:rPr lang="ru-RU" sz="1100" b="1" i="0" u="none" strike="noStrike" cap="none" dirty="0">
                <a:solidFill>
                  <a:srgbClr val="E74825"/>
                </a:solidFill>
                <a:sym typeface="Arial"/>
              </a:rPr>
              <a:t> 2021 получил серебро в номинациях 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«Лучший маркетинг проекта в области популяризации спорта и здорового образа жизни. Неигровые виды спорта» и «Лучший рекламный, </a:t>
            </a:r>
            <a:r>
              <a:rPr lang="ru-RU" sz="1100" b="1" i="0" u="none" strike="noStrike" cap="none" dirty="0" err="1">
                <a:solidFill>
                  <a:srgbClr val="561C0E"/>
                </a:solidFill>
                <a:sym typeface="Arial"/>
              </a:rPr>
              <a:t>имиджевый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 промо ролик бренда»</a:t>
            </a:r>
            <a:r>
              <a:rPr lang="ru-RU" sz="1100" b="1" dirty="0">
                <a:solidFill>
                  <a:srgbClr val="561C0E"/>
                </a:solidFill>
              </a:rPr>
              <a:t>.</a:t>
            </a:r>
            <a:endParaRPr sz="1100" b="0" i="0" u="none" strike="noStrike" cap="none" dirty="0">
              <a:solidFill>
                <a:srgbClr val="561C0E"/>
              </a:solidFill>
              <a:sym typeface="Arial"/>
            </a:endParaRPr>
          </a:p>
        </p:txBody>
      </p:sp>
      <p:sp>
        <p:nvSpPr>
          <p:cNvPr id="572" name="Google Shape;572;g1085bbaee28_10_0"/>
          <p:cNvSpPr/>
          <p:nvPr/>
        </p:nvSpPr>
        <p:spPr>
          <a:xfrm>
            <a:off x="3707903" y="2717436"/>
            <a:ext cx="15843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аудитория проекта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g1085bbaee28_10_0"/>
          <p:cNvSpPr/>
          <p:nvPr/>
        </p:nvSpPr>
        <p:spPr>
          <a:xfrm>
            <a:off x="3707903" y="3251005"/>
            <a:ext cx="2111431" cy="138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dirty="0">
                <a:solidFill>
                  <a:srgbClr val="561C0E"/>
                </a:solidFill>
              </a:rPr>
              <a:t>В конце 2021 года </a:t>
            </a:r>
            <a:br>
              <a:rPr lang="ru-RU" sz="1100" dirty="0">
                <a:solidFill>
                  <a:srgbClr val="561C0E"/>
                </a:solidFill>
              </a:rPr>
            </a:br>
            <a:r>
              <a:rPr lang="ru-RU" sz="1100" dirty="0">
                <a:solidFill>
                  <a:srgbClr val="561C0E"/>
                </a:solidFill>
              </a:rPr>
              <a:t>стартовал первый </a:t>
            </a:r>
            <a:br>
              <a:rPr lang="ru-RU" sz="1100" dirty="0">
                <a:solidFill>
                  <a:srgbClr val="561C0E"/>
                </a:solidFill>
              </a:rPr>
            </a:br>
            <a:r>
              <a:rPr lang="ru-RU" sz="1100" dirty="0">
                <a:solidFill>
                  <a:srgbClr val="561C0E"/>
                </a:solidFill>
              </a:rPr>
              <a:t>закрытый онлайн-марафон </a:t>
            </a:r>
            <a:r>
              <a:rPr lang="ru-RU" sz="1100" b="1" dirty="0">
                <a:solidFill>
                  <a:srgbClr val="561C0E"/>
                </a:solidFill>
              </a:rPr>
              <a:t>«Сядь на шпагат </a:t>
            </a:r>
            <a:br>
              <a:rPr lang="ru-RU" sz="1100" b="1" dirty="0">
                <a:solidFill>
                  <a:srgbClr val="561C0E"/>
                </a:solidFill>
              </a:rPr>
            </a:br>
            <a:r>
              <a:rPr lang="ru-RU" sz="1100" b="1" dirty="0">
                <a:solidFill>
                  <a:srgbClr val="561C0E"/>
                </a:solidFill>
              </a:rPr>
              <a:t>со Спортивными выходными»</a:t>
            </a:r>
            <a:r>
              <a:rPr lang="ru-RU" sz="1100" dirty="0">
                <a:solidFill>
                  <a:srgbClr val="561C0E"/>
                </a:solidFill>
              </a:rPr>
              <a:t>, где приняли участие более 1000 человек.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 </a:t>
            </a:r>
            <a:endParaRPr sz="1100" b="0" i="0" u="none" strike="noStrike" cap="none" dirty="0">
              <a:solidFill>
                <a:srgbClr val="561C0E"/>
              </a:solidFill>
              <a:sym typeface="Arial"/>
            </a:endParaRPr>
          </a:p>
        </p:txBody>
      </p:sp>
      <p:grpSp>
        <p:nvGrpSpPr>
          <p:cNvPr id="574" name="Google Shape;574;g1085bbaee28_10_0"/>
          <p:cNvGrpSpPr/>
          <p:nvPr/>
        </p:nvGrpSpPr>
        <p:grpSpPr>
          <a:xfrm>
            <a:off x="6012174" y="267494"/>
            <a:ext cx="1180306" cy="1159329"/>
            <a:chOff x="395536" y="195486"/>
            <a:chExt cx="1687116" cy="1656184"/>
          </a:xfrm>
        </p:grpSpPr>
        <p:sp>
          <p:nvSpPr>
            <p:cNvPr id="575" name="Google Shape;575;g1085bbaee28_10_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1085bbaee28_10_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" name="Google Shape;577;g1085bbaee28_10_0"/>
          <p:cNvGrpSpPr/>
          <p:nvPr/>
        </p:nvGrpSpPr>
        <p:grpSpPr>
          <a:xfrm>
            <a:off x="7667887" y="3723545"/>
            <a:ext cx="1180787" cy="1159880"/>
            <a:chOff x="1547126" y="3452451"/>
            <a:chExt cx="1261121" cy="1237998"/>
          </a:xfrm>
        </p:grpSpPr>
        <p:sp>
          <p:nvSpPr>
            <p:cNvPr id="578" name="Google Shape;578;g1085bbaee28_10_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1085bbaee28_10_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1" name="Google Shape;581;g1085bbaee28_10_0"/>
          <p:cNvSpPr/>
          <p:nvPr/>
        </p:nvSpPr>
        <p:spPr>
          <a:xfrm>
            <a:off x="3707903" y="2339927"/>
            <a:ext cx="2016300" cy="37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dirty="0">
                <a:solidFill>
                  <a:srgbClr val="E74825"/>
                </a:solidFill>
              </a:rPr>
              <a:t>7</a:t>
            </a:r>
            <a:r>
              <a:rPr lang="ru-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00</a:t>
            </a: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 </a:t>
            </a: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участников</a:t>
            </a:r>
            <a:endParaRPr sz="18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628247" y="4803998"/>
            <a:ext cx="4854158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4"/>
          <p:cNvSpPr/>
          <p:nvPr/>
        </p:nvSpPr>
        <p:spPr>
          <a:xfrm>
            <a:off x="4914314" y="872197"/>
            <a:ext cx="4004603" cy="367635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4"/>
          <p:cNvSpPr txBox="1"/>
          <p:nvPr/>
        </p:nvSpPr>
        <p:spPr>
          <a:xfrm>
            <a:off x="5209822" y="3123445"/>
            <a:ext cx="10134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28 </a:t>
            </a:r>
            <a:endParaRPr sz="42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4"/>
          <p:cNvSpPr txBox="1"/>
          <p:nvPr/>
        </p:nvSpPr>
        <p:spPr>
          <a:xfrm>
            <a:off x="6380077" y="2996247"/>
            <a:ext cx="23682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 в центрах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Москвы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собранных материалов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4"/>
          <p:cNvSpPr txBox="1"/>
          <p:nvPr/>
        </p:nvSpPr>
        <p:spPr>
          <a:xfrm>
            <a:off x="5025922" y="1846518"/>
            <a:ext cx="1197300" cy="11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4200" b="1" baseline="-25000" dirty="0">
                <a:solidFill>
                  <a:srgbClr val="E74825"/>
                </a:solidFill>
              </a:rPr>
              <a:t>9500</a:t>
            </a:r>
            <a:endParaRPr sz="42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4"/>
          <p:cNvSpPr/>
          <p:nvPr/>
        </p:nvSpPr>
        <p:spPr>
          <a:xfrm>
            <a:off x="6276914" y="1707701"/>
            <a:ext cx="2055848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времен Великой Отечественной войны, переданных на хранение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4"/>
          <p:cNvSpPr txBox="1"/>
          <p:nvPr/>
        </p:nvSpPr>
        <p:spPr>
          <a:xfrm>
            <a:off x="4904935" y="2479774"/>
            <a:ext cx="1318287" cy="16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&gt;6840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4"/>
          <p:cNvSpPr/>
          <p:nvPr/>
        </p:nvSpPr>
        <p:spPr>
          <a:xfrm>
            <a:off x="6276914" y="2376710"/>
            <a:ext cx="2046461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и предметов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опубликовано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4"/>
          <p:cNvSpPr txBox="1"/>
          <p:nvPr/>
        </p:nvSpPr>
        <p:spPr>
          <a:xfrm>
            <a:off x="395193" y="1263424"/>
            <a:ext cx="4237767" cy="356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О ПРОЕКТЕ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«Москва — с заботой об истории» направлен на сохранение семейных реликвий и историй москвичей. В рамках акции через центры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Главархив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горожане могут передать свои материалы: фотографии, документы, письма, предметы быта и гардероба.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Основная цель — сберечь подлинные истории жителей, рассказать о них москвичам и поделиться со следующими поколениями.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 В ЦЕНТРАХ ГОСУСЛУГ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Фотографии и документы, письма с фронта, дневники солдат вошли в 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выставлялись.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центрах расположены экспозиции, где представлены интересные факты, документы и фотографии, познавательная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инфографика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также видео- и аудио-контент, интерактивные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тач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-экраны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викторинами и играми.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4"/>
          <p:cNvSpPr txBox="1"/>
          <p:nvPr/>
        </p:nvSpPr>
        <p:spPr>
          <a:xfrm>
            <a:off x="5308822" y="3651870"/>
            <a:ext cx="914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lnSpcReduction="10000"/>
          </a:bodyPr>
          <a:lstStyle/>
          <a:p>
            <a:pPr marL="0" marR="0" lvl="0" indent="0" algn="r" rtl="0">
              <a:lnSpc>
                <a:spcPct val="5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4,6</a:t>
            </a:r>
            <a:endParaRPr sz="32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4"/>
          <p:cNvSpPr txBox="1"/>
          <p:nvPr/>
        </p:nvSpPr>
        <p:spPr>
          <a:xfrm>
            <a:off x="6380077" y="3604978"/>
            <a:ext cx="2181501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выставки москвичами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4"/>
          <p:cNvSpPr txBox="1"/>
          <p:nvPr/>
        </p:nvSpPr>
        <p:spPr>
          <a:xfrm>
            <a:off x="5122752" y="1053732"/>
            <a:ext cx="18573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время проекта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1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392" y="4659982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14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2" name="Google Shape;602;p14"/>
          <p:cNvCxnSpPr/>
          <p:nvPr/>
        </p:nvCxnSpPr>
        <p:spPr>
          <a:xfrm>
            <a:off x="323528" y="627534"/>
            <a:ext cx="8568952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3" name="Google Shape;603;p14"/>
          <p:cNvSpPr/>
          <p:nvPr/>
        </p:nvSpPr>
        <p:spPr>
          <a:xfrm>
            <a:off x="2916116" y="238269"/>
            <a:ext cx="595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ОБ ИСТОРИИ»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436914" y="4803998"/>
            <a:ext cx="659935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7" name="Google Shape;597;p1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91" y="727050"/>
            <a:ext cx="2237046" cy="480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3184292" y="984937"/>
            <a:ext cx="2942187" cy="1379439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9" name="Google Shape;6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7" y="705349"/>
            <a:ext cx="2592287" cy="2048007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15"/>
          <p:cNvSpPr/>
          <p:nvPr/>
        </p:nvSpPr>
        <p:spPr>
          <a:xfrm rot="10800000">
            <a:off x="6324683" y="992625"/>
            <a:ext cx="2585423" cy="334149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5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p1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392" y="4659982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4" name="Google Shape;614;p15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</p:grpSpPr>
        <p:sp>
          <p:nvSpPr>
            <p:cNvPr id="615" name="Google Shape;615;p15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617;p15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9" name="Google Shape;619;p15"/>
          <p:cNvCxnSpPr/>
          <p:nvPr/>
        </p:nvCxnSpPr>
        <p:spPr>
          <a:xfrm>
            <a:off x="1641231" y="627534"/>
            <a:ext cx="725124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0" name="Google Shape;620;p15"/>
          <p:cNvSpPr/>
          <p:nvPr/>
        </p:nvSpPr>
        <p:spPr>
          <a:xfrm>
            <a:off x="2411760" y="267494"/>
            <a:ext cx="646246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СОВРЕМЕННЫЙ МЕДИЦИНСКИЙ ДИАГНОСТИЧЕСКИЙ КОМПЛЕКС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5"/>
          <p:cNvSpPr txBox="1"/>
          <p:nvPr/>
        </p:nvSpPr>
        <p:spPr>
          <a:xfrm>
            <a:off x="3380522" y="1165794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5"/>
          <p:cNvSpPr txBox="1"/>
          <p:nvPr/>
        </p:nvSpPr>
        <p:spPr>
          <a:xfrm>
            <a:off x="3380522" y="1511692"/>
            <a:ext cx="2671319" cy="65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Проведение экспресс-анализа ключевых показателей организма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5"/>
          <p:cNvSpPr txBox="1"/>
          <p:nvPr/>
        </p:nvSpPr>
        <p:spPr>
          <a:xfrm>
            <a:off x="6501641" y="2228732"/>
            <a:ext cx="22323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8637" marR="2522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обследований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5"/>
          <p:cNvSpPr txBox="1"/>
          <p:nvPr/>
        </p:nvSpPr>
        <p:spPr>
          <a:xfrm>
            <a:off x="6473506" y="1104871"/>
            <a:ext cx="1014000" cy="29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68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4000" b="1" baseline="-25000" dirty="0">
                <a:solidFill>
                  <a:srgbClr val="E74825"/>
                </a:solidFill>
              </a:rPr>
              <a:t>в 69</a:t>
            </a:r>
            <a:endParaRPr sz="40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5"/>
          <p:cNvSpPr txBox="1"/>
          <p:nvPr/>
        </p:nvSpPr>
        <p:spPr>
          <a:xfrm>
            <a:off x="6398478" y="1784874"/>
            <a:ext cx="1447594" cy="54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25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4000" b="1" baseline="-25000" dirty="0">
                <a:solidFill>
                  <a:srgbClr val="E74825"/>
                </a:solidFill>
              </a:rPr>
              <a:t>260</a:t>
            </a: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000</a:t>
            </a:r>
            <a:endParaRPr sz="40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5"/>
          <p:cNvSpPr txBox="1"/>
          <p:nvPr/>
        </p:nvSpPr>
        <p:spPr>
          <a:xfrm>
            <a:off x="6501641" y="1456632"/>
            <a:ext cx="2628292" cy="2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центрах «Мои Документы»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p1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95536" y="2643758"/>
            <a:ext cx="2592288" cy="1802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8" name="Google Shape;628;p15"/>
          <p:cNvGrpSpPr/>
          <p:nvPr/>
        </p:nvGrpSpPr>
        <p:grpSpPr>
          <a:xfrm>
            <a:off x="1807579" y="3651870"/>
            <a:ext cx="1180245" cy="1159328"/>
            <a:chOff x="1547664" y="3452978"/>
            <a:chExt cx="1260582" cy="1237470"/>
          </a:xfrm>
        </p:grpSpPr>
        <p:sp>
          <p:nvSpPr>
            <p:cNvPr id="629" name="Google Shape;629;p15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15"/>
          <p:cNvSpPr txBox="1"/>
          <p:nvPr/>
        </p:nvSpPr>
        <p:spPr>
          <a:xfrm>
            <a:off x="3380523" y="2740356"/>
            <a:ext cx="2705932" cy="170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0" marR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-RU" dirty="0">
                <a:solidFill>
                  <a:schemeClr val="dk1"/>
                </a:solidFill>
              </a:rPr>
              <a:t>о всех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флагманских офисах появились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роботы-диагносты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23B2A"/>
                </a:solidFill>
              </a:rPr>
              <a:t>В 25 центрах – </a:t>
            </a:r>
            <a:r>
              <a:rPr lang="ru-RU" b="1" dirty="0" err="1">
                <a:solidFill>
                  <a:srgbClr val="E74825"/>
                </a:solidFill>
              </a:rPr>
              <a:t>кардиокресла</a:t>
            </a:r>
            <a:endParaRPr b="1" dirty="0">
              <a:solidFill>
                <a:srgbClr val="E74825"/>
              </a:solidFill>
            </a:endParaRPr>
          </a:p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23B2A"/>
                </a:solidFill>
              </a:rPr>
              <a:t>для электрокардиограммы</a:t>
            </a:r>
            <a:endParaRPr dirty="0">
              <a:solidFill>
                <a:srgbClr val="623B2A"/>
              </a:solidFill>
            </a:endParaRPr>
          </a:p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23B2A"/>
                </a:solidFill>
              </a:rPr>
              <a:t>за 1 минуту. </a:t>
            </a:r>
            <a:r>
              <a:rPr lang="ru-RU" b="1" dirty="0">
                <a:solidFill>
                  <a:srgbClr val="E74825"/>
                </a:solidFill>
              </a:rPr>
              <a:t>Более</a:t>
            </a:r>
            <a:r>
              <a:rPr lang="ru-RU" dirty="0">
                <a:solidFill>
                  <a:srgbClr val="623B2A"/>
                </a:solidFill>
              </a:rPr>
              <a:t> </a:t>
            </a:r>
            <a:r>
              <a:rPr lang="ru-RU" b="1" dirty="0">
                <a:solidFill>
                  <a:srgbClr val="E74825"/>
                </a:solidFill>
              </a:rPr>
              <a:t>26 тыс. ЭКГ </a:t>
            </a:r>
            <a:r>
              <a:rPr lang="ru-RU" dirty="0">
                <a:solidFill>
                  <a:srgbClr val="623B2A"/>
                </a:solidFill>
              </a:rPr>
              <a:t>сделали жители.</a:t>
            </a:r>
            <a:endParaRPr dirty="0">
              <a:solidFill>
                <a:srgbClr val="623B2A"/>
              </a:solidFill>
            </a:endParaRPr>
          </a:p>
          <a:p>
            <a:pPr marL="0" marR="0" lvl="0" indent="0" algn="l" rtl="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632" name="Google Shape;632;p15"/>
          <p:cNvSpPr txBox="1"/>
          <p:nvPr/>
        </p:nvSpPr>
        <p:spPr>
          <a:xfrm>
            <a:off x="6501641" y="2506466"/>
            <a:ext cx="648072" cy="43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68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5"/>
          <p:cNvSpPr txBox="1"/>
          <p:nvPr/>
        </p:nvSpPr>
        <p:spPr>
          <a:xfrm>
            <a:off x="6501641" y="2954530"/>
            <a:ext cx="20163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видов исследований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5"/>
          <p:cNvSpPr txBox="1"/>
          <p:nvPr/>
        </p:nvSpPr>
        <p:spPr>
          <a:xfrm>
            <a:off x="6501641" y="3056965"/>
            <a:ext cx="1354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rtl="0">
              <a:lnSpc>
                <a:spcPct val="4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4,55</a:t>
            </a:r>
            <a:r>
              <a:rPr lang="ru-RU" sz="3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</a:t>
            </a: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5"/>
          <p:cNvSpPr txBox="1"/>
          <p:nvPr/>
        </p:nvSpPr>
        <p:spPr>
          <a:xfrm>
            <a:off x="6501641" y="3740442"/>
            <a:ext cx="2430015" cy="41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комплекса москвичами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145536" y="4803998"/>
            <a:ext cx="4895959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67744" y="771550"/>
            <a:ext cx="2150935" cy="14401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3528" y="771550"/>
            <a:ext cx="2029024" cy="144016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323528" y="2705551"/>
            <a:ext cx="5040560" cy="79208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48140" y="771550"/>
            <a:ext cx="2644340" cy="1442429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7884368" y="1419622"/>
            <a:ext cx="1008112" cy="1152128"/>
            <a:chOff x="7144372" y="3317086"/>
            <a:chExt cx="1687116" cy="1656184"/>
          </a:xfrm>
        </p:grpSpPr>
        <p:sp>
          <p:nvSpPr>
            <p:cNvPr id="45" name="Полилиния 4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2267744" y="2283718"/>
            <a:ext cx="1589918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Большая площадь помещения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355976" y="2283718"/>
            <a:ext cx="1584176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Просторный детский уголок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51520" y="2283718"/>
            <a:ext cx="2088232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Расширенная зона электронных услуг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4478" y="3665082"/>
            <a:ext cx="732010" cy="84320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4386" y="3665082"/>
            <a:ext cx="537426" cy="84320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4489" y="3665082"/>
            <a:ext cx="898797" cy="84320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8840" y="3665082"/>
            <a:ext cx="832083" cy="84320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8048" y="3665082"/>
            <a:ext cx="1514058" cy="92289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3665082"/>
            <a:ext cx="652323" cy="84320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2711" y="3665082"/>
            <a:ext cx="650470" cy="84320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94246" y="3665082"/>
            <a:ext cx="733863" cy="843204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6372200" y="2283718"/>
            <a:ext cx="2012596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Комфортная зона ожидания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915816" y="267494"/>
            <a:ext cx="5976664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ФЛАГМАНСКИЕ ОФИСЫ «МОИ ДОКУМЕНТЫ»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529175" y="4659982"/>
            <a:ext cx="2269202" cy="346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62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18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843808" y="4803998"/>
            <a:ext cx="5112568" cy="9326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467544" y="2767342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Флагманский офис «Мои Документы» –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это главный окружной центр предоставления </a:t>
            </a:r>
            <a:r>
              <a:rPr lang="ru-RU" sz="1200" dirty="0" err="1">
                <a:solidFill>
                  <a:schemeClr val="bg1"/>
                </a:solidFill>
              </a:rPr>
              <a:t>госуслуг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который обеспечивает революционно новый уровень сервиса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5652120" y="2767342"/>
            <a:ext cx="292736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E74825"/>
                </a:solidFill>
              </a:rPr>
              <a:t>Главная особенность – </a:t>
            </a:r>
            <a:r>
              <a:rPr lang="ru-RU" sz="1300" dirty="0">
                <a:solidFill>
                  <a:srgbClr val="561C0E"/>
                </a:solidFill>
              </a:rPr>
              <a:t>расширенный перечень услуг </a:t>
            </a:r>
            <a:br>
              <a:rPr lang="ru-RU" sz="1300" dirty="0">
                <a:solidFill>
                  <a:srgbClr val="561C0E"/>
                </a:solidFill>
              </a:rPr>
            </a:br>
            <a:r>
              <a:rPr lang="ru-RU" sz="1300" dirty="0">
                <a:solidFill>
                  <a:srgbClr val="561C0E"/>
                </a:solidFill>
              </a:rPr>
              <a:t>и дополнительных сервисов</a:t>
            </a:r>
            <a:endParaRPr lang="en-US" sz="1300" dirty="0">
              <a:solidFill>
                <a:srgbClr val="561C0E"/>
              </a:solidFill>
            </a:endParaRPr>
          </a:p>
          <a:p>
            <a:endParaRPr lang="ru-RU" sz="1300" dirty="0">
              <a:solidFill>
                <a:srgbClr val="561C0E"/>
              </a:solidFill>
            </a:endParaRPr>
          </a:p>
          <a:p>
            <a:endParaRPr lang="ru-RU" sz="1300" dirty="0">
              <a:solidFill>
                <a:schemeClr val="bg1"/>
              </a:solidFill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68" name="Полилиния 67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7" b="-252"/>
          <a:stretch/>
        </p:blipFill>
        <p:spPr>
          <a:xfrm>
            <a:off x="4397664" y="771550"/>
            <a:ext cx="2046544" cy="1447491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6372200" y="3723878"/>
            <a:ext cx="658368" cy="648072"/>
            <a:chOff x="6372200" y="3723878"/>
            <a:chExt cx="658368" cy="648072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200" y="3723878"/>
              <a:ext cx="612806" cy="553703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200" y="4250030"/>
              <a:ext cx="658368" cy="121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323527" y="2715767"/>
            <a:ext cx="4938103" cy="792087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1" y="771550"/>
            <a:ext cx="2880320" cy="166092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771550"/>
            <a:ext cx="2809485" cy="165299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771550"/>
            <a:ext cx="3019393" cy="164994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7884368" y="1635646"/>
            <a:ext cx="1008112" cy="1152128"/>
            <a:chOff x="7144372" y="3317086"/>
            <a:chExt cx="1687116" cy="1656184"/>
          </a:xfrm>
        </p:grpSpPr>
        <p:sp>
          <p:nvSpPr>
            <p:cNvPr id="38" name="Полилиния 37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41" name="Полилиния 40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2915816" y="267494"/>
            <a:ext cx="5976664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ДВОРЕЦ ГОСУСЛУГ НА ВДНХ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601020" y="4659982"/>
            <a:ext cx="2269202" cy="346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46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19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926080" y="4813324"/>
            <a:ext cx="503029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67544" y="2787774"/>
            <a:ext cx="4896544" cy="601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Дворец </a:t>
            </a:r>
            <a:r>
              <a:rPr lang="ru-RU" sz="1100" b="1" dirty="0" err="1">
                <a:solidFill>
                  <a:schemeClr val="bg1"/>
                </a:solidFill>
              </a:rPr>
              <a:t>госуслуг</a:t>
            </a:r>
            <a:r>
              <a:rPr lang="ru-RU" sz="1100" b="1" dirty="0">
                <a:solidFill>
                  <a:schemeClr val="bg1"/>
                </a:solidFill>
              </a:rPr>
              <a:t> появился в одном из самых любимых мест горожан – на ВДНХ: </a:t>
            </a:r>
            <a:r>
              <a:rPr lang="ru-RU" sz="1100" dirty="0">
                <a:solidFill>
                  <a:schemeClr val="bg1"/>
                </a:solidFill>
              </a:rPr>
              <a:t>теперь москвичи могут не только отдохнуть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и провести время с семьей, но и получить государственные услуги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5394248" y="2787774"/>
            <a:ext cx="3528392" cy="88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561C0E"/>
                </a:solidFill>
              </a:rPr>
              <a:t>Во Дворце </a:t>
            </a:r>
            <a:r>
              <a:rPr lang="ru-RU" sz="1050" dirty="0" err="1">
                <a:solidFill>
                  <a:srgbClr val="561C0E"/>
                </a:solidFill>
              </a:rPr>
              <a:t>госуслуг</a:t>
            </a:r>
            <a:r>
              <a:rPr lang="ru-RU" sz="1050" dirty="0">
                <a:solidFill>
                  <a:srgbClr val="561C0E"/>
                </a:solidFill>
              </a:rPr>
              <a:t> жители могут получить </a:t>
            </a:r>
            <a:br>
              <a:rPr lang="ru-RU" sz="1050" dirty="0">
                <a:solidFill>
                  <a:srgbClr val="561C0E"/>
                </a:solidFill>
              </a:rPr>
            </a:br>
            <a:r>
              <a:rPr lang="ru-RU" sz="1050" b="1" dirty="0">
                <a:solidFill>
                  <a:srgbClr val="E74825"/>
                </a:solidFill>
              </a:rPr>
              <a:t>более 280 государственных услуг, </a:t>
            </a:r>
            <a:r>
              <a:rPr lang="ru-RU" sz="1050" dirty="0">
                <a:solidFill>
                  <a:srgbClr val="561C0E"/>
                </a:solidFill>
              </a:rPr>
              <a:t>а также уникальную услугу </a:t>
            </a:r>
            <a:r>
              <a:rPr lang="ru-RU" sz="1050" dirty="0" err="1">
                <a:solidFill>
                  <a:srgbClr val="561C0E"/>
                </a:solidFill>
              </a:rPr>
              <a:t>Росреестра</a:t>
            </a:r>
            <a:r>
              <a:rPr lang="ru-RU" sz="1050" dirty="0">
                <a:solidFill>
                  <a:srgbClr val="561C0E"/>
                </a:solidFill>
              </a:rPr>
              <a:t> и воспользоваться дополнительными сервисами в новом формате</a:t>
            </a:r>
          </a:p>
          <a:p>
            <a:endParaRPr lang="ru-RU" sz="1050" dirty="0">
              <a:solidFill>
                <a:srgbClr val="561C0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52128" y="3723878"/>
            <a:ext cx="2717870" cy="7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торжественное вручение паспортов 14-летним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spc="-50" dirty="0">
                <a:solidFill>
                  <a:srgbClr val="561C0E"/>
                </a:solidFill>
              </a:rPr>
              <a:t>Музейно-выставочный комплекс </a:t>
            </a:r>
            <a:br>
              <a:rPr lang="ru-RU" sz="1100" i="1" spc="-50" dirty="0">
                <a:solidFill>
                  <a:srgbClr val="561C0E"/>
                </a:solidFill>
              </a:rPr>
            </a:br>
            <a:r>
              <a:rPr lang="ru-RU" sz="1100" i="1" spc="-50" dirty="0">
                <a:solidFill>
                  <a:srgbClr val="561C0E"/>
                </a:solidFill>
              </a:rPr>
              <a:t>истории государственной службы 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6563" y="3718430"/>
            <a:ext cx="223794" cy="31643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439887" y="3723878"/>
            <a:ext cx="3359988" cy="730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регистрация прав собственности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на объекты недвижимости по России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возможность безналичной оплаты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госпошлин в окнах приема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204374" y="3723878"/>
            <a:ext cx="3359988" cy="793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Учебный центр </a:t>
            </a:r>
            <a:br>
              <a:rPr lang="en-US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для сотрудников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просторный конференц-зал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зона отдыха и детский уголок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347" y="3718430"/>
            <a:ext cx="223794" cy="31643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347" y="4061107"/>
            <a:ext cx="223794" cy="31643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5622" y="3651870"/>
            <a:ext cx="223794" cy="31643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5622" y="3954102"/>
            <a:ext cx="223794" cy="31643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6563" y="4061107"/>
            <a:ext cx="223794" cy="31643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5622" y="4195302"/>
            <a:ext cx="223794" cy="3164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/>
          <p:nvPr/>
        </p:nvSpPr>
        <p:spPr>
          <a:xfrm>
            <a:off x="394636" y="948925"/>
            <a:ext cx="1823370" cy="5047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  <a:effectLst>
            <a:innerShdw blurRad="76200">
              <a:prstClr val="black">
                <a:alpha val="19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109" y="624515"/>
            <a:ext cx="3306363" cy="1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"/>
          <p:cNvSpPr/>
          <p:nvPr/>
        </p:nvSpPr>
        <p:spPr>
          <a:xfrm>
            <a:off x="6402584" y="1756708"/>
            <a:ext cx="2417912" cy="414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  <a:effectLst>
            <a:innerShdw blurRad="76200">
              <a:prstClr val="black">
                <a:alpha val="19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2"/>
          <p:cNvGrpSpPr/>
          <p:nvPr/>
        </p:nvGrpSpPr>
        <p:grpSpPr>
          <a:xfrm flipH="1">
            <a:off x="7309077" y="146346"/>
            <a:ext cx="1523020" cy="1523020"/>
            <a:chOff x="395536" y="195486"/>
            <a:chExt cx="1687116" cy="1656184"/>
          </a:xfrm>
        </p:grpSpPr>
        <p:sp>
          <p:nvSpPr>
            <p:cNvPr id="140" name="Google Shape;140;p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2"/>
          <p:cNvSpPr txBox="1"/>
          <p:nvPr/>
        </p:nvSpPr>
        <p:spPr>
          <a:xfrm>
            <a:off x="6608432" y="1880878"/>
            <a:ext cx="2213487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ВОЗМОЖНОСТИ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2"/>
          <p:cNvCxnSpPr/>
          <p:nvPr/>
        </p:nvCxnSpPr>
        <p:spPr>
          <a:xfrm flipV="1">
            <a:off x="1547664" y="613243"/>
            <a:ext cx="3900636" cy="14292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5" name="Google Shape;145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7494"/>
            <a:ext cx="1196268" cy="50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/>
          <p:nvPr/>
        </p:nvSpPr>
        <p:spPr>
          <a:xfrm>
            <a:off x="590842" y="1110536"/>
            <a:ext cx="1678745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ЦЕНТРЫ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6724899" y="2327338"/>
            <a:ext cx="1313704" cy="5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280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7746134" y="2556903"/>
            <a:ext cx="1526353" cy="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2"/>
          <p:cNvGrpSpPr/>
          <p:nvPr/>
        </p:nvGrpSpPr>
        <p:grpSpPr>
          <a:xfrm>
            <a:off x="6762410" y="3959950"/>
            <a:ext cx="1905216" cy="638740"/>
            <a:chOff x="5291480" y="1960277"/>
            <a:chExt cx="1985877" cy="665782"/>
          </a:xfrm>
        </p:grpSpPr>
        <p:sp>
          <p:nvSpPr>
            <p:cNvPr id="153" name="Google Shape;153;p2"/>
            <p:cNvSpPr/>
            <p:nvPr/>
          </p:nvSpPr>
          <p:spPr>
            <a:xfrm>
              <a:off x="5291480" y="1960277"/>
              <a:ext cx="178080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~70000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525317" y="2375829"/>
              <a:ext cx="1752040" cy="2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посетителей в день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p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2292412"/>
            <a:ext cx="556543" cy="5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459" y="4011259"/>
            <a:ext cx="540265" cy="54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06154" y="2904220"/>
            <a:ext cx="936106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3986803" y="900551"/>
            <a:ext cx="99303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508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центр</a:t>
            </a:r>
            <a:r>
              <a:rPr lang="ru-RU" sz="1200" dirty="0">
                <a:solidFill>
                  <a:schemeClr val="dk2"/>
                </a:solidFill>
              </a:rPr>
              <a:t>а</a:t>
            </a: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3035931" y="831908"/>
            <a:ext cx="10783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200" b="1" dirty="0">
                <a:solidFill>
                  <a:srgbClr val="E74825"/>
                </a:solidFill>
              </a:rPr>
              <a:t>134</a:t>
            </a:r>
            <a:endParaRPr sz="3200" b="1" i="0" u="none" strike="noStrike" cap="none" dirty="0">
              <a:solidFill>
                <a:srgbClr val="E74825"/>
              </a:solidFill>
              <a:sym typeface="Arial"/>
            </a:endParaRPr>
          </a:p>
        </p:txBody>
      </p:sp>
      <p:pic>
        <p:nvPicPr>
          <p:cNvPr id="163" name="Google Shape;16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47261" y="929843"/>
            <a:ext cx="612508" cy="6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/>
          <p:nvPr/>
        </p:nvSpPr>
        <p:spPr>
          <a:xfrm>
            <a:off x="1655298" y="3044242"/>
            <a:ext cx="868828" cy="45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indent="0" algn="ctr">
              <a:buNone/>
            </a:pPr>
            <a:r>
              <a:rPr lang="ru-RU" sz="900" b="1" dirty="0">
                <a:solidFill>
                  <a:schemeClr val="accent2"/>
                </a:solidFill>
              </a:rPr>
              <a:t>ФЛАГМАНЫ </a:t>
            </a:r>
            <a:br>
              <a:rPr lang="ru-RU" sz="900" b="1" dirty="0">
                <a:solidFill>
                  <a:schemeClr val="accent2"/>
                </a:solidFill>
              </a:rPr>
            </a:br>
            <a:r>
              <a:rPr lang="ru-RU" sz="900" b="1" dirty="0">
                <a:solidFill>
                  <a:schemeClr val="accent2"/>
                </a:solidFill>
              </a:rPr>
              <a:t>И ДВОРЕЦ ГОСУСЛУГ</a:t>
            </a:r>
          </a:p>
        </p:txBody>
      </p:sp>
      <p:grpSp>
        <p:nvGrpSpPr>
          <p:cNvPr id="166" name="Google Shape;166;p2"/>
          <p:cNvGrpSpPr/>
          <p:nvPr/>
        </p:nvGrpSpPr>
        <p:grpSpPr>
          <a:xfrm>
            <a:off x="1431051" y="1581877"/>
            <a:ext cx="2124312" cy="2986784"/>
            <a:chOff x="-1862401" y="4366438"/>
            <a:chExt cx="2214205" cy="3113181"/>
          </a:xfrm>
        </p:grpSpPr>
        <p:sp>
          <p:nvSpPr>
            <p:cNvPr id="49" name="Google Shape;167;p2"/>
            <p:cNvSpPr/>
            <p:nvPr/>
          </p:nvSpPr>
          <p:spPr>
            <a:xfrm>
              <a:off x="48811" y="4366438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7;p2"/>
            <p:cNvSpPr/>
            <p:nvPr/>
          </p:nvSpPr>
          <p:spPr>
            <a:xfrm>
              <a:off x="73250" y="5047438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7;p2"/>
            <p:cNvSpPr/>
            <p:nvPr/>
          </p:nvSpPr>
          <p:spPr>
            <a:xfrm>
              <a:off x="-1862401" y="6870139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8;p2"/>
            <p:cNvSpPr/>
            <p:nvPr/>
          </p:nvSpPr>
          <p:spPr>
            <a:xfrm>
              <a:off x="-1648281" y="6912916"/>
              <a:ext cx="918262" cy="481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дней </a:t>
              </a:r>
              <a:b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 неделю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2"/>
          <p:cNvSpPr txBox="1"/>
          <p:nvPr/>
        </p:nvSpPr>
        <p:spPr>
          <a:xfrm>
            <a:off x="476338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E74825"/>
              </a:buClr>
              <a:buSzPts val="2000"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08:00</a:t>
            </a:r>
            <a:b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-RU" sz="1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20:00</a:t>
            </a:r>
            <a:endParaRPr sz="2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5766" y="1779663"/>
            <a:ext cx="599870" cy="599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"/>
          <p:cNvGrpSpPr/>
          <p:nvPr/>
        </p:nvGrpSpPr>
        <p:grpSpPr>
          <a:xfrm>
            <a:off x="3816937" y="3014263"/>
            <a:ext cx="1659527" cy="649402"/>
            <a:chOff x="4257825" y="2050182"/>
            <a:chExt cx="1729787" cy="676895"/>
          </a:xfrm>
        </p:grpSpPr>
        <p:sp>
          <p:nvSpPr>
            <p:cNvPr id="174" name="Google Shape;174;p2"/>
            <p:cNvSpPr/>
            <p:nvPr/>
          </p:nvSpPr>
          <p:spPr>
            <a:xfrm>
              <a:off x="4257825" y="2050182"/>
              <a:ext cx="1729787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&gt;10500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492719" y="2438351"/>
              <a:ext cx="1296423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сотрудников</a:t>
              </a:r>
              <a:endParaRPr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6" name="Google Shape;176;p2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155" y="3095509"/>
            <a:ext cx="570741" cy="574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2"/>
          <p:cNvGrpSpPr/>
          <p:nvPr/>
        </p:nvGrpSpPr>
        <p:grpSpPr>
          <a:xfrm>
            <a:off x="3788953" y="3948443"/>
            <a:ext cx="1597687" cy="644713"/>
            <a:chOff x="5347939" y="1758239"/>
            <a:chExt cx="1665329" cy="672008"/>
          </a:xfrm>
        </p:grpSpPr>
        <p:sp>
          <p:nvSpPr>
            <p:cNvPr id="178" name="Google Shape;178;p2"/>
            <p:cNvSpPr/>
            <p:nvPr/>
          </p:nvSpPr>
          <p:spPr>
            <a:xfrm>
              <a:off x="5347939" y="1758239"/>
              <a:ext cx="166532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661039" y="2141521"/>
              <a:ext cx="1269258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окон приема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0" name="Google Shape;180;p2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752" y="3998221"/>
            <a:ext cx="540701" cy="5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"/>
          <p:cNvSpPr/>
          <p:nvPr/>
        </p:nvSpPr>
        <p:spPr>
          <a:xfrm>
            <a:off x="6891301" y="3179589"/>
            <a:ext cx="1760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услуг без привязки </a:t>
            </a:r>
            <a:b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 месту жительства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3245335" y="1308129"/>
            <a:ext cx="120731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rgbClr val="E74825"/>
                </a:solidFill>
              </a:rPr>
              <a:t>в том числе</a:t>
            </a:r>
            <a:endParaRPr sz="1050" b="1" dirty="0">
              <a:solidFill>
                <a:srgbClr val="E74825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732750" y="4803998"/>
            <a:ext cx="6144768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5905500" y="2944837"/>
            <a:ext cx="2868050" cy="877333"/>
            <a:chOff x="6074340" y="2949392"/>
            <a:chExt cx="2699210" cy="872778"/>
          </a:xfrm>
        </p:grpSpPr>
        <p:sp>
          <p:nvSpPr>
            <p:cNvPr id="146" name="Google Shape;146;p2"/>
            <p:cNvSpPr/>
            <p:nvPr/>
          </p:nvSpPr>
          <p:spPr>
            <a:xfrm>
              <a:off x="6074340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46;p2"/>
            <p:cNvSpPr/>
            <p:nvPr/>
          </p:nvSpPr>
          <p:spPr>
            <a:xfrm>
              <a:off x="6074340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975800"/>
            <a:ext cx="527490" cy="531205"/>
          </a:xfrm>
          <a:prstGeom prst="rect">
            <a:avLst/>
          </a:prstGeom>
        </p:spPr>
      </p:pic>
      <p:sp>
        <p:nvSpPr>
          <p:cNvPr id="83" name="object 27"/>
          <p:cNvSpPr/>
          <p:nvPr/>
        </p:nvSpPr>
        <p:spPr>
          <a:xfrm>
            <a:off x="3649197" y="1636730"/>
            <a:ext cx="2598997" cy="5924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r>
              <a:rPr lang="ru-RU" sz="1200" dirty="0">
                <a:solidFill>
                  <a:srgbClr val="561C0E"/>
                </a:solidFill>
              </a:rPr>
              <a:t>флагманских офисов </a:t>
            </a:r>
            <a:br>
              <a:rPr lang="ru-RU" sz="1200" dirty="0">
                <a:solidFill>
                  <a:srgbClr val="561C0E"/>
                </a:solidFill>
              </a:rPr>
            </a:br>
            <a:r>
              <a:rPr lang="ru-RU" sz="1200" spc="-30" dirty="0">
                <a:solidFill>
                  <a:srgbClr val="561C0E"/>
                </a:solidFill>
              </a:rPr>
              <a:t>ЦАО, ЮЗАО, </a:t>
            </a:r>
            <a:r>
              <a:rPr lang="ru-RU" sz="1200" spc="-40" dirty="0">
                <a:solidFill>
                  <a:srgbClr val="561C0E"/>
                </a:solidFill>
              </a:rPr>
              <a:t>ЮАО, </a:t>
            </a:r>
            <a:br>
              <a:rPr lang="ru-RU" sz="1200" spc="-40" dirty="0">
                <a:solidFill>
                  <a:srgbClr val="561C0E"/>
                </a:solidFill>
              </a:rPr>
            </a:br>
            <a:r>
              <a:rPr lang="ru-RU" sz="1200" spc="-40" dirty="0">
                <a:solidFill>
                  <a:srgbClr val="561C0E"/>
                </a:solidFill>
              </a:rPr>
              <a:t>ВАО, ЮВАО, САО</a:t>
            </a:r>
          </a:p>
        </p:txBody>
      </p:sp>
      <p:sp>
        <p:nvSpPr>
          <p:cNvPr id="84" name="object 27"/>
          <p:cNvSpPr/>
          <p:nvPr/>
        </p:nvSpPr>
        <p:spPr>
          <a:xfrm>
            <a:off x="3649197" y="2302623"/>
            <a:ext cx="2598997" cy="4078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r>
              <a:rPr lang="ru-RU" sz="1200" spc="-40" dirty="0">
                <a:solidFill>
                  <a:srgbClr val="561C0E"/>
                </a:solidFill>
              </a:rPr>
              <a:t>Дворец </a:t>
            </a:r>
            <a:br>
              <a:rPr lang="ru-RU" sz="1200" spc="-40" dirty="0">
                <a:solidFill>
                  <a:srgbClr val="561C0E"/>
                </a:solidFill>
              </a:rPr>
            </a:br>
            <a:r>
              <a:rPr lang="ru-RU" sz="1200" spc="-40" dirty="0">
                <a:solidFill>
                  <a:srgbClr val="561C0E"/>
                </a:solidFill>
              </a:rPr>
              <a:t>на ВДНХ</a:t>
            </a:r>
          </a:p>
        </p:txBody>
      </p:sp>
      <p:sp>
        <p:nvSpPr>
          <p:cNvPr id="88" name="Google Shape;164;p2"/>
          <p:cNvSpPr txBox="1"/>
          <p:nvPr/>
        </p:nvSpPr>
        <p:spPr>
          <a:xfrm>
            <a:off x="684628" y="3044242"/>
            <a:ext cx="651803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indent="0" algn="ctr">
              <a:buNone/>
            </a:pPr>
            <a:r>
              <a:rPr lang="ru-RU" sz="900" b="1" dirty="0">
                <a:solidFill>
                  <a:schemeClr val="accent2"/>
                </a:solidFill>
              </a:rPr>
              <a:t>ЦЕНТРЫ</a:t>
            </a:r>
          </a:p>
        </p:txBody>
      </p:sp>
      <p:sp>
        <p:nvSpPr>
          <p:cNvPr id="93" name="Google Shape;169;p2"/>
          <p:cNvSpPr txBox="1"/>
          <p:nvPr/>
        </p:nvSpPr>
        <p:spPr>
          <a:xfrm>
            <a:off x="1538139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E74825"/>
              </a:buClr>
              <a:buSzPts val="2000"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10:00</a:t>
            </a:r>
            <a:b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-RU" sz="1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22:00</a:t>
            </a:r>
            <a:endParaRPr sz="2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001108" y="2944837"/>
            <a:ext cx="2461480" cy="877333"/>
            <a:chOff x="2843808" y="2949392"/>
            <a:chExt cx="2699210" cy="872778"/>
          </a:xfrm>
        </p:grpSpPr>
        <p:sp>
          <p:nvSpPr>
            <p:cNvPr id="95" name="Google Shape;146;p2"/>
            <p:cNvSpPr/>
            <p:nvPr/>
          </p:nvSpPr>
          <p:spPr>
            <a:xfrm>
              <a:off x="2843808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46;p2"/>
            <p:cNvSpPr/>
            <p:nvPr/>
          </p:nvSpPr>
          <p:spPr>
            <a:xfrm>
              <a:off x="2843808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46;p2"/>
          <p:cNvSpPr/>
          <p:nvPr/>
        </p:nvSpPr>
        <p:spPr>
          <a:xfrm>
            <a:off x="393895" y="3804170"/>
            <a:ext cx="2278967" cy="1800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1059582"/>
            <a:ext cx="2736304" cy="93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E74825"/>
                </a:solidFill>
              </a:rPr>
              <a:t>Московские центры </a:t>
            </a:r>
            <a:br>
              <a:rPr lang="ru-RU" sz="1400" b="1" dirty="0">
                <a:solidFill>
                  <a:srgbClr val="E74825"/>
                </a:solidFill>
              </a:rPr>
            </a:br>
            <a:r>
              <a:rPr lang="ru-RU" sz="1400" b="1" dirty="0">
                <a:solidFill>
                  <a:srgbClr val="E74825"/>
                </a:solidFill>
              </a:rPr>
              <a:t>«Мои Документы» — </a:t>
            </a:r>
            <a:br>
              <a:rPr lang="ru-RU" sz="1400" b="1" dirty="0"/>
            </a:br>
            <a:r>
              <a:rPr lang="ru-RU" sz="1400" dirty="0"/>
              <a:t>лидеры в стране и мире </a:t>
            </a:r>
            <a:br>
              <a:rPr lang="ru-RU" sz="1400" dirty="0"/>
            </a:br>
            <a:r>
              <a:rPr lang="ru-RU" sz="1400" dirty="0"/>
              <a:t>по предоставлению </a:t>
            </a:r>
            <a:r>
              <a:rPr lang="ru-RU" sz="1400" dirty="0" err="1"/>
              <a:t>госуслуг</a:t>
            </a:r>
            <a:endParaRPr lang="ru-RU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7544" y="1203598"/>
            <a:ext cx="2259718" cy="790486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51520" y="267494"/>
            <a:ext cx="603041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ПРИНЦИПЫ РАБОТЫ ЦЕНТРОВ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Принцип работы и результаты</a:t>
            </a:r>
          </a:p>
        </p:txBody>
      </p:sp>
      <p:sp>
        <p:nvSpPr>
          <p:cNvPr id="23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20</a:t>
            </a:fld>
            <a:endParaRPr lang="ru-RU" sz="1800" dirty="0">
              <a:solidFill>
                <a:srgbClr val="F8F0E8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95536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3"/>
          <p:cNvSpPr>
            <a:spLocks noGrp="1" noEditPoints="1"/>
          </p:cNvSpPr>
          <p:nvPr>
            <p:ph type="body" idx="4294967295"/>
          </p:nvPr>
        </p:nvSpPr>
        <p:spPr>
          <a:xfrm>
            <a:off x="559978" y="2398213"/>
            <a:ext cx="2037855" cy="18864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139700" indent="0" defTabSz="914400">
              <a:spcBef>
                <a:spcPts val="600"/>
              </a:spcBef>
              <a:buNone/>
            </a:pPr>
            <a:r>
              <a:rPr lang="ru-RU" cap="none" dirty="0">
                <a:solidFill>
                  <a:schemeClr val="bg1"/>
                </a:solidFill>
              </a:rPr>
              <a:t>Искренний сервис —  </a:t>
            </a:r>
            <a:br>
              <a:rPr lang="ru-RU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это умение смотреть на ситуацию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позиции жителя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и решать задачи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точки зрения его интересов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059832" y="2355726"/>
            <a:ext cx="2808312" cy="190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300" dirty="0"/>
              <a:t>Специалисты центров всегда помогают посетителям </a:t>
            </a:r>
            <a:br>
              <a:rPr lang="ru-RU" sz="1300" dirty="0"/>
            </a:br>
            <a:r>
              <a:rPr lang="ru-RU" sz="1300" dirty="0"/>
              <a:t>с  улыбкой и заботой. </a:t>
            </a:r>
            <a:br>
              <a:rPr lang="ru-RU" sz="1300" dirty="0"/>
            </a:br>
            <a:r>
              <a:rPr lang="ru-RU" sz="1300" dirty="0"/>
              <a:t>Каждый из более 10 тысяч сотрудников обязан соблюдать </a:t>
            </a:r>
            <a:br>
              <a:rPr lang="ru-RU" sz="1300" dirty="0"/>
            </a:br>
            <a:r>
              <a:rPr lang="ru-RU" sz="1300" b="1" dirty="0">
                <a:solidFill>
                  <a:srgbClr val="E74825"/>
                </a:solidFill>
              </a:rPr>
              <a:t>МОСКОВСКИЙ СТАНДАРТ ГОСУСЛУГ </a:t>
            </a:r>
            <a:r>
              <a:rPr lang="ru-RU" sz="1300" dirty="0"/>
              <a:t>—</a:t>
            </a:r>
            <a:r>
              <a:rPr lang="ru-RU" sz="1300" b="1" dirty="0">
                <a:solidFill>
                  <a:srgbClr val="E74825"/>
                </a:solidFill>
              </a:rPr>
              <a:t> </a:t>
            </a:r>
            <a:r>
              <a:rPr lang="ru-RU" sz="1300" dirty="0"/>
              <a:t>свод правил работы, который утвердил </a:t>
            </a:r>
            <a:br>
              <a:rPr lang="ru-RU" sz="1300" dirty="0"/>
            </a:br>
            <a:r>
              <a:rPr lang="ru-RU" sz="1300" dirty="0"/>
              <a:t>Мэр Москвы С.С. </a:t>
            </a:r>
            <a:r>
              <a:rPr lang="ru-RU" sz="1300" dirty="0" err="1"/>
              <a:t>Собянин</a:t>
            </a:r>
            <a:endParaRPr lang="ru-RU" sz="13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67494"/>
            <a:ext cx="2657594" cy="4227934"/>
          </a:xfrm>
          <a:prstGeom prst="rect">
            <a:avLst/>
          </a:prstGeom>
          <a:ln>
            <a:solidFill>
              <a:srgbClr val="F8F0E8"/>
            </a:solidFill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2987824" y="4813324"/>
            <a:ext cx="5040560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9"/>
          <p:cNvSpPr txBox="1">
            <a:spLocks noGrp="1"/>
          </p:cNvSpPr>
          <p:nvPr>
            <p:ph type="body" idx="1"/>
          </p:nvPr>
        </p:nvSpPr>
        <p:spPr>
          <a:xfrm>
            <a:off x="4355976" y="1995686"/>
            <a:ext cx="4425545" cy="218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b="1" dirty="0">
                <a:solidFill>
                  <a:schemeClr val="dk1"/>
                </a:solidFill>
              </a:rPr>
              <a:t>Тренеры Учебного центра </a:t>
            </a:r>
            <a:r>
              <a:rPr lang="ru-RU" dirty="0">
                <a:solidFill>
                  <a:schemeClr val="dk1"/>
                </a:solidFill>
              </a:rPr>
              <a:t>–</a:t>
            </a:r>
            <a:br>
              <a:rPr lang="ru-RU" dirty="0">
                <a:solidFill>
                  <a:schemeClr val="dk1"/>
                </a:solidFill>
              </a:rPr>
            </a:br>
            <a:r>
              <a:rPr lang="ru-RU" dirty="0">
                <a:solidFill>
                  <a:schemeClr val="dk1"/>
                </a:solidFill>
              </a:rPr>
              <a:t>это ранее работавшие в окнах специалисты, которые успешно освоили услуги различных направлений и на основе своего опыта и знаний готовы обучать слушателей, а также профессиональные психологи-тренеры, которые готовы научить новичков и руководителей навыкам эффективной коммуникации, техникам развития стрессоустойчивости и алгоритмам работы                в нестандартных ситуациях.</a:t>
            </a:r>
            <a:endParaRPr dirty="0"/>
          </a:p>
          <a:p>
            <a:pPr marL="0" lvl="0" indent="0" algn="l" rtl="0">
              <a:lnSpc>
                <a:spcPts val="18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dirty="0"/>
          </a:p>
        </p:txBody>
      </p:sp>
      <p:pic>
        <p:nvPicPr>
          <p:cNvPr id="731" name="Google Shape;7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2" y="771550"/>
            <a:ext cx="4172366" cy="3716445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19"/>
          <p:cNvSpPr txBox="1"/>
          <p:nvPr/>
        </p:nvSpPr>
        <p:spPr>
          <a:xfrm>
            <a:off x="4355976" y="826595"/>
            <a:ext cx="4139762" cy="112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Качественное корпоративное обучение – основа профессионального предоставления государственных услуг в наших центрах.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9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6" name="Google Shape;736;p19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7" name="Google Shape;737;p19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УЧЕБНЫЙ ЦЕНТР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8" name="Google Shape;738;p1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987824" y="4813324"/>
            <a:ext cx="588185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776;p2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76" y="2492170"/>
            <a:ext cx="1556916" cy="197535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777" name="Google Shape;777;p20"/>
          <p:cNvGrpSpPr/>
          <p:nvPr/>
        </p:nvGrpSpPr>
        <p:grpSpPr>
          <a:xfrm>
            <a:off x="328281" y="269554"/>
            <a:ext cx="1565834" cy="2083904"/>
            <a:chOff x="1809674" y="122028"/>
            <a:chExt cx="1812356" cy="2380422"/>
          </a:xfr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grpSpPr>
        <p:pic>
          <p:nvPicPr>
            <p:cNvPr id="778" name="Google Shape;778;p20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9674" y="122028"/>
              <a:ext cx="1812356" cy="2059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9" name="Google Shape;779;p20"/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9674" y="2179300"/>
              <a:ext cx="1811332" cy="323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Прямоугольник 39"/>
          <p:cNvSpPr/>
          <p:nvPr/>
        </p:nvSpPr>
        <p:spPr>
          <a:xfrm flipV="1">
            <a:off x="2286000" y="1995686"/>
            <a:ext cx="6606480" cy="252028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2275249" y="987575"/>
            <a:ext cx="2390536" cy="792087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ъект 6"/>
          <p:cNvSpPr/>
          <p:nvPr/>
        </p:nvSpPr>
        <p:spPr>
          <a:xfrm>
            <a:off x="2563281" y="120359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8 СПОСОБОВ </a:t>
            </a:r>
          </a:p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ОБРАТНОЙ СВЯЗИ 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58981" y="3343896"/>
            <a:ext cx="307974" cy="30797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32948" y="2842996"/>
            <a:ext cx="360040" cy="360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16519" y="2249532"/>
            <a:ext cx="392899" cy="39422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536980" y="2139702"/>
            <a:ext cx="429667" cy="42966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548405" y="3848114"/>
            <a:ext cx="406817" cy="40681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3654" y="2643758"/>
            <a:ext cx="476319" cy="47631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813292" y="3826318"/>
            <a:ext cx="399353" cy="3993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7298" y="3322923"/>
            <a:ext cx="369031" cy="320812"/>
          </a:xfrm>
          <a:prstGeom prst="rect">
            <a:avLst/>
          </a:prstGeom>
        </p:spPr>
      </p:pic>
      <p:sp>
        <p:nvSpPr>
          <p:cNvPr id="51" name="Объект 6"/>
          <p:cNvSpPr/>
          <p:nvPr/>
        </p:nvSpPr>
        <p:spPr>
          <a:xfrm>
            <a:off x="3466403" y="2142504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Пульты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оценки качества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2" name="Объект 6"/>
          <p:cNvSpPr/>
          <p:nvPr/>
        </p:nvSpPr>
        <p:spPr>
          <a:xfrm>
            <a:off x="3466403" y="3141374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1" cap="none" dirty="0">
                <a:solidFill>
                  <a:srgbClr val="561C0E"/>
                </a:solidFill>
              </a:rPr>
              <a:t>E-mail</a:t>
            </a:r>
            <a:r>
              <a:rPr lang="ru-RU" b="0" i="1" cap="none" dirty="0">
                <a:solidFill>
                  <a:srgbClr val="561C0E"/>
                </a:solidFill>
              </a:rPr>
              <a:t> </a:t>
            </a:r>
            <a:r>
              <a:rPr lang="en-US" b="0" i="1" cap="none" dirty="0">
                <a:solidFill>
                  <a:srgbClr val="561C0E"/>
                </a:solidFill>
              </a:rPr>
              <a:t>/</a:t>
            </a:r>
            <a:r>
              <a:rPr lang="ru-RU" b="0" i="1" cap="none" dirty="0">
                <a:solidFill>
                  <a:srgbClr val="561C0E"/>
                </a:solidFill>
              </a:rPr>
              <a:t> Почта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3" name="Объект 6"/>
          <p:cNvSpPr/>
          <p:nvPr/>
        </p:nvSpPr>
        <p:spPr>
          <a:xfrm>
            <a:off x="6281247" y="2067694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 err="1">
                <a:solidFill>
                  <a:srgbClr val="561C0E"/>
                </a:solidFill>
              </a:rPr>
              <a:t>Соцсети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4" name="Объект 6"/>
          <p:cNvSpPr/>
          <p:nvPr/>
        </p:nvSpPr>
        <p:spPr>
          <a:xfrm>
            <a:off x="3466403" y="3818526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5" name="Объект 6"/>
          <p:cNvSpPr/>
          <p:nvPr/>
        </p:nvSpPr>
        <p:spPr>
          <a:xfrm>
            <a:off x="6281247" y="257336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Анкетирование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и </a:t>
            </a:r>
            <a:r>
              <a:rPr lang="ru-RU" b="0" i="1" cap="none" dirty="0" err="1">
                <a:solidFill>
                  <a:srgbClr val="561C0E"/>
                </a:solidFill>
              </a:rPr>
              <a:t>краудсорсинг</a:t>
            </a:r>
            <a:endParaRPr lang="ru-RU" b="0" i="1" cap="none" dirty="0">
              <a:solidFill>
                <a:srgbClr val="561C0E"/>
              </a:solidFill>
            </a:endParaRPr>
          </a:p>
        </p:txBody>
      </p:sp>
      <p:sp>
        <p:nvSpPr>
          <p:cNvPr id="56" name="Объект 6"/>
          <p:cNvSpPr/>
          <p:nvPr/>
        </p:nvSpPr>
        <p:spPr>
          <a:xfrm>
            <a:off x="6281247" y="371927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Вопрос-ответ 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на сайте </a:t>
            </a:r>
            <a:r>
              <a:rPr lang="en-US" b="0" i="1" u="sng" cap="none" dirty="0">
                <a:solidFill>
                  <a:srgbClr val="561C0E"/>
                </a:solidFill>
              </a:rPr>
              <a:t>md.mos.ru</a:t>
            </a:r>
          </a:p>
        </p:txBody>
      </p:sp>
      <p:sp>
        <p:nvSpPr>
          <p:cNvPr id="57" name="Объект 6"/>
          <p:cNvSpPr/>
          <p:nvPr/>
        </p:nvSpPr>
        <p:spPr>
          <a:xfrm>
            <a:off x="3466403" y="2816488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Горячая линия</a:t>
            </a:r>
          </a:p>
        </p:txBody>
      </p:sp>
      <p:sp>
        <p:nvSpPr>
          <p:cNvPr id="58" name="Объект 6"/>
          <p:cNvSpPr/>
          <p:nvPr/>
        </p:nvSpPr>
        <p:spPr>
          <a:xfrm>
            <a:off x="6281247" y="3208314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и предложений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4700745" y="1062921"/>
            <a:ext cx="3681336" cy="663346"/>
            <a:chOff x="455909" y="2573064"/>
            <a:chExt cx="3681336" cy="66334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455909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600" b="1" dirty="0">
                  <a:solidFill>
                    <a:srgbClr val="E74825"/>
                  </a:solidFill>
                </a:rPr>
                <a:t>97%</a:t>
              </a:r>
              <a:endParaRPr lang="ru-RU" sz="4600" dirty="0">
                <a:solidFill>
                  <a:srgbClr val="E74825"/>
                </a:solidFill>
              </a:endParaRPr>
            </a:p>
          </p:txBody>
        </p:sp>
        <p:sp>
          <p:nvSpPr>
            <p:cNvPr id="61" name="Объект 6"/>
            <p:cNvSpPr/>
            <p:nvPr/>
          </p:nvSpPr>
          <p:spPr>
            <a:xfrm>
              <a:off x="2426911" y="2573064"/>
              <a:ext cx="1710334" cy="66334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buNone/>
              </a:pPr>
              <a:r>
                <a:rPr lang="ru-RU" sz="2000" cap="none" dirty="0">
                  <a:solidFill>
                    <a:srgbClr val="561C0E"/>
                  </a:solidFill>
                </a:rPr>
                <a:t>довольных посетителей</a:t>
              </a:r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>
            <a:off x="2279469" y="627534"/>
            <a:ext cx="6613011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2196710" y="267494"/>
            <a:ext cx="5958408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ДИАЛОГ С ГРАЖДАНАМИ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552860" y="4659982"/>
            <a:ext cx="2258825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2821576" y="4813324"/>
            <a:ext cx="6093824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Google Shape;735;p1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1"/>
          <p:cNvSpPr txBox="1">
            <a:spLocks noGrp="1"/>
          </p:cNvSpPr>
          <p:nvPr>
            <p:ph type="title"/>
          </p:nvPr>
        </p:nvSpPr>
        <p:spPr>
          <a:xfrm>
            <a:off x="5613018" y="1419622"/>
            <a:ext cx="2736304" cy="1676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i="1" cap="none" dirty="0">
                <a:solidFill>
                  <a:schemeClr val="dk2"/>
                </a:solidFill>
              </a:rPr>
              <a:t>С заботой</a:t>
            </a:r>
            <a:br>
              <a:rPr lang="ru-RU" sz="2800" i="1" cap="none" dirty="0">
                <a:solidFill>
                  <a:schemeClr val="dk2"/>
                </a:solidFill>
              </a:rPr>
            </a:br>
            <a:r>
              <a:rPr lang="ru-RU" sz="2800" i="1" cap="none" dirty="0">
                <a:solidFill>
                  <a:schemeClr val="dk2"/>
                </a:solidFill>
              </a:rPr>
              <a:t>о жителях</a:t>
            </a:r>
            <a:endParaRPr dirty="0"/>
          </a:p>
        </p:txBody>
      </p:sp>
      <p:sp>
        <p:nvSpPr>
          <p:cNvPr id="787" name="Google Shape;787;p21"/>
          <p:cNvSpPr txBox="1"/>
          <p:nvPr/>
        </p:nvSpPr>
        <p:spPr>
          <a:xfrm>
            <a:off x="611560" y="615707"/>
            <a:ext cx="4832380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1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9" name="Google Shape;7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8022" y="3825569"/>
            <a:ext cx="1792410" cy="7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/>
          <p:nvPr/>
        </p:nvSpPr>
        <p:spPr>
          <a:xfrm rot="10800000" flipH="1">
            <a:off x="323528" y="3213965"/>
            <a:ext cx="5472608" cy="1277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 rot="10800000" flipH="1">
            <a:off x="323528" y="1275606"/>
            <a:ext cx="5472608" cy="151100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 rot="10800000" flipH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p3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4" name="Google Shape;19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2642911"/>
            <a:ext cx="2852139" cy="1848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3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7" cy="1656184"/>
          </a:xfrm>
        </p:grpSpPr>
        <p:sp>
          <p:nvSpPr>
            <p:cNvPr id="196" name="Google Shape;196;p3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19800" y="625895"/>
            <a:ext cx="2845571" cy="2023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3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00" name="Google Shape;200;p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3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"/>
          <p:cNvSpPr/>
          <p:nvPr/>
        </p:nvSpPr>
        <p:spPr>
          <a:xfrm>
            <a:off x="323528" y="396041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Доступная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среда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1540598" y="3960410"/>
            <a:ext cx="13808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Сервис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сурдоперевода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981785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Велопарковка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208" y="3406877"/>
            <a:ext cx="576064" cy="57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1476969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14673" y="1419622"/>
            <a:ext cx="649172" cy="64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23928" y="1521054"/>
            <a:ext cx="546640" cy="546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3"/>
          <p:cNvCxnSpPr/>
          <p:nvPr/>
        </p:nvCxnSpPr>
        <p:spPr>
          <a:xfrm>
            <a:off x="323528" y="1131590"/>
            <a:ext cx="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12" name="Google Shape;212;p3"/>
          <p:cNvSpPr/>
          <p:nvPr/>
        </p:nvSpPr>
        <p:spPr>
          <a:xfrm>
            <a:off x="1346230" y="2089760"/>
            <a:ext cx="84950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Комната матери </a:t>
            </a:r>
            <a:b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ребенка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96347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Детский уголок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2195736" y="2089760"/>
            <a:ext cx="7344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Кофе/</a:t>
            </a:r>
            <a:b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снэки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3779912" y="2089760"/>
            <a:ext cx="80649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Зона обмена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книгами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"/>
          <p:cNvSpPr/>
          <p:nvPr/>
        </p:nvSpPr>
        <p:spPr>
          <a:xfrm>
            <a:off x="2987824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Кулер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 водой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4655347" y="2089760"/>
            <a:ext cx="9678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 газетами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323528" y="987574"/>
            <a:ext cx="1584176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76200">
              <a:prstClr val="black">
                <a:alpha val="23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комфорта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"/>
          <p:cNvSpPr/>
          <p:nvPr/>
        </p:nvSpPr>
        <p:spPr>
          <a:xfrm rot="10800000" flipH="1">
            <a:off x="2339752" y="3069949"/>
            <a:ext cx="345638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323528" y="2925933"/>
            <a:ext cx="187220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76200">
              <a:prstClr val="black">
                <a:alpha val="23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539552" y="2997941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доступности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254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067" y="3361014"/>
            <a:ext cx="540935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5222" y="1538954"/>
            <a:ext cx="528740" cy="52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96" y="3503100"/>
            <a:ext cx="433992" cy="43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"/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1347614"/>
            <a:ext cx="787625" cy="7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4468058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Автопарковка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"/>
          <p:cNvPicPr preferRelativeResize="0"/>
          <p:nvPr/>
        </p:nvPicPr>
        <p:blipFill rotWithShape="1">
          <a:blip r:embed="rId1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2797" y="3299260"/>
            <a:ext cx="711320" cy="666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2717074" y="4803998"/>
            <a:ext cx="450407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4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7" cy="1656184"/>
          </a:xfrm>
        </p:grpSpPr>
        <p:sp>
          <p:nvSpPr>
            <p:cNvPr id="242" name="Google Shape;242;p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244;p4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45" name="Google Shape;245;p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4"/>
          <p:cNvSpPr/>
          <p:nvPr/>
        </p:nvSpPr>
        <p:spPr>
          <a:xfrm rot="10800000" flipH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"/>
          <p:cNvSpPr/>
          <p:nvPr/>
        </p:nvSpPr>
        <p:spPr>
          <a:xfrm rot="10800000" flipH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"/>
          <p:cNvSpPr/>
          <p:nvPr/>
        </p:nvSpPr>
        <p:spPr>
          <a:xfrm rot="10800000" flipH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323528" y="987574"/>
            <a:ext cx="223224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88900">
              <a:prstClr val="black">
                <a:alpha val="18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экономии времени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"/>
          <p:cNvSpPr/>
          <p:nvPr/>
        </p:nvSpPr>
        <p:spPr>
          <a:xfrm rot="10800000" flipH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323528" y="3075806"/>
            <a:ext cx="151216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88900">
              <a:prstClr val="black">
                <a:alpha val="18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удобства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Администратор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8" y="3651870"/>
            <a:ext cx="593680" cy="59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491630"/>
            <a:ext cx="504056" cy="50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944" y="3651870"/>
            <a:ext cx="568226" cy="5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4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" name="Google Shape;261;p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4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Терминал передачи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показаний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Фотокабины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госпошлин 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окне приема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пошлин 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терминале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Копирование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Бесплатный WiFi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4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91630"/>
            <a:ext cx="576064" cy="57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419622"/>
            <a:ext cx="642559" cy="6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99792" y="1419622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706624" y="4803998"/>
            <a:ext cx="450407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"/>
          <p:cNvSpPr/>
          <p:nvPr/>
        </p:nvSpPr>
        <p:spPr>
          <a:xfrm rot="10800000" flipH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5"/>
          <p:cNvSpPr/>
          <p:nvPr/>
        </p:nvSpPr>
        <p:spPr>
          <a:xfrm rot="10800000" flipH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"/>
          <p:cNvSpPr/>
          <p:nvPr/>
        </p:nvSpPr>
        <p:spPr>
          <a:xfrm>
            <a:off x="2699792" y="3982578"/>
            <a:ext cx="1728192" cy="245356"/>
          </a:xfrm>
          <a:prstGeom prst="roundRect">
            <a:avLst>
              <a:gd name="adj" fmla="val 16667"/>
            </a:avLst>
          </a:prstGeom>
          <a:solidFill>
            <a:srgbClr val="E2C2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5"/>
          <p:cNvCxnSpPr/>
          <p:nvPr/>
        </p:nvCxnSpPr>
        <p:spPr>
          <a:xfrm>
            <a:off x="395534" y="1851670"/>
            <a:ext cx="8280922" cy="0"/>
          </a:xfrm>
          <a:prstGeom prst="straightConnector1">
            <a:avLst/>
          </a:prstGeom>
          <a:noFill/>
          <a:ln w="38100" cap="flat" cmpd="sng">
            <a:solidFill>
              <a:srgbClr val="CD965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285" name="Google Shape;285;p5"/>
          <p:cNvGrpSpPr/>
          <p:nvPr/>
        </p:nvGrpSpPr>
        <p:grpSpPr>
          <a:xfrm>
            <a:off x="6876255" y="3651869"/>
            <a:ext cx="1501766" cy="432050"/>
            <a:chOff x="6049822" y="3812642"/>
            <a:chExt cx="1750202" cy="503524"/>
          </a:xfrm>
        </p:grpSpPr>
        <p:sp>
          <p:nvSpPr>
            <p:cNvPr id="286" name="Google Shape;286;p5"/>
            <p:cNvSpPr txBox="1"/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400"/>
                <a:buFont typeface="Arial"/>
                <a:buNone/>
              </a:pPr>
              <a:r>
                <a:rPr lang="ru-RU" sz="1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подарок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 txBox="1"/>
            <p:nvPr/>
          </p:nvSpPr>
          <p:spPr>
            <a:xfrm>
              <a:off x="6049822" y="3812642"/>
              <a:ext cx="1635784" cy="224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ru-RU"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кофе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8" name="Google Shape;28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3219822"/>
            <a:ext cx="1080120" cy="99693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"/>
          <p:cNvSpPr txBox="1"/>
          <p:nvPr/>
        </p:nvSpPr>
        <p:spPr>
          <a:xfrm>
            <a:off x="2699792" y="3723878"/>
            <a:ext cx="1129015" cy="2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минут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3291830"/>
            <a:ext cx="1170953" cy="108077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"/>
          <p:cNvSpPr txBox="1"/>
          <p:nvPr/>
        </p:nvSpPr>
        <p:spPr>
          <a:xfrm>
            <a:off x="2699792" y="3363838"/>
            <a:ext cx="2304256" cy="34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ожидание в очереди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"/>
          <p:cNvSpPr txBox="1"/>
          <p:nvPr/>
        </p:nvSpPr>
        <p:spPr>
          <a:xfrm>
            <a:off x="2771800" y="4011910"/>
            <a:ext cx="1728192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C0E"/>
              </a:buClr>
              <a:buSzPts val="1200"/>
              <a:buFont typeface="Arial"/>
              <a:buNone/>
            </a:pPr>
            <a:r>
              <a:rPr lang="ru-RU" sz="12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&lt; 1% посетителей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5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294" name="Google Shape;294;p5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 txBox="1"/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Онлайн-мониторинг загруженности </a:t>
              </a: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центров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Возможность оформления услуг </a:t>
              </a: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 через </a:t>
              </a:r>
              <a:b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портал mos.ru или </a:t>
              </a:r>
              <a:b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мобильном приложении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Предварительная</a:t>
              </a:r>
              <a:b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запись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Уведомление </a:t>
              </a:r>
              <a:b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 готовности</a:t>
              </a:r>
              <a:b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документов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2" name="Google Shape;302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6" name="Google Shape;306;p5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5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5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УПРАВЛЕНИЕ ОЧЕРЕДЯМИ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711849" y="4803998"/>
            <a:ext cx="618063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Таблица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158023"/>
              </p:ext>
            </p:extLst>
          </p:nvPr>
        </p:nvGraphicFramePr>
        <p:xfrm>
          <a:off x="528898" y="956514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документы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Перемена имени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налоги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ребёнка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наследства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− автомобилист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семья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26" name="Google Shape;326;p6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</p:grpSpPr>
        <p:sp>
          <p:nvSpPr>
            <p:cNvPr id="327" name="Google Shape;327;p6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6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05204" y="965496"/>
            <a:ext cx="954890" cy="895836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7386" y="987574"/>
            <a:ext cx="974110" cy="913182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037" y="3340916"/>
            <a:ext cx="1000837" cy="938242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532" y="1010496"/>
            <a:ext cx="974110" cy="91318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764" y="2139702"/>
            <a:ext cx="974110" cy="913182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86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7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89" name="TextBox 109"/>
          <p:cNvSpPr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1"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sp>
        <p:nvSpPr>
          <p:cNvPr id="94" name="Прямоугольник 93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95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6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251520" y="267494"/>
            <a:ext cx="770485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5308" y="2283718"/>
            <a:ext cx="907710" cy="850934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328327" y="3438647"/>
            <a:ext cx="912170" cy="855760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1685" y="3507854"/>
            <a:ext cx="897295" cy="841175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1685" y="2251840"/>
            <a:ext cx="955750" cy="895974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  <p:cxnSp>
        <p:nvCxnSpPr>
          <p:cNvPr id="107" name="Прямая соединительная линия 106"/>
          <p:cNvCxnSpPr/>
          <p:nvPr/>
        </p:nvCxnSpPr>
        <p:spPr>
          <a:xfrm>
            <a:off x="2627784" y="4803998"/>
            <a:ext cx="626469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"/>
          <p:cNvSpPr/>
          <p:nvPr/>
        </p:nvSpPr>
        <p:spPr>
          <a:xfrm rot="10800000" flipH="1">
            <a:off x="294764" y="3273084"/>
            <a:ext cx="8598784" cy="132236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"/>
          <p:cNvSpPr/>
          <p:nvPr/>
        </p:nvSpPr>
        <p:spPr>
          <a:xfrm rot="10800000" flipH="1">
            <a:off x="294765" y="1018766"/>
            <a:ext cx="8598087" cy="186440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7"/>
          <p:cNvSpPr/>
          <p:nvPr/>
        </p:nvSpPr>
        <p:spPr>
          <a:xfrm rot="10800000" flipH="1">
            <a:off x="2226066" y="873972"/>
            <a:ext cx="6667482" cy="51131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7"/>
          <p:cNvSpPr/>
          <p:nvPr/>
        </p:nvSpPr>
        <p:spPr>
          <a:xfrm>
            <a:off x="294765" y="800137"/>
            <a:ext cx="1787940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7"/>
          <p:cNvSpPr txBox="1"/>
          <p:nvPr/>
        </p:nvSpPr>
        <p:spPr>
          <a:xfrm>
            <a:off x="492766" y="855968"/>
            <a:ext cx="1878574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Ключевые услуги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7"/>
          <p:cNvSpPr/>
          <p:nvPr/>
        </p:nvSpPr>
        <p:spPr>
          <a:xfrm rot="10800000" flipH="1">
            <a:off x="2720241" y="3143706"/>
            <a:ext cx="6173307" cy="4904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7"/>
          <p:cNvSpPr/>
          <p:nvPr/>
        </p:nvSpPr>
        <p:spPr>
          <a:xfrm>
            <a:off x="294764" y="2988068"/>
            <a:ext cx="2312090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7"/>
          <p:cNvSpPr txBox="1"/>
          <p:nvPr/>
        </p:nvSpPr>
        <p:spPr>
          <a:xfrm>
            <a:off x="497455" y="3057965"/>
            <a:ext cx="2167585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Новые услуги в центрах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Google Shape;363;p7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4" name="Google Shape;364;p7"/>
          <p:cNvSpPr/>
          <p:nvPr/>
        </p:nvSpPr>
        <p:spPr>
          <a:xfrm>
            <a:off x="251520" y="267494"/>
            <a:ext cx="40324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СТАТИСТИКА ЗА 2021 год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7"/>
          <p:cNvSpPr/>
          <p:nvPr/>
        </p:nvSpPr>
        <p:spPr>
          <a:xfrm>
            <a:off x="521127" y="4666582"/>
            <a:ext cx="2592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Данные за 202</a:t>
            </a:r>
            <a:r>
              <a:rPr lang="ru-RU" sz="1000" b="1" i="1">
                <a:solidFill>
                  <a:srgbClr val="E74825"/>
                </a:solidFill>
              </a:rPr>
              <a:t>1</a:t>
            </a: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год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7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7"/>
          <p:cNvSpPr txBox="1"/>
          <p:nvPr/>
        </p:nvSpPr>
        <p:spPr>
          <a:xfrm>
            <a:off x="304134" y="3526095"/>
            <a:ext cx="4235041" cy="96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Консульская легализация документов;</a:t>
            </a:r>
            <a:endParaRPr sz="1100" i="0" u="none" strike="noStrike" cap="none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Удостоверение подлинности подписи нотариуса и оттиска его печати при легализации документов, представляемых физическими и юридическими лицами в компетентные органы иностранных государств;</a:t>
            </a: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7"/>
          <p:cNvSpPr txBox="1"/>
          <p:nvPr/>
        </p:nvSpPr>
        <p:spPr>
          <a:xfrm>
            <a:off x="521122" y="1608030"/>
            <a:ext cx="2625647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Предоставление информации жилищного учета</a:t>
            </a: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7"/>
          <p:cNvGrpSpPr/>
          <p:nvPr/>
        </p:nvGrpSpPr>
        <p:grpSpPr>
          <a:xfrm>
            <a:off x="521122" y="1216964"/>
            <a:ext cx="2170496" cy="420300"/>
            <a:chOff x="5862393" y="3229521"/>
            <a:chExt cx="2170496" cy="420300"/>
          </a:xfrm>
        </p:grpSpPr>
        <p:sp>
          <p:nvSpPr>
            <p:cNvPr id="372" name="Google Shape;372;p7"/>
            <p:cNvSpPr txBox="1"/>
            <p:nvPr/>
          </p:nvSpPr>
          <p:spPr>
            <a:xfrm>
              <a:off x="5862393" y="3229521"/>
              <a:ext cx="8904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1,9</a:t>
              </a:r>
              <a:endParaRPr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511386" y="3365965"/>
              <a:ext cx="152150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7"/>
          <p:cNvSpPr txBox="1"/>
          <p:nvPr/>
        </p:nvSpPr>
        <p:spPr>
          <a:xfrm>
            <a:off x="521122" y="2409534"/>
            <a:ext cx="1951184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Оформление </a:t>
            </a:r>
            <a:r>
              <a:rPr lang="ru-RU" sz="1100" b="0" i="0" u="none" strike="noStrike" cap="none" dirty="0" err="1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соцкарты</a:t>
            </a: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7"/>
          <p:cNvGrpSpPr/>
          <p:nvPr/>
        </p:nvGrpSpPr>
        <p:grpSpPr>
          <a:xfrm>
            <a:off x="521122" y="2030208"/>
            <a:ext cx="2062644" cy="420308"/>
            <a:chOff x="5862393" y="3896889"/>
            <a:chExt cx="2062644" cy="420308"/>
          </a:xfrm>
        </p:grpSpPr>
        <p:sp>
          <p:nvSpPr>
            <p:cNvPr id="376" name="Google Shape;376;p7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1,8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18226" y="4037873"/>
              <a:ext cx="140681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7"/>
          <p:cNvSpPr txBox="1"/>
          <p:nvPr/>
        </p:nvSpPr>
        <p:spPr>
          <a:xfrm>
            <a:off x="2835392" y="1608030"/>
            <a:ext cx="3461537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регистрационный учет граждан РФ по месту пребывания и по месту жительства в пределах РФ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7"/>
          <p:cNvGrpSpPr/>
          <p:nvPr/>
        </p:nvGrpSpPr>
        <p:grpSpPr>
          <a:xfrm>
            <a:off x="2835393" y="1212672"/>
            <a:ext cx="2294625" cy="421800"/>
            <a:chOff x="5862393" y="4422296"/>
            <a:chExt cx="2294625" cy="421800"/>
          </a:xfrm>
        </p:grpSpPr>
        <p:sp>
          <p:nvSpPr>
            <p:cNvPr id="380" name="Google Shape;380;p7"/>
            <p:cNvSpPr txBox="1"/>
            <p:nvPr/>
          </p:nvSpPr>
          <p:spPr>
            <a:xfrm>
              <a:off x="5862393" y="4422296"/>
              <a:ext cx="8685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</a:t>
              </a:r>
              <a:r>
                <a:rPr lang="ru-RU" sz="2800" b="1">
                  <a:solidFill>
                    <a:srgbClr val="E74825"/>
                  </a:solidFill>
                </a:rPr>
                <a:t>8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547340" y="4558594"/>
              <a:ext cx="1609678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7"/>
          <p:cNvSpPr txBox="1"/>
          <p:nvPr/>
        </p:nvSpPr>
        <p:spPr>
          <a:xfrm>
            <a:off x="6448475" y="1608030"/>
            <a:ext cx="1951184" cy="40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Выдача, замена паспортов гражданина РФ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7"/>
          <p:cNvGrpSpPr/>
          <p:nvPr/>
        </p:nvGrpSpPr>
        <p:grpSpPr>
          <a:xfrm>
            <a:off x="6454071" y="1210541"/>
            <a:ext cx="2244452" cy="421800"/>
            <a:chOff x="5862393" y="3229521"/>
            <a:chExt cx="2244452" cy="421800"/>
          </a:xfrm>
        </p:grpSpPr>
        <p:sp>
          <p:nvSpPr>
            <p:cNvPr id="384" name="Google Shape;384;p7"/>
            <p:cNvSpPr txBox="1"/>
            <p:nvPr/>
          </p:nvSpPr>
          <p:spPr>
            <a:xfrm>
              <a:off x="5862393" y="3229521"/>
              <a:ext cx="8811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>
                  <a:solidFill>
                    <a:srgbClr val="E74825"/>
                  </a:solidFill>
                </a:rPr>
                <a:t>747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611172" y="3372387"/>
              <a:ext cx="149567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7"/>
          <p:cNvSpPr txBox="1"/>
          <p:nvPr/>
        </p:nvSpPr>
        <p:spPr>
          <a:xfrm>
            <a:off x="2837624" y="2423601"/>
            <a:ext cx="3197415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Предоставление сведений из реестра недвижимости (ЕГРН)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7" name="Google Shape;387;p7"/>
          <p:cNvGrpSpPr/>
          <p:nvPr/>
        </p:nvGrpSpPr>
        <p:grpSpPr>
          <a:xfrm>
            <a:off x="2835392" y="2030208"/>
            <a:ext cx="2161864" cy="421800"/>
            <a:chOff x="5862393" y="3229521"/>
            <a:chExt cx="2161864" cy="421800"/>
          </a:xfrm>
        </p:grpSpPr>
        <p:sp>
          <p:nvSpPr>
            <p:cNvPr id="388" name="Google Shape;388;p7"/>
            <p:cNvSpPr txBox="1"/>
            <p:nvPr/>
          </p:nvSpPr>
          <p:spPr>
            <a:xfrm>
              <a:off x="5862393" y="3229521"/>
              <a:ext cx="9201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>
                  <a:solidFill>
                    <a:srgbClr val="E74825"/>
                  </a:solidFill>
                </a:rPr>
                <a:t>1,1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538657" y="3361201"/>
              <a:ext cx="1485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dirty="0">
                  <a:solidFill>
                    <a:srgbClr val="F04C30"/>
                  </a:solidFill>
                </a:rPr>
                <a:t>млн</a:t>
              </a:r>
              <a:r>
                <a:rPr lang="ru-RU" sz="1200" b="1" i="0" u="none" strike="noStrike" cap="none" dirty="0">
                  <a:solidFill>
                    <a:srgbClr val="F04C30"/>
                  </a:solidFill>
                  <a:sym typeface="Arial"/>
                </a:rPr>
                <a:t> обращений</a:t>
              </a:r>
              <a:endParaRPr sz="1200" b="1" i="0" u="none" strike="noStrike" cap="none" dirty="0">
                <a:solidFill>
                  <a:srgbClr val="F04C30"/>
                </a:solidFill>
                <a:sym typeface="Arial"/>
              </a:endParaRPr>
            </a:p>
          </p:txBody>
        </p:sp>
      </p:grpSp>
      <p:sp>
        <p:nvSpPr>
          <p:cNvPr id="390" name="Google Shape;390;p7"/>
          <p:cNvSpPr txBox="1"/>
          <p:nvPr/>
        </p:nvSpPr>
        <p:spPr>
          <a:xfrm>
            <a:off x="6452793" y="2423601"/>
            <a:ext cx="1951184" cy="221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Услуги ЗАГС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1" name="Google Shape;391;p7"/>
          <p:cNvGrpSpPr/>
          <p:nvPr/>
        </p:nvGrpSpPr>
        <p:grpSpPr>
          <a:xfrm>
            <a:off x="6444760" y="2030208"/>
            <a:ext cx="2216249" cy="421800"/>
            <a:chOff x="5862393" y="3229521"/>
            <a:chExt cx="2216249" cy="421800"/>
          </a:xfrm>
        </p:grpSpPr>
        <p:sp>
          <p:nvSpPr>
            <p:cNvPr id="392" name="Google Shape;392;p7"/>
            <p:cNvSpPr txBox="1"/>
            <p:nvPr/>
          </p:nvSpPr>
          <p:spPr>
            <a:xfrm>
              <a:off x="5862393" y="3229521"/>
              <a:ext cx="9039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>
                  <a:solidFill>
                    <a:srgbClr val="E74825"/>
                  </a:solidFill>
                </a:rPr>
                <a:t>547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608643" y="3363201"/>
              <a:ext cx="146999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" name="Google Shape;394;p7"/>
          <p:cNvSpPr/>
          <p:nvPr/>
        </p:nvSpPr>
        <p:spPr>
          <a:xfrm>
            <a:off x="4473527" y="3290781"/>
            <a:ext cx="4625275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Прием заявления о гибели или уничтожении объекта налогообложения по транспортному налогу;</a:t>
            </a:r>
            <a:endParaRPr sz="1100" i="0" u="none" strike="noStrike" cap="none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Признание садового дома жилым домом и жилого дома садовым;</a:t>
            </a:r>
            <a:endParaRPr sz="1100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Проставление </a:t>
            </a:r>
            <a:r>
              <a:rPr lang="ru-RU" sz="1100" dirty="0" err="1">
                <a:solidFill>
                  <a:srgbClr val="561C0E"/>
                </a:solidFill>
              </a:rPr>
              <a:t>апостиля</a:t>
            </a:r>
            <a:r>
              <a:rPr lang="ru-RU" sz="1100" dirty="0">
                <a:solidFill>
                  <a:srgbClr val="561C0E"/>
                </a:solidFill>
              </a:rPr>
              <a:t> на российских официальных документах, подлежащих вывозу за пределы территории Российской Федерации.</a:t>
            </a:r>
            <a:endParaRPr sz="1100" dirty="0">
              <a:solidFill>
                <a:srgbClr val="561C0E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959429" y="4803998"/>
            <a:ext cx="693305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116" y="1110708"/>
            <a:ext cx="1368152" cy="1368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Google Shape;402;p8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</p:grpSpPr>
        <p:sp>
          <p:nvSpPr>
            <p:cNvPr id="403" name="Google Shape;403;p8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5" name="Google Shape;405;p8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6277" y="1167106"/>
            <a:ext cx="1190036" cy="119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5844" y="2994597"/>
            <a:ext cx="1342852" cy="84599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8"/>
          <p:cNvSpPr txBox="1"/>
          <p:nvPr/>
        </p:nvSpPr>
        <p:spPr>
          <a:xfrm>
            <a:off x="6429284" y="2635482"/>
            <a:ext cx="2505272" cy="144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Замена и выдача </a:t>
            </a:r>
            <a:b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российских национальных </a:t>
            </a:r>
            <a:b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водительских удостоверений </a:t>
            </a:r>
            <a:b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международных </a:t>
            </a:r>
            <a:b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водительских удостоверений </a:t>
            </a:r>
            <a:b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(в том числе в день обращения </a:t>
            </a:r>
            <a:b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флагманских офисах)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8"/>
          <p:cNvSpPr txBox="1"/>
          <p:nvPr/>
        </p:nvSpPr>
        <p:spPr>
          <a:xfrm>
            <a:off x="6429285" y="1380301"/>
            <a:ext cx="1928026" cy="73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Регистрация транспортных средств </a:t>
            </a:r>
            <a:b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8"/>
          <p:cNvSpPr txBox="1"/>
          <p:nvPr/>
        </p:nvSpPr>
        <p:spPr>
          <a:xfrm>
            <a:off x="2048854" y="3085205"/>
            <a:ext cx="2145126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Регистрация рождения, рождения с установлением отцовства</a:t>
            </a:r>
            <a:r>
              <a:rPr lang="ru-RU" sz="1200" b="1" dirty="0">
                <a:solidFill>
                  <a:srgbClr val="623B2A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, 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регистрация смерти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  <a:t>, заключение и расторжение брака, выдача повторных свидетельств (справ</a:t>
            </a:r>
            <a:r>
              <a:rPr lang="ru-RU" sz="1200" b="1" dirty="0">
                <a:solidFill>
                  <a:srgbClr val="623B2A"/>
                </a:solidFill>
              </a:rPr>
              <a:t>ок) об актах гражданского состояния</a:t>
            </a:r>
            <a:endParaRPr sz="1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410" name="Google Shape;410;p8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697" y="2826726"/>
            <a:ext cx="817100" cy="114394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8"/>
          <p:cNvSpPr txBox="1"/>
          <p:nvPr/>
        </p:nvSpPr>
        <p:spPr>
          <a:xfrm>
            <a:off x="2048851" y="1558069"/>
            <a:ext cx="2446524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  <a:t>Регистрация прав на объекты недвижимости по России </a:t>
            </a:r>
            <a:b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sym typeface="Arial"/>
              </a:rPr>
              <a:t>(во Дворце </a:t>
            </a:r>
            <a:r>
              <a:rPr lang="ru-RU" sz="1200" b="0" i="0" u="none" strike="noStrike" cap="none" dirty="0" err="1">
                <a:solidFill>
                  <a:srgbClr val="623B2A"/>
                </a:solidFill>
                <a:sym typeface="Arial"/>
              </a:rPr>
              <a:t>госуслуг</a:t>
            </a:r>
            <a:r>
              <a:rPr lang="ru-RU" sz="1200" b="0" i="0" u="none" strike="noStrike" cap="none" dirty="0">
                <a:solidFill>
                  <a:srgbClr val="623B2A"/>
                </a:solidFill>
                <a:sym typeface="Arial"/>
              </a:rPr>
              <a:t> и в </a:t>
            </a:r>
            <a:r>
              <a:rPr lang="ru-RU" sz="1200" dirty="0">
                <a:solidFill>
                  <a:srgbClr val="623B2A"/>
                </a:solidFill>
              </a:rPr>
              <a:t>центре </a:t>
            </a:r>
            <a:r>
              <a:rPr lang="ru-RU" sz="1200" dirty="0" err="1">
                <a:solidFill>
                  <a:srgbClr val="623B2A"/>
                </a:solidFill>
              </a:rPr>
              <a:t>госуслуг</a:t>
            </a:r>
            <a:r>
              <a:rPr lang="ru-RU" sz="1200" dirty="0">
                <a:solidFill>
                  <a:srgbClr val="623B2A"/>
                </a:solidFill>
              </a:rPr>
              <a:t> </a:t>
            </a:r>
            <a:r>
              <a:rPr lang="ru-RU" sz="1200" b="0" i="0" u="none" strike="noStrike" cap="none" dirty="0">
                <a:solidFill>
                  <a:srgbClr val="623B2A"/>
                </a:solidFill>
                <a:sym typeface="Arial"/>
              </a:rPr>
              <a:t>по работе с крупными застройщиками и госструктурами)</a:t>
            </a:r>
            <a:endParaRPr sz="1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13" name="Google Shape;413;p8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8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415;p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6" name="Google Shape;416;p8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8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628247" y="4803998"/>
            <a:ext cx="626423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503" y="1012614"/>
            <a:ext cx="8566753" cy="647609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5" name="Google Shape;425;p9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p9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0" name="Google Shape;430;p9"/>
          <p:cNvSpPr/>
          <p:nvPr/>
        </p:nvSpPr>
        <p:spPr>
          <a:xfrm>
            <a:off x="435421" y="1973021"/>
            <a:ext cx="8422510" cy="270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В связи с угрозой распространения COVID-19 были приняты меры по снижению необходимости личного обращения граждан в центры </a:t>
            </a:r>
            <a:r>
              <a:rPr lang="ru-RU" b="1" i="0" u="none" strike="noStrike" cap="none" dirty="0" err="1">
                <a:solidFill>
                  <a:srgbClr val="E74825"/>
                </a:solidFill>
                <a:sym typeface="Arial"/>
              </a:rPr>
              <a:t>госуслуг</a:t>
            </a: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:</a:t>
            </a:r>
            <a:endParaRPr b="0" i="0" u="none" strike="noStrike" cap="none" dirty="0">
              <a:solidFill>
                <a:srgbClr val="E74825"/>
              </a:solidFill>
              <a:sym typeface="Arial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в период с 1 апреля 2020 по 1 апреля 2021 субсидия предоставлялась на новый 6-ти месячный срок 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в том же размере в </a:t>
            </a:r>
            <a:r>
              <a:rPr lang="ru-RU" b="0" i="0" u="none" strike="noStrike" cap="none" dirty="0" err="1">
                <a:solidFill>
                  <a:srgbClr val="623B2A"/>
                </a:solidFill>
                <a:sym typeface="Arial"/>
              </a:rPr>
              <a:t>беззаявительном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 порядке, с последующим перерасчетом</a:t>
            </a:r>
            <a:endParaRPr b="0" i="0" u="none" strike="noStrike" cap="none" dirty="0">
              <a:solidFill>
                <a:srgbClr val="623B2A"/>
              </a:solidFill>
              <a:sym typeface="Arial"/>
            </a:endParaRPr>
          </a:p>
          <a:p>
            <a:pPr marL="171450" indent="-171450">
              <a:lnSpc>
                <a:spcPct val="107000"/>
              </a:lnSpc>
              <a:spcBef>
                <a:spcPts val="800"/>
              </a:spcBef>
              <a:buClr>
                <a:schemeClr val="dk1"/>
              </a:buClr>
              <a:buSzPts val="1000"/>
              <a:buFont typeface="Arial"/>
              <a:buChar char="•"/>
            </a:pP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в период с 1 марта 2020 по 1 марта 2022 в автоматическом режиме продлены меры социальной поддержки 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на оплату за жилищно-коммунальные услуги лицам, признанным инвалидами путем автоматического продления ранее установленной группы </a:t>
            </a:r>
            <a:r>
              <a:rPr lang="ru-RU" dirty="0">
                <a:solidFill>
                  <a:srgbClr val="623B2A"/>
                </a:solidFill>
              </a:rPr>
              <a:t>инвалидности </a:t>
            </a:r>
            <a:br>
              <a:rPr lang="ru-RU" dirty="0">
                <a:solidFill>
                  <a:srgbClr val="623B2A"/>
                </a:solidFill>
              </a:rPr>
            </a:br>
            <a:r>
              <a:rPr lang="ru-RU" dirty="0">
                <a:solidFill>
                  <a:srgbClr val="623B2A"/>
                </a:solidFill>
              </a:rPr>
              <a:t>на срок 6 месяцев и устанавливается с даты, до которой была установлена инвалидность </a:t>
            </a:r>
            <a:br>
              <a:rPr lang="ru-RU" dirty="0">
                <a:solidFill>
                  <a:srgbClr val="623B2A"/>
                </a:solidFill>
              </a:rPr>
            </a:br>
            <a:r>
              <a:rPr lang="ru-RU" dirty="0">
                <a:solidFill>
                  <a:srgbClr val="623B2A"/>
                </a:solidFill>
              </a:rPr>
              <a:t>при предыдущем освидетельствовании.</a:t>
            </a:r>
          </a:p>
          <a:p>
            <a:pPr marL="1714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endParaRPr b="0" i="0" u="none" strike="noStrike" cap="none" dirty="0">
              <a:solidFill>
                <a:srgbClr val="623B2A"/>
              </a:solidFill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19" y="267494"/>
            <a:ext cx="87893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450"/>
            </a:pPr>
            <a:r>
              <a:rPr lang="ru-RU" sz="1500" b="1" dirty="0">
                <a:solidFill>
                  <a:srgbClr val="561C0E"/>
                </a:solidFill>
              </a:rPr>
              <a:t>РАБОТА С УПРАВЛЯЮЩИМИ КОМПАНИЯМИ И ПОСТАВЩИКАМИ УСЛУГ В СФЕРЕ ЖКХ</a:t>
            </a:r>
            <a:endParaRPr lang="ru-RU" sz="15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807899" y="4803998"/>
            <a:ext cx="623882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oogle Shape;203;p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6761" y="4589833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"/>
          <p:cNvSpPr/>
          <p:nvPr/>
        </p:nvSpPr>
        <p:spPr>
          <a:xfrm>
            <a:off x="507429" y="1178491"/>
            <a:ext cx="85063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600"/>
            </a:pPr>
            <a:r>
              <a:rPr lang="ru-RU" sz="1800" b="1" i="0" u="none" strike="noStrike" cap="none" dirty="0">
                <a:solidFill>
                  <a:schemeClr val="bg1"/>
                </a:solidFill>
                <a:sym typeface="Arial"/>
              </a:rPr>
              <a:t>Центры </a:t>
            </a:r>
            <a:r>
              <a:rPr lang="ru-RU" sz="1800" b="1" i="0" u="none" strike="noStrike" cap="none" dirty="0" err="1">
                <a:solidFill>
                  <a:schemeClr val="bg1"/>
                </a:solidFill>
                <a:sym typeface="Arial"/>
              </a:rPr>
              <a:t>госуслуг</a:t>
            </a:r>
            <a:r>
              <a:rPr lang="ru-RU" sz="1800" b="1" i="0" u="none" strike="noStrike" cap="none" dirty="0">
                <a:solidFill>
                  <a:schemeClr val="bg1"/>
                </a:solidFill>
                <a:sym typeface="Arial"/>
              </a:rPr>
              <a:t> производят начисления </a:t>
            </a:r>
            <a:r>
              <a:rPr lang="ru-RU" sz="1800" b="1" dirty="0">
                <a:solidFill>
                  <a:schemeClr val="bg1"/>
                </a:solidFill>
              </a:rPr>
              <a:t>по &gt;4 млн лицевых счетов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2085</Words>
  <Application>Microsoft Office PowerPoint</Application>
  <PresentationFormat>Экран (16:9)</PresentationFormat>
  <Paragraphs>314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Титульный, заключительный слайд</vt:lpstr>
      <vt:lpstr>Тема_16x9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заботой о жителях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Video</dc:creator>
  <cp:lastModifiedBy>Ксения Измайлова</cp:lastModifiedBy>
  <cp:revision>53</cp:revision>
  <dcterms:created xsi:type="dcterms:W3CDTF">2013-12-20T10:21:15Z</dcterms:created>
  <dcterms:modified xsi:type="dcterms:W3CDTF">2022-02-17T09:20:55Z</dcterms:modified>
</cp:coreProperties>
</file>