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68" r:id="rId5"/>
    <p:sldId id="271" r:id="rId6"/>
    <p:sldId id="257" r:id="rId7"/>
    <p:sldId id="258" r:id="rId8"/>
    <p:sldId id="270" r:id="rId9"/>
    <p:sldId id="272" r:id="rId10"/>
    <p:sldId id="269" r:id="rId11"/>
    <p:sldId id="277" r:id="rId12"/>
    <p:sldId id="279" r:id="rId13"/>
    <p:sldId id="280" r:id="rId14"/>
    <p:sldId id="281" r:id="rId15"/>
    <p:sldId id="282" r:id="rId16"/>
    <p:sldId id="289" r:id="rId17"/>
    <p:sldId id="290" r:id="rId18"/>
    <p:sldId id="291" r:id="rId19"/>
    <p:sldId id="292" r:id="rId20"/>
    <p:sldId id="306" r:id="rId21"/>
    <p:sldId id="283" r:id="rId22"/>
    <p:sldId id="284" r:id="rId23"/>
    <p:sldId id="285" r:id="rId24"/>
    <p:sldId id="273" r:id="rId25"/>
    <p:sldId id="288" r:id="rId26"/>
    <p:sldId id="293" r:id="rId27"/>
    <p:sldId id="294" r:id="rId28"/>
    <p:sldId id="295" r:id="rId29"/>
    <p:sldId id="296" r:id="rId30"/>
    <p:sldId id="298" r:id="rId31"/>
    <p:sldId id="297" r:id="rId32"/>
    <p:sldId id="299" r:id="rId33"/>
    <p:sldId id="301" r:id="rId34"/>
    <p:sldId id="302" r:id="rId35"/>
    <p:sldId id="303" r:id="rId36"/>
    <p:sldId id="304" r:id="rId37"/>
    <p:sldId id="305" r:id="rId38"/>
    <p:sldId id="275" r:id="rId39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51"/>
    <a:srgbClr val="2C567A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7967" autoAdjust="0"/>
  </p:normalViewPr>
  <p:slideViewPr>
    <p:cSldViewPr snapToGrid="0" showGuides="1">
      <p:cViewPr>
        <p:scale>
          <a:sx n="106" d="100"/>
          <a:sy n="106" d="100"/>
        </p:scale>
        <p:origin x="-7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02030190768914E-2"/>
          <c:y val="7.4692648266743239E-2"/>
          <c:w val="0.89430334714454618"/>
          <c:h val="0.7917022064083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34408241703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8A-480A-B5C8-DCCD64DFE5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7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ДОХОДЫ БЮДЖЕТА
 111,58%</c:v>
                </c:pt>
                <c:pt idx="1">
                  <c:v>РАСХОДЫ БЮДЖЕТА 
99,4%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27665700</c:v>
                </c:pt>
                <c:pt idx="1">
                  <c:v>29530900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0A-4379-94CC-B49DB6ADE8B6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38709271916571E-2"/>
                  <c:y val="-7.7099738528682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8A-480A-B5C8-DCCD64DFE54F}"/>
                </c:ext>
              </c:extLst>
            </c:dLbl>
            <c:dLbl>
              <c:idx val="1"/>
              <c:layout>
                <c:manualLayout>
                  <c:x val="1.4347311332342476E-2"/>
                  <c:y val="-4.711596259101859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8A-480A-B5C8-DCCD64DFE5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7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ДОХОДЫ БЮДЖЕТА
 111,58%</c:v>
                </c:pt>
                <c:pt idx="1">
                  <c:v>РАСХОДЫ БЮДЖЕТА 
99,4%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30857759</c:v>
                </c:pt>
                <c:pt idx="1">
                  <c:v>29002025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0A-4379-94CC-B49DB6A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55531392"/>
        <c:axId val="55532928"/>
      </c:barChart>
      <c:catAx>
        <c:axId val="5553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lang="ru-RU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32928"/>
        <c:crosses val="autoZero"/>
        <c:auto val="1"/>
        <c:lblAlgn val="ctr"/>
        <c:lblOffset val="300"/>
        <c:tickLblSkip val="1"/>
        <c:tickMarkSkip val="10"/>
        <c:noMultiLvlLbl val="0"/>
      </c:catAx>
      <c:valAx>
        <c:axId val="55532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553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085370713163043"/>
          <c:y val="0.88621576068403052"/>
          <c:w val="0.39450155982079105"/>
          <c:h val="7.5606128527127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7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 noProof="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02030190768914E-2"/>
          <c:y val="7.4692648266743239E-2"/>
          <c:w val="0.89430334714454618"/>
          <c:h val="0.7917022064083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Полномочия
главы</c:v>
                </c:pt>
                <c:pt idx="1">
                  <c:v>Полномочия 
аппарата</c:v>
                </c:pt>
                <c:pt idx="2">
                  <c:v>Полномочия
депутатов</c:v>
                </c:pt>
                <c:pt idx="3">
                  <c:v>Совет муниципальных
образований</c:v>
                </c:pt>
                <c:pt idx="4">
                  <c:v>Праздничные
мероприятия</c:v>
                </c:pt>
                <c:pt idx="5">
                  <c:v>Доплата к пенсиям</c:v>
                </c:pt>
                <c:pt idx="6">
                  <c:v>Информирование
населения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3546000</c:v>
                </c:pt>
                <c:pt idx="1">
                  <c:v>16895900</c:v>
                </c:pt>
                <c:pt idx="2">
                  <c:v>3036000</c:v>
                </c:pt>
                <c:pt idx="3">
                  <c:v>129300</c:v>
                </c:pt>
                <c:pt idx="4">
                  <c:v>4395500</c:v>
                </c:pt>
                <c:pt idx="5">
                  <c:v>644700</c:v>
                </c:pt>
                <c:pt idx="6">
                  <c:v>181600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0A-4379-94CC-B49DB6ADE8B6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Полномочия
главы</c:v>
                </c:pt>
                <c:pt idx="1">
                  <c:v>Полномочия 
аппарата</c:v>
                </c:pt>
                <c:pt idx="2">
                  <c:v>Полномочия
депутатов</c:v>
                </c:pt>
                <c:pt idx="3">
                  <c:v>Совет муниципальных
образований</c:v>
                </c:pt>
                <c:pt idx="4">
                  <c:v>Праздничные
мероприятия</c:v>
                </c:pt>
                <c:pt idx="5">
                  <c:v>Доплата к пенсиям</c:v>
                </c:pt>
                <c:pt idx="6">
                  <c:v>Информирование
населения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3120562</c:v>
                </c:pt>
                <c:pt idx="1">
                  <c:v>16812781</c:v>
                </c:pt>
                <c:pt idx="2">
                  <c:v>3036000</c:v>
                </c:pt>
                <c:pt idx="3">
                  <c:v>129300</c:v>
                </c:pt>
                <c:pt idx="4">
                  <c:v>4395500</c:v>
                </c:pt>
                <c:pt idx="5">
                  <c:v>634618</c:v>
                </c:pt>
                <c:pt idx="6">
                  <c:v>181600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0A-4379-94CC-B49DB6A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54422912"/>
        <c:axId val="54428800"/>
      </c:barChart>
      <c:catAx>
        <c:axId val="5442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lang="ru-RU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28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428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4422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ru-RU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50459469381801"/>
          <c:y val="7.5269904231688133E-3"/>
          <c:w val="0.22673925860596322"/>
          <c:h val="4.4660679418103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7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 noProof="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t>17.02.2022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21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2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0661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Отчет о результатах деятельности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4029" y="1154832"/>
            <a:ext cx="10025149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Главы муниципального округа Северное Медведково, аппарата Совета депутатов муниципального округа Северное Медведково в 2021 году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олилиния: Форма 20">
            <a:extLst>
              <a:ext uri="{FF2B5EF4-FFF2-40B4-BE49-F238E27FC236}">
                <a16:creationId xmlns:a16="http://schemas.microsoft.com/office/drawing/2014/main" xmlns="" id="{606C2D47-E699-492C-B47D-C9B22FB30020}"/>
              </a:ext>
            </a:extLst>
          </p:cNvPr>
          <p:cNvSpPr/>
          <p:nvPr userDrawn="1"/>
        </p:nvSpPr>
        <p:spPr>
          <a:xfrm>
            <a:off x="5411605" y="1847966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D4891D84-B65D-4403-9D8B-738F41346244}"/>
              </a:ext>
            </a:extLst>
          </p:cNvPr>
          <p:cNvSpPr/>
          <p:nvPr userDrawn="1"/>
        </p:nvSpPr>
        <p:spPr>
          <a:xfrm>
            <a:off x="5205559" y="178638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367103" y="17307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2752479" y="1766720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7607131" y="1736471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10115805" y="1699668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2959339" y="1847966"/>
            <a:ext cx="1320476" cy="341633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7816635" y="1811281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10304120" y="1813021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559105" y="1811281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ru-RU" noProof="0" dirty="0"/>
              <a:t>Аппарат Совета депутатов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222" y="1897649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95243" y="1939384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8585" y="1897648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65302" y="1891041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xmlns="" id="{B4D53838-2B97-40E1-90C7-61F9831F39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355056" y="1935886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5D5B6E-A2C1-440B-97D7-A976DE38407E}"/>
              </a:ext>
            </a:extLst>
          </p:cNvPr>
          <p:cNvSpPr txBox="1"/>
          <p:nvPr userDrawn="1"/>
        </p:nvSpPr>
        <p:spPr>
          <a:xfrm>
            <a:off x="76737" y="3877740"/>
            <a:ext cx="231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Востриков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Артем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Александрович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E2E2A77-D87A-4A3D-A800-AAC6A93834AB}"/>
              </a:ext>
            </a:extLst>
          </p:cNvPr>
          <p:cNvSpPr txBox="1"/>
          <p:nvPr userDrawn="1"/>
        </p:nvSpPr>
        <p:spPr>
          <a:xfrm>
            <a:off x="2335865" y="3876429"/>
            <a:ext cx="231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0" dirty="0">
                <a:solidFill>
                  <a:srgbClr val="002060"/>
                </a:solidFill>
                <a:latin typeface="+mj-lt"/>
              </a:rPr>
              <a:t>Лисовенко Анастасия Валерьевна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B5E893D-0746-4C31-A4FF-3D8076783836}"/>
              </a:ext>
            </a:extLst>
          </p:cNvPr>
          <p:cNvSpPr txBox="1"/>
          <p:nvPr userDrawn="1"/>
        </p:nvSpPr>
        <p:spPr>
          <a:xfrm>
            <a:off x="7316765" y="3869909"/>
            <a:ext cx="231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0" dirty="0">
                <a:solidFill>
                  <a:srgbClr val="002060"/>
                </a:solidFill>
                <a:latin typeface="+mj-lt"/>
              </a:rPr>
              <a:t>Измайлова </a:t>
            </a:r>
          </a:p>
          <a:p>
            <a:pPr lvl="0" algn="ctr"/>
            <a:r>
              <a:rPr lang="ru-RU" sz="2000" b="1" i="0" dirty="0">
                <a:solidFill>
                  <a:srgbClr val="002060"/>
                </a:solidFill>
                <a:latin typeface="+mj-lt"/>
              </a:rPr>
              <a:t>Ксения </a:t>
            </a:r>
          </a:p>
          <a:p>
            <a:pPr lvl="0" algn="ctr"/>
            <a:r>
              <a:rPr lang="ru-RU" sz="2000" b="1" i="0" dirty="0">
                <a:solidFill>
                  <a:srgbClr val="002060"/>
                </a:solidFill>
                <a:latin typeface="+mj-lt"/>
              </a:rPr>
              <a:t>Эдуардовна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B5697F0-7AB5-4695-AFC1-AE5DCEDD90C0}"/>
              </a:ext>
            </a:extLst>
          </p:cNvPr>
          <p:cNvSpPr txBox="1"/>
          <p:nvPr userDrawn="1"/>
        </p:nvSpPr>
        <p:spPr>
          <a:xfrm>
            <a:off x="9718338" y="3850104"/>
            <a:ext cx="231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Болюх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Антонина Сергеевна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9890470-3953-46E8-876E-396E748C30E7}"/>
              </a:ext>
            </a:extLst>
          </p:cNvPr>
          <p:cNvSpPr txBox="1"/>
          <p:nvPr userDrawn="1"/>
        </p:nvSpPr>
        <p:spPr>
          <a:xfrm>
            <a:off x="4811226" y="3886331"/>
            <a:ext cx="231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0" dirty="0">
                <a:solidFill>
                  <a:srgbClr val="002060"/>
                </a:solidFill>
                <a:latin typeface="+mj-lt"/>
              </a:rPr>
              <a:t>Гвазава </a:t>
            </a:r>
          </a:p>
          <a:p>
            <a:pPr lvl="0" algn="ctr"/>
            <a:r>
              <a:rPr lang="ru-RU" sz="2000" b="1" i="0" dirty="0">
                <a:solidFill>
                  <a:srgbClr val="002060"/>
                </a:solidFill>
                <a:latin typeface="+mj-lt"/>
              </a:rPr>
              <a:t>Татьяна Владимировна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D58F1-5066-4AFA-BD73-F19CDC56EC2E}"/>
              </a:ext>
            </a:extLst>
          </p:cNvPr>
          <p:cNvSpPr txBox="1"/>
          <p:nvPr userDrawn="1"/>
        </p:nvSpPr>
        <p:spPr>
          <a:xfrm>
            <a:off x="747886" y="4926796"/>
            <a:ext cx="13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chemeClr val="accent3"/>
                </a:solidFill>
                <a:latin typeface="+mj-lt"/>
              </a:rPr>
              <a:t>Советник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B656201-F467-4276-9367-612DBA0A4AD3}"/>
              </a:ext>
            </a:extLst>
          </p:cNvPr>
          <p:cNvSpPr txBox="1"/>
          <p:nvPr userDrawn="1"/>
        </p:nvSpPr>
        <p:spPr>
          <a:xfrm>
            <a:off x="2895243" y="4918416"/>
            <a:ext cx="13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chemeClr val="accent3"/>
                </a:solidFill>
                <a:latin typeface="+mj-lt"/>
              </a:rPr>
              <a:t>Советник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8CF8A31-1531-4C14-A6DB-22643043404C}"/>
              </a:ext>
            </a:extLst>
          </p:cNvPr>
          <p:cNvSpPr txBox="1"/>
          <p:nvPr userDrawn="1"/>
        </p:nvSpPr>
        <p:spPr>
          <a:xfrm>
            <a:off x="4760969" y="4918416"/>
            <a:ext cx="261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solidFill>
                  <a:schemeClr val="accent3"/>
                </a:solidFill>
                <a:latin typeface="+mj-lt"/>
              </a:rPr>
              <a:t>Главный бухгалтер-начальник отдела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95F559D-4305-42EF-8073-AFE805178D54}"/>
              </a:ext>
            </a:extLst>
          </p:cNvPr>
          <p:cNvSpPr txBox="1"/>
          <p:nvPr userDrawn="1"/>
        </p:nvSpPr>
        <p:spPr>
          <a:xfrm>
            <a:off x="7929138" y="4988479"/>
            <a:ext cx="13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chemeClr val="accent3"/>
                </a:solidFill>
                <a:latin typeface="+mj-lt"/>
              </a:rPr>
              <a:t>Советник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12AB9D1-1583-4B2A-8EE9-1EC4CAE8CD4D}"/>
              </a:ext>
            </a:extLst>
          </p:cNvPr>
          <p:cNvSpPr txBox="1"/>
          <p:nvPr userDrawn="1"/>
        </p:nvSpPr>
        <p:spPr>
          <a:xfrm>
            <a:off x="10131975" y="5018972"/>
            <a:ext cx="166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chemeClr val="accent3"/>
                </a:solidFill>
                <a:latin typeface="+mj-lt"/>
              </a:rPr>
              <a:t>Юрисконсульт-советник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124126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  <a:br>
              <a:rPr lang="ru-RU" noProof="0" dirty="0"/>
            </a:b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BEAB53AC-805E-452F-BD3B-2BDA7960B6B4}"/>
              </a:ext>
            </a:extLst>
          </p:cNvPr>
          <p:cNvGrpSpPr/>
          <p:nvPr userDrawn="1"/>
        </p:nvGrpSpPr>
        <p:grpSpPr>
          <a:xfrm rot="13057825">
            <a:off x="9846722" y="4511518"/>
            <a:ext cx="1905000" cy="2354263"/>
            <a:chOff x="11114087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xmlns="" id="{92663EC1-59B3-4586-8FD9-E8F9C2812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xmlns="" id="{4B22EB9F-25CB-4DB8-94B9-CE4E5BCB0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">
              <a:extLst>
                <a:ext uri="{FF2B5EF4-FFF2-40B4-BE49-F238E27FC236}">
                  <a16:creationId xmlns:a16="http://schemas.microsoft.com/office/drawing/2014/main" xmlns="" id="{4930E4C1-FBBE-4445-B1B4-14A95BB6C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rgbClr val="0D1D51"/>
                </a:solidFill>
              </a:defRPr>
            </a:lvl1pPr>
          </a:lstStyle>
          <a:p>
            <a:pPr rtl="0"/>
            <a:r>
              <a:rPr lang="ru-RU" noProof="0" dirty="0"/>
              <a:t>ПРЕДСЕДАТЕЛЬ СОВЕТА ДЕПУТАТОВ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8044348-EF0E-413D-98FC-B38F71EBC1E7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37996F44-C90A-43F1-9875-CBAC76B2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8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F1FE706-20FE-48AA-9530-BD4845E621E2}"/>
              </a:ext>
            </a:extLst>
          </p:cNvPr>
          <p:cNvSpPr/>
          <p:nvPr userDrawn="1"/>
        </p:nvSpPr>
        <p:spPr>
          <a:xfrm>
            <a:off x="0" y="5258468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A6F8E3A3-8C91-4586-A09D-CA5120469D5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91433" y="551401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endParaRPr lang="ru-RU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4A771CD6-4B60-4B05-9D6D-D50BB6F360FE}"/>
              </a:ext>
            </a:extLst>
          </p:cNvPr>
          <p:cNvSpPr>
            <a:spLocks noChangeAspect="1"/>
          </p:cNvSpPr>
          <p:nvPr userDrawn="1"/>
        </p:nvSpPr>
        <p:spPr>
          <a:xfrm>
            <a:off x="5166826" y="5263044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:a16="http://schemas.microsoft.com/office/drawing/2014/main" xmlns="" id="{4FBC7DDE-4489-4FE0-A1C1-BB70FD8C9CB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65032" y="5461250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5" name="Полилиния 5">
            <a:extLst>
              <a:ext uri="{FF2B5EF4-FFF2-40B4-BE49-F238E27FC236}">
                <a16:creationId xmlns:a16="http://schemas.microsoft.com/office/drawing/2014/main" xmlns="" id="{BBD2672F-E9C4-4620-88C5-C215BCEA312B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4980691" y="4885266"/>
            <a:ext cx="1502172" cy="1757839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 7">
            <a:extLst>
              <a:ext uri="{FF2B5EF4-FFF2-40B4-BE49-F238E27FC236}">
                <a16:creationId xmlns:a16="http://schemas.microsoft.com/office/drawing/2014/main" xmlns="" id="{B2BABE68-D548-47C4-B349-04207F383CF5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943613" y="5471384"/>
            <a:ext cx="276357" cy="602763"/>
          </a:xfrm>
          <a:custGeom>
            <a:avLst/>
            <a:gdLst>
              <a:gd name="T0" fmla="*/ 0 w 72"/>
              <a:gd name="T1" fmla="*/ 84 h 169"/>
              <a:gd name="T2" fmla="*/ 20 w 72"/>
              <a:gd name="T3" fmla="*/ 20 h 169"/>
              <a:gd name="T4" fmla="*/ 42 w 72"/>
              <a:gd name="T5" fmla="*/ 9 h 169"/>
              <a:gd name="T6" fmla="*/ 62 w 72"/>
              <a:gd name="T7" fmla="*/ 44 h 169"/>
              <a:gd name="T8" fmla="*/ 62 w 72"/>
              <a:gd name="T9" fmla="*/ 125 h 169"/>
              <a:gd name="T10" fmla="*/ 43 w 72"/>
              <a:gd name="T11" fmla="*/ 159 h 169"/>
              <a:gd name="T12" fmla="*/ 20 w 72"/>
              <a:gd name="T13" fmla="*/ 148 h 169"/>
              <a:gd name="T14" fmla="*/ 0 w 72"/>
              <a:gd name="T15" fmla="*/ 84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169">
                <a:moveTo>
                  <a:pt x="0" y="84"/>
                </a:moveTo>
                <a:cubicBezTo>
                  <a:pt x="2" y="62"/>
                  <a:pt x="6" y="39"/>
                  <a:pt x="20" y="20"/>
                </a:cubicBezTo>
                <a:cubicBezTo>
                  <a:pt x="25" y="13"/>
                  <a:pt x="31" y="0"/>
                  <a:pt x="42" y="9"/>
                </a:cubicBezTo>
                <a:cubicBezTo>
                  <a:pt x="53" y="18"/>
                  <a:pt x="72" y="25"/>
                  <a:pt x="62" y="44"/>
                </a:cubicBezTo>
                <a:cubicBezTo>
                  <a:pt x="47" y="72"/>
                  <a:pt x="47" y="97"/>
                  <a:pt x="62" y="125"/>
                </a:cubicBezTo>
                <a:cubicBezTo>
                  <a:pt x="72" y="143"/>
                  <a:pt x="53" y="151"/>
                  <a:pt x="43" y="159"/>
                </a:cubicBezTo>
                <a:cubicBezTo>
                  <a:pt x="31" y="169"/>
                  <a:pt x="25" y="156"/>
                  <a:pt x="20" y="148"/>
                </a:cubicBezTo>
                <a:cubicBezTo>
                  <a:pt x="6" y="129"/>
                  <a:pt x="2" y="107"/>
                  <a:pt x="0" y="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045" y="859635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58844" y="5810446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 err="1"/>
              <a:t>ралоывралоывОбразец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571378" y="52241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>
            <a:lumMod val="85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Заголовок 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10041226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Заголовок 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810933"/>
            <a:ext cx="3960637" cy="3378730"/>
          </a:xfrm>
        </p:spPr>
        <p:txBody>
          <a:bodyPr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84836" y="2810933"/>
            <a:ext cx="4070552" cy="3378730"/>
          </a:xfrm>
        </p:spPr>
        <p:txBody>
          <a:bodyPr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5" name="Заголовок 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6" name="Объект 5">
            <a:extLst>
              <a:ext uri="{FF2B5EF4-FFF2-40B4-BE49-F238E27FC236}">
                <a16:creationId xmlns:a16="http://schemas.microsoft.com/office/drawing/2014/main" xmlns="" id="{36E1E477-81C5-4095-BC2C-FAF41D475B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40329" y="1319792"/>
            <a:ext cx="4070552" cy="3378730"/>
          </a:xfrm>
        </p:spPr>
        <p:txBody>
          <a:bodyPr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 algn="ctr">
              <a:defRPr sz="3200" b="1" cap="all" baseline="0">
                <a:solidFill>
                  <a:srgbClr val="0D1D51"/>
                </a:solidFill>
              </a:defRPr>
            </a:lvl1pPr>
          </a:lstStyle>
          <a:p>
            <a:pPr rtl="0"/>
            <a:r>
              <a:rPr lang="ru-RU" noProof="0" dirty="0"/>
              <a:t>Муниципальный округ Северное Медведково</a:t>
            </a:r>
            <a:br>
              <a:rPr lang="ru-RU" noProof="0" dirty="0"/>
            </a:b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B5AA274-42D2-4041-9664-07CAC0B24EF1}"/>
              </a:ext>
            </a:extLst>
          </p:cNvPr>
          <p:cNvSpPr txBox="1"/>
          <p:nvPr userDrawn="1"/>
        </p:nvSpPr>
        <p:spPr>
          <a:xfrm>
            <a:off x="2221133" y="1037573"/>
            <a:ext cx="7740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noProof="0" dirty="0">
                <a:solidFill>
                  <a:srgbClr val="0D1D51"/>
                </a:solidFill>
                <a:latin typeface="+mj-lt"/>
              </a:rPr>
              <a:t>ГЛАВА МУНИЦИПАЛЬНОГО ОКРУГА</a:t>
            </a:r>
            <a:endParaRPr lang="ru-RU" sz="2400" b="1" dirty="0">
              <a:solidFill>
                <a:srgbClr val="0D1D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96BB13CC-E801-476B-9480-8BE6C6B7EC5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noProof="0" dirty="0"/>
              <a:t>3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8" name="Текст 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5" name="Заголовок 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607FFB2C-6BDA-47E1-8C8E-5C840D0E593C}"/>
              </a:ext>
            </a:extLst>
          </p:cNvPr>
          <p:cNvGrpSpPr/>
          <p:nvPr userDrawn="1"/>
        </p:nvGrpSpPr>
        <p:grpSpPr>
          <a:xfrm rot="18639307">
            <a:off x="153962" y="4981094"/>
            <a:ext cx="1621180" cy="1896987"/>
            <a:chOff x="11114087" y="2241550"/>
            <a:chExt cx="1905000" cy="2354263"/>
          </a:xfrm>
          <a:solidFill>
            <a:schemeClr val="bg1">
              <a:lumMod val="95000"/>
            </a:schemeClr>
          </a:solidFill>
        </p:grpSpPr>
        <p:sp>
          <p:nvSpPr>
            <p:cNvPr id="28" name="Полилиния 5">
              <a:extLst>
                <a:ext uri="{FF2B5EF4-FFF2-40B4-BE49-F238E27FC236}">
                  <a16:creationId xmlns:a16="http://schemas.microsoft.com/office/drawing/2014/main" xmlns="" id="{8B986D67-71AB-40EF-B492-AD0468FE4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6">
              <a:extLst>
                <a:ext uri="{FF2B5EF4-FFF2-40B4-BE49-F238E27FC236}">
                  <a16:creationId xmlns:a16="http://schemas.microsoft.com/office/drawing/2014/main" xmlns="" id="{8CB5FA33-056C-4718-B436-1B6C496D8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7">
              <a:extLst>
                <a:ext uri="{FF2B5EF4-FFF2-40B4-BE49-F238E27FC236}">
                  <a16:creationId xmlns:a16="http://schemas.microsoft.com/office/drawing/2014/main" xmlns="" id="{C7AC6527-43A9-491E-966E-F8FF6D8F3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283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AE61224-6208-4388-840A-2A613B842650}"/>
              </a:ext>
            </a:extLst>
          </p:cNvPr>
          <p:cNvGrpSpPr/>
          <p:nvPr userDrawn="1"/>
        </p:nvGrpSpPr>
        <p:grpSpPr>
          <a:xfrm>
            <a:off x="-1871180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xmlns="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xmlns="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7688" y="1338192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745" y="390363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41188" y="3666315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C2649BBB-62EC-4EC2-A4C3-7DAF63698035}"/>
              </a:ext>
            </a:extLst>
          </p:cNvPr>
          <p:cNvSpPr/>
          <p:nvPr userDrawn="1"/>
        </p:nvSpPr>
        <p:spPr>
          <a:xfrm>
            <a:off x="11684936" y="63839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noProof="0" dirty="0">
                <a:solidFill>
                  <a:srgbClr val="0D1D5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7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022451"/>
          </a:xfrm>
        </p:spPr>
        <p:txBody>
          <a:bodyPr lIns="0" tIns="0" rIns="0" bIns="0" rtlCol="0">
            <a:noAutofit/>
          </a:bodyPr>
          <a:lstStyle>
            <a:lvl1pPr>
              <a:defRPr sz="2800" b="1" cap="all" baseline="0">
                <a:solidFill>
                  <a:srgbClr val="0D1D5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2223435"/>
            <a:ext cx="4914189" cy="3953527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33E8AB0-1E06-428C-BB98-072F4038689A}"/>
              </a:ext>
            </a:extLst>
          </p:cNvPr>
          <p:cNvCxnSpPr>
            <a:cxnSpLocks/>
          </p:cNvCxnSpPr>
          <p:nvPr userDrawn="1"/>
        </p:nvCxnSpPr>
        <p:spPr>
          <a:xfrm>
            <a:off x="433137" y="1787420"/>
            <a:ext cx="5091764" cy="0"/>
          </a:xfrm>
          <a:prstGeom prst="line">
            <a:avLst/>
          </a:prstGeom>
          <a:ln>
            <a:solidFill>
              <a:srgbClr val="0D1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666538" y="6406686"/>
            <a:ext cx="280051" cy="2568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88B01F7-9E11-48FC-89FF-20507EA0E013}"/>
              </a:ext>
            </a:extLst>
          </p:cNvPr>
          <p:cNvGrpSpPr/>
          <p:nvPr userDrawn="1"/>
        </p:nvGrpSpPr>
        <p:grpSpPr>
          <a:xfrm rot="10800000">
            <a:off x="4971282" y="1143616"/>
            <a:ext cx="1718276" cy="1973283"/>
            <a:chOff x="11114087" y="2241550"/>
            <a:chExt cx="1905000" cy="2354263"/>
          </a:xfrm>
          <a:solidFill>
            <a:schemeClr val="bg1">
              <a:lumMod val="95000"/>
            </a:schemeClr>
          </a:solidFill>
        </p:grpSpPr>
        <p:sp>
          <p:nvSpPr>
            <p:cNvPr id="18" name="Полилиния 5">
              <a:extLst>
                <a:ext uri="{FF2B5EF4-FFF2-40B4-BE49-F238E27FC236}">
                  <a16:creationId xmlns:a16="http://schemas.microsoft.com/office/drawing/2014/main" xmlns="" id="{D903D19E-2C9A-40DD-8A41-047DFC81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6">
              <a:extLst>
                <a:ext uri="{FF2B5EF4-FFF2-40B4-BE49-F238E27FC236}">
                  <a16:creationId xmlns:a16="http://schemas.microsoft.com/office/drawing/2014/main" xmlns="" id="{2ECE2B09-2AFF-443A-9323-0F351443D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:a16="http://schemas.microsoft.com/office/drawing/2014/main" xmlns="" id="{F23C86CB-B9C0-448D-956E-5FD931DB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7E013DDC-AB7E-402F-B5AA-DA3503FB9AA2}"/>
              </a:ext>
            </a:extLst>
          </p:cNvPr>
          <p:cNvGrpSpPr/>
          <p:nvPr userDrawn="1"/>
        </p:nvGrpSpPr>
        <p:grpSpPr>
          <a:xfrm rot="9572704">
            <a:off x="7936970" y="-75977"/>
            <a:ext cx="4204367" cy="4770002"/>
            <a:chOff x="11114087" y="2241550"/>
            <a:chExt cx="1905000" cy="2354263"/>
          </a:xfrm>
          <a:solidFill>
            <a:schemeClr val="bg1">
              <a:lumMod val="95000"/>
            </a:schemeClr>
          </a:solidFill>
        </p:grpSpPr>
        <p:sp>
          <p:nvSpPr>
            <p:cNvPr id="30" name="Полилиния 5">
              <a:extLst>
                <a:ext uri="{FF2B5EF4-FFF2-40B4-BE49-F238E27FC236}">
                  <a16:creationId xmlns:a16="http://schemas.microsoft.com/office/drawing/2014/main" xmlns="" id="{538BAAC2-2BB1-4EDC-A921-A23BF3DD8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6">
              <a:extLst>
                <a:ext uri="{FF2B5EF4-FFF2-40B4-BE49-F238E27FC236}">
                  <a16:creationId xmlns:a16="http://schemas.microsoft.com/office/drawing/2014/main" xmlns="" id="{51353CAE-0785-46C8-ABCF-4DF20D04C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1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7">
              <a:extLst>
                <a:ext uri="{FF2B5EF4-FFF2-40B4-BE49-F238E27FC236}">
                  <a16:creationId xmlns:a16="http://schemas.microsoft.com/office/drawing/2014/main" xmlns="" id="{B0678C8D-D441-4E3F-8B6C-87A44B8A3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9376C52B-E15D-42AE-AD64-22E63380C774}"/>
              </a:ext>
            </a:extLst>
          </p:cNvPr>
          <p:cNvGrpSpPr/>
          <p:nvPr userDrawn="1"/>
        </p:nvGrpSpPr>
        <p:grpSpPr>
          <a:xfrm>
            <a:off x="5539317" y="4265796"/>
            <a:ext cx="1621180" cy="1896987"/>
            <a:chOff x="11114087" y="2241550"/>
            <a:chExt cx="1905000" cy="2354263"/>
          </a:xfrm>
          <a:solidFill>
            <a:schemeClr val="bg1">
              <a:lumMod val="95000"/>
            </a:schemeClr>
          </a:solidFill>
        </p:grpSpPr>
        <p:sp>
          <p:nvSpPr>
            <p:cNvPr id="34" name="Полилиния 5">
              <a:extLst>
                <a:ext uri="{FF2B5EF4-FFF2-40B4-BE49-F238E27FC236}">
                  <a16:creationId xmlns:a16="http://schemas.microsoft.com/office/drawing/2014/main" xmlns="" id="{92E5A205-E1CB-41BC-B295-5AF50A76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6">
              <a:extLst>
                <a:ext uri="{FF2B5EF4-FFF2-40B4-BE49-F238E27FC236}">
                  <a16:creationId xmlns:a16="http://schemas.microsoft.com/office/drawing/2014/main" xmlns="" id="{C541CA13-6232-4871-B971-28C3E2D8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7">
              <a:extLst>
                <a:ext uri="{FF2B5EF4-FFF2-40B4-BE49-F238E27FC236}">
                  <a16:creationId xmlns:a16="http://schemas.microsoft.com/office/drawing/2014/main" xmlns="" id="{AC30EFDC-0B27-4A95-BF15-F9DB93700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737429" y="6393056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7429" y="6439397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Отчет о результатах деятельности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4B3A73-9DD3-4028-87DB-C033F5E3B44F}" type="datetime1">
              <a:rPr lang="ru-RU" noProof="0" smtClean="0"/>
              <a:t>17.02.2022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74" r:id="rId3"/>
    <p:sldLayoutId id="2147483649" r:id="rId4"/>
    <p:sldLayoutId id="2147483660" r:id="rId5"/>
    <p:sldLayoutId id="2147483650" r:id="rId6"/>
    <p:sldLayoutId id="2147483661" r:id="rId7"/>
    <p:sldLayoutId id="2147483663" r:id="rId8"/>
    <p:sldLayoutId id="2147483654" r:id="rId9"/>
    <p:sldLayoutId id="2147483664" r:id="rId10"/>
    <p:sldLayoutId id="2147483665" r:id="rId11"/>
    <p:sldLayoutId id="2147483672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sv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096963"/>
            <a:ext cx="10515600" cy="940181"/>
          </a:xfrm>
        </p:spPr>
        <p:txBody>
          <a:bodyPr rtlCol="0"/>
          <a:lstStyle/>
          <a:p>
            <a:pPr rtl="0"/>
            <a:r>
              <a:rPr lang="ru-RU" sz="3600" dirty="0"/>
              <a:t>Отчет о результатах деятельности</a:t>
            </a:r>
            <a:br>
              <a:rPr lang="ru-RU" sz="3600" dirty="0"/>
            </a:br>
            <a:r>
              <a:rPr lang="ru-RU" sz="2400" dirty="0"/>
              <a:t>главы муниципального округа</a:t>
            </a:r>
            <a:br>
              <a:rPr lang="ru-RU" sz="2400" dirty="0"/>
            </a:br>
            <a:r>
              <a:rPr lang="ru-RU" sz="2400" dirty="0"/>
              <a:t>и</a:t>
            </a:r>
            <a:br>
              <a:rPr lang="ru-RU" sz="2400" dirty="0"/>
            </a:br>
            <a:r>
              <a:rPr lang="ru-RU" sz="2400" dirty="0"/>
              <a:t>аппарата Совета депутатов</a:t>
            </a:r>
            <a:br>
              <a:rPr lang="ru-RU" sz="2400" dirty="0"/>
            </a:br>
            <a:r>
              <a:rPr lang="ru-RU" sz="2400" dirty="0"/>
              <a:t>муниципального округа Северное Медведково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824" y="2270376"/>
            <a:ext cx="6116833" cy="4587625"/>
          </a:xfrm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86829" y="231236"/>
            <a:ext cx="11150600" cy="388723"/>
          </a:xfrm>
        </p:spPr>
        <p:txBody>
          <a:bodyPr rtlCol="0"/>
          <a:lstStyle/>
          <a:p>
            <a:pPr algn="ctr" rtl="0"/>
            <a:r>
              <a:rPr lang="ru-RU" sz="2000" dirty="0">
                <a:solidFill>
                  <a:srgbClr val="0D1D51"/>
                </a:solidFill>
              </a:rPr>
              <a:t>ОРГАНИЗАЦИЯ РАБОТЫ ПО ПЕРЕДАННЫМ ОТДЕЛЬНЫМ ПОЛНОМОЧИЯМ Г.МОСКВЫ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11</a:t>
            </a:r>
          </a:p>
        </p:txBody>
      </p:sp>
      <p:graphicFrame>
        <p:nvGraphicFramePr>
          <p:cNvPr id="6" name="Таблица 5">
            <a:extLst>
              <a:ext uri="{FF2B5EF4-FFF2-40B4-BE49-F238E27FC236}">
                <a16:creationId xmlns:a16="http://schemas.microsoft.com/office/drawing/2014/main" xmlns="" id="{BEE52E89-C526-4F73-86FB-0EB31587C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90801"/>
              </p:ext>
            </p:extLst>
          </p:nvPr>
        </p:nvGraphicFramePr>
        <p:xfrm>
          <a:off x="1019796" y="745211"/>
          <a:ext cx="10284665" cy="558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605">
                  <a:extLst>
                    <a:ext uri="{9D8B030D-6E8A-4147-A177-3AD203B41FA5}">
                      <a16:colId xmlns:a16="http://schemas.microsoft.com/office/drawing/2014/main" xmlns="" val="2287965835"/>
                    </a:ext>
                  </a:extLst>
                </a:gridCol>
                <a:gridCol w="5889060">
                  <a:extLst>
                    <a:ext uri="{9D8B030D-6E8A-4147-A177-3AD203B41FA5}">
                      <a16:colId xmlns:a16="http://schemas.microsoft.com/office/drawing/2014/main" xmlns="" val="2509247184"/>
                    </a:ext>
                  </a:extLst>
                </a:gridCol>
              </a:tblGrid>
              <a:tr h="349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 сфере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организации деятельности управы района и городских организаций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заслушивание отчета </a:t>
                      </a:r>
                      <a:r>
                        <a:rPr lang="ru-RU" sz="1400" b="0" u="non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главы управы района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j-lt"/>
                        </a:rPr>
                        <a:t>и информации руководителей организаций: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j-lt"/>
                        </a:rPr>
                        <a:t>ГБУ «Жилищник»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j-lt"/>
                        </a:rPr>
                        <a:t>Центра госуслуг «Мои документы»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j-lt"/>
                        </a:rPr>
                        <a:t>Центра социального обслуживания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j-lt"/>
                        </a:rPr>
                        <a:t>Поликлиники</a:t>
                      </a:r>
                      <a:r>
                        <a:rPr lang="ru-RU" sz="1400" b="0" baseline="0" dirty="0">
                          <a:solidFill>
                            <a:srgbClr val="002060"/>
                          </a:solidFill>
                          <a:latin typeface="+mj-lt"/>
                        </a:rPr>
                        <a:t> №218, №107, детские поликлиники №11, №110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j-lt"/>
                        </a:rPr>
                        <a:t>Дирекции природных территорий СВАО, САО и</a:t>
                      </a:r>
                      <a:r>
                        <a:rPr lang="ru-RU" sz="1400" b="0" baseline="0" dirty="0">
                          <a:solidFill>
                            <a:srgbClr val="002060"/>
                          </a:solidFill>
                          <a:latin typeface="+mj-lt"/>
                        </a:rPr>
                        <a:t> Сокольники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j-lt"/>
                        </a:rPr>
                        <a:t>Центра Досуга и спорта «Паллада»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5186774"/>
                  </a:ext>
                </a:extLst>
              </a:tr>
              <a:tr h="311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 сфере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благоустройства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согласование установки ограждающих устройств на придомовых территориях многоквартирных домов </a:t>
                      </a:r>
                      <a:r>
                        <a:rPr lang="ru-RU" sz="1400" b="1" kern="1200" dirty="0">
                          <a:solidFill>
                            <a:srgbClr val="0D1D5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1" kern="1200" baseline="0" dirty="0">
                          <a:solidFill>
                            <a:srgbClr val="0D1D5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1" kern="1200" dirty="0">
                          <a:solidFill>
                            <a:srgbClr val="0D1D5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решение)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0814750"/>
                  </a:ext>
                </a:extLst>
              </a:tr>
              <a:tr h="642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 сфере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размещения некапитальных объектов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согласование проектов изменения схемы размещения нестационарных торговых объектов 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 решения)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6541597"/>
                  </a:ext>
                </a:extLst>
              </a:tr>
              <a:tr h="372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Формирование и утверждение плана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дополнительных мероприятий по социально-экономическому развитию района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принято 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400" b="1" kern="12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решений </a:t>
                      </a: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 утверждению плана и внесению изменений в него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2936508"/>
                  </a:ext>
                </a:extLst>
              </a:tr>
              <a:tr h="423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 сфере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работы с населением по месту жительства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согласование сводного районного календарного плана по досуговой, социально-воспитательной, физкультурно-оздоровительной и спортивной работе с населением по месту жительства 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(ежеквартально)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86711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 сфере организации и проведения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капитального ремонта</a:t>
                      </a: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общего имущества в многоквартирных домах в рамках реализации региональной программы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депутаты участвуют в работе комиссий, осуществляющих открытие работ и приемку оказанных услуг по капитальному ремонту, проведение которого обеспечивает Фонд капитального ремонта многоквартирных домов города Москвы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173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85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3B9A3D7-750C-4E40-B556-8C02C0F327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B522C34-FD1E-4E61-AE3E-414B5621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528" y="809363"/>
            <a:ext cx="5730721" cy="2619637"/>
          </a:xfrm>
        </p:spPr>
        <p:txBody>
          <a:bodyPr/>
          <a:lstStyle/>
          <a:p>
            <a:r>
              <a:rPr lang="ru-RU" sz="2800" dirty="0"/>
              <a:t>ВСЕ МУНИЦИПАЛЬНЫЕ НОРМАТИВНЫЕ И ПРАВОВЫЕ АКТЫ ПУБЛИКУЮТСЯ В «МОСКОВСКОМ Муниципальном вестнике»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D95324A-7D4E-4A91-A3A8-9DEB923D70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1475" y="6438900"/>
            <a:ext cx="390525" cy="304800"/>
          </a:xfrm>
        </p:spPr>
        <p:txBody>
          <a:bodyPr/>
          <a:lstStyle/>
          <a:p>
            <a:pPr rtl="0"/>
            <a:fld id="{9EC71654-96A5-4280-94F3-931C61A9F92C}" type="slidenum">
              <a:rPr lang="ru-RU" noProof="0" smtClean="0">
                <a:solidFill>
                  <a:schemeClr val="bg1"/>
                </a:solidFill>
              </a:rPr>
              <a:pPr rtl="0"/>
              <a:t>11</a:t>
            </a:fld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D5EFEF-4D33-4086-A627-FC033A7B8901}"/>
              </a:ext>
            </a:extLst>
          </p:cNvPr>
          <p:cNvSpPr txBox="1"/>
          <p:nvPr/>
        </p:nvSpPr>
        <p:spPr>
          <a:xfrm>
            <a:off x="6096000" y="4067175"/>
            <a:ext cx="6387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муниципального округа Северное Медведково вступили в силу 3 нормативных правовых акта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70B95C6-54AF-43C2-A0F0-A0705D603FBA}"/>
              </a:ext>
            </a:extLst>
          </p:cNvPr>
          <p:cNvCxnSpPr/>
          <p:nvPr/>
        </p:nvCxnSpPr>
        <p:spPr>
          <a:xfrm>
            <a:off x="6333253" y="3429000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8404A7A-305B-4FFC-BF3B-BDC49B4D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Публичные слушания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271E76D-03B6-409E-BEE8-B465478CAA6A}"/>
              </a:ext>
            </a:extLst>
          </p:cNvPr>
          <p:cNvSpPr/>
          <p:nvPr/>
        </p:nvSpPr>
        <p:spPr>
          <a:xfrm>
            <a:off x="1198561" y="1609069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CDD431F8-5538-418E-851E-4DE44700C1F3}"/>
              </a:ext>
            </a:extLst>
          </p:cNvPr>
          <p:cNvSpPr txBox="1">
            <a:spLocks/>
          </p:cNvSpPr>
          <p:nvPr/>
        </p:nvSpPr>
        <p:spPr>
          <a:xfrm>
            <a:off x="2075034" y="1864611"/>
            <a:ext cx="3445566" cy="49538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87D5B80-AF8D-4981-96BB-34563BF6897D}"/>
              </a:ext>
            </a:extLst>
          </p:cNvPr>
          <p:cNvSpPr>
            <a:spLocks noChangeAspect="1"/>
          </p:cNvSpPr>
          <p:nvPr/>
        </p:nvSpPr>
        <p:spPr>
          <a:xfrm>
            <a:off x="699901" y="1609068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Рисунок 11">
            <a:extLst>
              <a:ext uri="{FF2B5EF4-FFF2-40B4-BE49-F238E27FC236}">
                <a16:creationId xmlns:a16="http://schemas.microsoft.com/office/drawing/2014/main" xmlns="" id="{D5BAD97A-F375-485D-8B07-0B83AAA50715}"/>
              </a:ext>
            </a:extLst>
          </p:cNvPr>
          <p:cNvSpPr txBox="1">
            <a:spLocks/>
          </p:cNvSpPr>
          <p:nvPr/>
        </p:nvSpPr>
        <p:spPr>
          <a:xfrm>
            <a:off x="922214" y="1809926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1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ACCA61-3BFD-449D-9BF9-DE643DD271AF}"/>
              </a:ext>
            </a:extLst>
          </p:cNvPr>
          <p:cNvGrpSpPr/>
          <p:nvPr/>
        </p:nvGrpSpPr>
        <p:grpSpPr>
          <a:xfrm>
            <a:off x="138642" y="1166957"/>
            <a:ext cx="1621180" cy="1896987"/>
            <a:chOff x="11114087" y="2241550"/>
            <a:chExt cx="1905000" cy="2354263"/>
          </a:xfrm>
          <a:solidFill>
            <a:schemeClr val="bg1">
              <a:lumMod val="95000"/>
            </a:schemeClr>
          </a:solidFill>
        </p:grpSpPr>
        <p:sp>
          <p:nvSpPr>
            <p:cNvPr id="10" name="Полилиния 5">
              <a:extLst>
                <a:ext uri="{FF2B5EF4-FFF2-40B4-BE49-F238E27FC236}">
                  <a16:creationId xmlns:a16="http://schemas.microsoft.com/office/drawing/2014/main" xmlns="" id="{D394A7EE-8F6E-4ACA-B0C9-211862022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xmlns="" id="{30414E09-8203-4CD2-B8EE-4368E8DBF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">
              <a:extLst>
                <a:ext uri="{FF2B5EF4-FFF2-40B4-BE49-F238E27FC236}">
                  <a16:creationId xmlns:a16="http://schemas.microsoft.com/office/drawing/2014/main" xmlns="" id="{B9461C78-4F2F-4407-AC04-147203423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AB52A675-F60B-4D69-B06C-A42EB1A630BB}"/>
              </a:ext>
            </a:extLst>
          </p:cNvPr>
          <p:cNvSpPr/>
          <p:nvPr/>
        </p:nvSpPr>
        <p:spPr>
          <a:xfrm>
            <a:off x="2563513" y="3321253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814E518B-D33A-4A40-A79A-CD8DC3534CDF}"/>
              </a:ext>
            </a:extLst>
          </p:cNvPr>
          <p:cNvSpPr>
            <a:spLocks noChangeAspect="1"/>
          </p:cNvSpPr>
          <p:nvPr/>
        </p:nvSpPr>
        <p:spPr>
          <a:xfrm>
            <a:off x="2064853" y="3321252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Рисунок 11">
            <a:extLst>
              <a:ext uri="{FF2B5EF4-FFF2-40B4-BE49-F238E27FC236}">
                <a16:creationId xmlns:a16="http://schemas.microsoft.com/office/drawing/2014/main" xmlns="" id="{32C60570-0D20-466E-A5C4-B5D436D1C96D}"/>
              </a:ext>
            </a:extLst>
          </p:cNvPr>
          <p:cNvSpPr txBox="1">
            <a:spLocks/>
          </p:cNvSpPr>
          <p:nvPr/>
        </p:nvSpPr>
        <p:spPr>
          <a:xfrm>
            <a:off x="2263059" y="351945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2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760E36E5-7C5A-480C-A376-95D69C3CD633}"/>
              </a:ext>
            </a:extLst>
          </p:cNvPr>
          <p:cNvGrpSpPr/>
          <p:nvPr/>
        </p:nvGrpSpPr>
        <p:grpSpPr>
          <a:xfrm>
            <a:off x="1503594" y="2879141"/>
            <a:ext cx="1621180" cy="1896987"/>
            <a:chOff x="11114087" y="2241550"/>
            <a:chExt cx="1905000" cy="2354263"/>
          </a:xfrm>
          <a:solidFill>
            <a:schemeClr val="bg1">
              <a:lumMod val="95000"/>
            </a:schemeClr>
          </a:solidFill>
        </p:grpSpPr>
        <p:sp>
          <p:nvSpPr>
            <p:cNvPr id="34" name="Полилиния 5">
              <a:extLst>
                <a:ext uri="{FF2B5EF4-FFF2-40B4-BE49-F238E27FC236}">
                  <a16:creationId xmlns:a16="http://schemas.microsoft.com/office/drawing/2014/main" xmlns="" id="{CA182EA3-14EF-4ACF-88F0-2D57784E3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6">
              <a:extLst>
                <a:ext uri="{FF2B5EF4-FFF2-40B4-BE49-F238E27FC236}">
                  <a16:creationId xmlns:a16="http://schemas.microsoft.com/office/drawing/2014/main" xmlns="" id="{510ED5A8-32D5-4690-8A70-8F63B2AB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7">
              <a:extLst>
                <a:ext uri="{FF2B5EF4-FFF2-40B4-BE49-F238E27FC236}">
                  <a16:creationId xmlns:a16="http://schemas.microsoft.com/office/drawing/2014/main" xmlns="" id="{51961F02-73D0-4EA5-8F8E-34C1864BA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42A53847-E69F-4CFE-92B3-47FB56B0987C}"/>
              </a:ext>
            </a:extLst>
          </p:cNvPr>
          <p:cNvSpPr/>
          <p:nvPr/>
        </p:nvSpPr>
        <p:spPr>
          <a:xfrm>
            <a:off x="3770311" y="5218239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6" name="Объект 2">
            <a:extLst>
              <a:ext uri="{FF2B5EF4-FFF2-40B4-BE49-F238E27FC236}">
                <a16:creationId xmlns:a16="http://schemas.microsoft.com/office/drawing/2014/main" xmlns="" id="{3F3E1090-DBD1-4CFF-B78A-F94FBF566530}"/>
              </a:ext>
            </a:extLst>
          </p:cNvPr>
          <p:cNvSpPr txBox="1">
            <a:spLocks/>
          </p:cNvSpPr>
          <p:nvPr/>
        </p:nvSpPr>
        <p:spPr>
          <a:xfrm>
            <a:off x="4637444" y="5248931"/>
            <a:ext cx="4419757" cy="1006475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По внесению изменений и дополнений в устав муниципального округа северное Медведково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9E55D811-3788-4205-9753-E0D16A7EC244}"/>
              </a:ext>
            </a:extLst>
          </p:cNvPr>
          <p:cNvSpPr>
            <a:spLocks noChangeAspect="1"/>
          </p:cNvSpPr>
          <p:nvPr/>
        </p:nvSpPr>
        <p:spPr>
          <a:xfrm>
            <a:off x="3271651" y="5218238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8" name="Рисунок 11">
            <a:extLst>
              <a:ext uri="{FF2B5EF4-FFF2-40B4-BE49-F238E27FC236}">
                <a16:creationId xmlns:a16="http://schemas.microsoft.com/office/drawing/2014/main" xmlns="" id="{58053824-B2CD-4C5E-BFFE-AAA9D4F770AD}"/>
              </a:ext>
            </a:extLst>
          </p:cNvPr>
          <p:cNvSpPr txBox="1">
            <a:spLocks/>
          </p:cNvSpPr>
          <p:nvPr/>
        </p:nvSpPr>
        <p:spPr>
          <a:xfrm>
            <a:off x="3469857" y="5416444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3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ED68FF88-2964-481D-AAF8-0F11644BDEEB}"/>
              </a:ext>
            </a:extLst>
          </p:cNvPr>
          <p:cNvGrpSpPr/>
          <p:nvPr/>
        </p:nvGrpSpPr>
        <p:grpSpPr>
          <a:xfrm>
            <a:off x="2710392" y="4776127"/>
            <a:ext cx="1621180" cy="1896987"/>
            <a:chOff x="11114087" y="2241550"/>
            <a:chExt cx="1905000" cy="2354263"/>
          </a:xfrm>
          <a:solidFill>
            <a:schemeClr val="bg1">
              <a:lumMod val="95000"/>
            </a:schemeClr>
          </a:solidFill>
        </p:grpSpPr>
        <p:sp>
          <p:nvSpPr>
            <p:cNvPr id="50" name="Полилиния 5">
              <a:extLst>
                <a:ext uri="{FF2B5EF4-FFF2-40B4-BE49-F238E27FC236}">
                  <a16:creationId xmlns:a16="http://schemas.microsoft.com/office/drawing/2014/main" xmlns="" id="{96B58523-A74B-437D-8165-BBADC2A2A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6">
              <a:extLst>
                <a:ext uri="{FF2B5EF4-FFF2-40B4-BE49-F238E27FC236}">
                  <a16:creationId xmlns:a16="http://schemas.microsoft.com/office/drawing/2014/main" xmlns="" id="{81FB4B4F-C2BD-4203-9E50-07DA303A1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7">
              <a:extLst>
                <a:ext uri="{FF2B5EF4-FFF2-40B4-BE49-F238E27FC236}">
                  <a16:creationId xmlns:a16="http://schemas.microsoft.com/office/drawing/2014/main" xmlns="" id="{38DF2EB6-B697-4DA5-9581-B21108ECD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8B4DC358-9128-43D5-B7BD-E746665AC579}"/>
              </a:ext>
            </a:extLst>
          </p:cNvPr>
          <p:cNvCxnSpPr/>
          <p:nvPr/>
        </p:nvCxnSpPr>
        <p:spPr>
          <a:xfrm>
            <a:off x="699901" y="1166957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бъект 2">
            <a:extLst>
              <a:ext uri="{FF2B5EF4-FFF2-40B4-BE49-F238E27FC236}">
                <a16:creationId xmlns:a16="http://schemas.microsoft.com/office/drawing/2014/main" xmlns="" id="{2EEAD405-38F8-4BD3-9330-EB10314D3955}"/>
              </a:ext>
            </a:extLst>
          </p:cNvPr>
          <p:cNvSpPr txBox="1">
            <a:spLocks/>
          </p:cNvSpPr>
          <p:nvPr/>
        </p:nvSpPr>
        <p:spPr>
          <a:xfrm>
            <a:off x="2069619" y="1700632"/>
            <a:ext cx="4523906" cy="843705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По исполнению бюджета муниципального округа северное Медведково за 2020 год 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xmlns="" id="{AC46F32F-38DC-428D-AF9F-A7E7FAED68F8}"/>
              </a:ext>
            </a:extLst>
          </p:cNvPr>
          <p:cNvSpPr txBox="1">
            <a:spLocks/>
          </p:cNvSpPr>
          <p:nvPr/>
        </p:nvSpPr>
        <p:spPr>
          <a:xfrm>
            <a:off x="3432047" y="3407085"/>
            <a:ext cx="4213318" cy="89415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По проекту бюджета на 2022г., плановый 2023-2024гг.</a:t>
            </a:r>
          </a:p>
        </p:txBody>
      </p:sp>
    </p:spTree>
    <p:extLst>
      <p:ext uri="{BB962C8B-B14F-4D97-AF65-F5344CB8AC3E}">
        <p14:creationId xmlns:p14="http://schemas.microsoft.com/office/powerpoint/2010/main" val="378393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4F80446-ABB6-433D-9863-23711991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C5611C19-89B5-4D40-B4BF-E59C2F2EA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0" y="2692399"/>
            <a:ext cx="10480965" cy="2936871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D1D51"/>
                </a:solidFill>
              </a:rPr>
              <a:t>«СПАСИБО, ВЕТЕРАН!»</a:t>
            </a:r>
          </a:p>
          <a:p>
            <a:endParaRPr lang="ru-RU" dirty="0">
              <a:solidFill>
                <a:srgbClr val="0D1D51"/>
              </a:solidFill>
            </a:endParaRPr>
          </a:p>
          <a:p>
            <a:r>
              <a:rPr lang="ru-RU" dirty="0">
                <a:solidFill>
                  <a:srgbClr val="0D1D51"/>
                </a:solidFill>
              </a:rPr>
              <a:t>«КОРОБКА ХРАБРОСТИ»</a:t>
            </a:r>
          </a:p>
          <a:p>
            <a:pPr marL="0" indent="0">
              <a:buNone/>
            </a:pPr>
            <a:endParaRPr lang="ru-RU" dirty="0">
              <a:solidFill>
                <a:srgbClr val="0D1D51"/>
              </a:solidFill>
            </a:endParaRPr>
          </a:p>
          <a:p>
            <a:pPr>
              <a:lnSpc>
                <a:spcPct val="220000"/>
              </a:lnSpc>
            </a:pPr>
            <a:r>
              <a:rPr lang="ru-RU" dirty="0">
                <a:solidFill>
                  <a:srgbClr val="0D1D51"/>
                </a:solidFill>
              </a:rPr>
              <a:t>СОЦИАЛЬНЫЙ ПРОЕКТ «ДЕД МОРОЗ ПРИХОДИТ В ДОМ»</a:t>
            </a:r>
          </a:p>
          <a:p>
            <a:pPr>
              <a:lnSpc>
                <a:spcPct val="220000"/>
              </a:lnSpc>
            </a:pPr>
            <a:r>
              <a:rPr lang="ru-RU" dirty="0">
                <a:solidFill>
                  <a:srgbClr val="0D1D51"/>
                </a:solidFill>
              </a:rPr>
              <a:t>«ЕЛКА ЖЕЛАНИЙ»</a:t>
            </a:r>
          </a:p>
          <a:p>
            <a:endParaRPr lang="ru-RU" dirty="0">
              <a:solidFill>
                <a:srgbClr val="0D1D5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F4046B6-03B9-4A26-9969-A94D5D7D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6" y="823912"/>
            <a:ext cx="11150600" cy="920336"/>
          </a:xfrm>
        </p:spPr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Депутаты - активные участники всех событий, происходящих в районе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1295939-ED91-4D56-A284-F5AF6B1B50CB}"/>
              </a:ext>
            </a:extLst>
          </p:cNvPr>
          <p:cNvCxnSpPr/>
          <p:nvPr/>
        </p:nvCxnSpPr>
        <p:spPr>
          <a:xfrm>
            <a:off x="793306" y="18241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50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23899265-56E7-4722-887C-D14D3F896B52}"/>
              </a:ext>
            </a:extLst>
          </p:cNvPr>
          <p:cNvGrpSpPr/>
          <p:nvPr/>
        </p:nvGrpSpPr>
        <p:grpSpPr>
          <a:xfrm rot="14878627" flipH="1" flipV="1">
            <a:off x="2220726" y="1555162"/>
            <a:ext cx="2119434" cy="2532926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3" name="Полилиния 5">
              <a:extLst>
                <a:ext uri="{FF2B5EF4-FFF2-40B4-BE49-F238E27FC236}">
                  <a16:creationId xmlns:a16="http://schemas.microsoft.com/office/drawing/2014/main" xmlns="" id="{8B02ABE4-6112-43A3-8335-3E3DB4F0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6">
              <a:extLst>
                <a:ext uri="{FF2B5EF4-FFF2-40B4-BE49-F238E27FC236}">
                  <a16:creationId xmlns:a16="http://schemas.microsoft.com/office/drawing/2014/main" xmlns="" id="{9573A892-5F6A-438B-A7BA-BF7F47E1D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7">
              <a:extLst>
                <a:ext uri="{FF2B5EF4-FFF2-40B4-BE49-F238E27FC236}">
                  <a16:creationId xmlns:a16="http://schemas.microsoft.com/office/drawing/2014/main" xmlns="" id="{0861B002-4742-4C57-9345-07842FFD9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BEB9D609-CA79-49A2-AC4E-F9244CAF7CD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244" y="1600961"/>
            <a:ext cx="3552047" cy="349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641B858A-3611-4E94-8313-869FA902F0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64" b="-1"/>
          <a:stretch/>
        </p:blipFill>
        <p:spPr>
          <a:xfrm>
            <a:off x="8366903" y="255219"/>
            <a:ext cx="3144023" cy="359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4F37613-70EC-4984-8938-7DD3DCEE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4690AA9-FD55-4256-B440-791FAFD5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«СПАСИБО, ВЕТЕРАН!»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B45AE66-2642-4A32-97CF-E43FF64E7A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688" y="3360759"/>
            <a:ext cx="4010026" cy="318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FEF58F02-9F2E-42DB-BFDE-8FB963A8C32F}"/>
              </a:ext>
            </a:extLst>
          </p:cNvPr>
          <p:cNvCxnSpPr/>
          <p:nvPr/>
        </p:nvCxnSpPr>
        <p:spPr>
          <a:xfrm>
            <a:off x="280801" y="128083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4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2E646A1-574F-4AF8-83F7-D7DEF946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15</a:t>
            </a:fld>
            <a:endParaRPr lang="ru-RU" noProof="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F1AE140-CAAA-4444-90D7-210C0BD485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73" y="1629023"/>
            <a:ext cx="4517864" cy="451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9BAD8C8-BAE4-4AAA-BE63-EF407DF1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«КОРОБКА ХРАБРОСТИ»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2391A6E9-5E26-4AC3-A494-C6C5B008FA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865" y="2257423"/>
            <a:ext cx="4340827" cy="3254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5689792-DB24-4B22-9341-43B0A4EFA29E}"/>
              </a:ext>
            </a:extLst>
          </p:cNvPr>
          <p:cNvCxnSpPr/>
          <p:nvPr/>
        </p:nvCxnSpPr>
        <p:spPr>
          <a:xfrm>
            <a:off x="515938" y="1271307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47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71B4A0B-FA5C-435F-99AE-BB9232A669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97AB764-8B61-40F4-9E70-18A0781C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44" y="123825"/>
            <a:ext cx="5871093" cy="2211674"/>
          </a:xfrm>
        </p:spPr>
        <p:txBody>
          <a:bodyPr/>
          <a:lstStyle/>
          <a:p>
            <a:r>
              <a:rPr lang="ru-RU" sz="4000" dirty="0"/>
              <a:t>СОЦИАЛЬНЫЙ ПРОЕКТ «ДЕД МОРОЗ ПРИХОДИТ В ДОМ»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3A11B1B-19FE-4385-83CD-17B9FB3AF4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1475" y="6438901"/>
            <a:ext cx="390525" cy="204788"/>
          </a:xfrm>
        </p:spPr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16</a:t>
            </a:fld>
            <a:endParaRPr lang="ru-RU" noProof="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EB6E088D-7149-4C63-9AA5-405B33C56DF1}"/>
              </a:ext>
            </a:extLst>
          </p:cNvPr>
          <p:cNvCxnSpPr/>
          <p:nvPr/>
        </p:nvCxnSpPr>
        <p:spPr>
          <a:xfrm>
            <a:off x="6221413" y="250003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590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4D95F5-761E-4FFF-A784-EE6C5280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А.В. Шапошников принимает участие во всех благотворительных акциях в Северном Медведково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F7DB9A34-68A7-4E39-9834-64E84AC0D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530" y="2224088"/>
            <a:ext cx="3171753" cy="395287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8D65BC-F323-4484-ACB2-2FE0E87D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17</a:t>
            </a:fld>
            <a:endParaRPr lang="ru-RU" noProof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854597-BD03-43F8-8050-ACD87FC3E3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3149" y="986576"/>
            <a:ext cx="4884848" cy="4884848"/>
          </a:xfrm>
        </p:spPr>
      </p:pic>
    </p:spTree>
    <p:extLst>
      <p:ext uri="{BB962C8B-B14F-4D97-AF65-F5344CB8AC3E}">
        <p14:creationId xmlns:p14="http://schemas.microsoft.com/office/powerpoint/2010/main" val="317873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59576C9-0A95-42DF-AF95-C3ABCE058B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xmlns="" id="{405025D3-6A36-4091-AF5C-7DE9327DB23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909612" y="2498004"/>
            <a:ext cx="3720288" cy="344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ApparatSD@smedvedkovo.ru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F9AF06DE-C78C-4F67-BCAD-A50902DB0C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09612" y="3065399"/>
            <a:ext cx="2602878" cy="6319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8(499)479-01-49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8(985)292-87-62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3EB391E0-5AA4-465B-818F-9AE29A2C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996" y="390525"/>
            <a:ext cx="5434012" cy="1583955"/>
          </a:xfrm>
        </p:spPr>
        <p:txBody>
          <a:bodyPr/>
          <a:lstStyle/>
          <a:p>
            <a:r>
              <a:rPr lang="ru-RU" sz="3600" dirty="0"/>
              <a:t>Руководитель аппарата совета депутатов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2FEAEB9-13A6-47DE-8375-F5C755C44B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18</a:t>
            </a:fld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65A7FE3-6662-4FFB-8F55-448156D14CEB}"/>
              </a:ext>
            </a:extLst>
          </p:cNvPr>
          <p:cNvSpPr/>
          <p:nvPr/>
        </p:nvSpPr>
        <p:spPr>
          <a:xfrm>
            <a:off x="6175529" y="4332648"/>
            <a:ext cx="5592763" cy="18967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D1D51"/>
                </a:solidFill>
                <a:latin typeface="+mj-lt"/>
              </a:rPr>
              <a:t>Руководит аппаратом Совета депутатов на принципах единоначалия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noProof="0" dirty="0">
                <a:solidFill>
                  <a:srgbClr val="0D1D51"/>
                </a:solidFill>
                <a:latin typeface="+mj-lt"/>
              </a:rPr>
              <a:t>Организует работу по выполнению полномочий аппарата Совета депутатов </a:t>
            </a:r>
            <a:r>
              <a:rPr lang="ru-RU" sz="2000" dirty="0">
                <a:solidFill>
                  <a:srgbClr val="0D1D51"/>
                </a:solidFill>
                <a:latin typeface="+mj-lt"/>
              </a:rPr>
              <a:t>в соответствии с Уставом муниципального округа</a:t>
            </a:r>
            <a:endParaRPr lang="ru-RU" sz="2000" noProof="0" dirty="0">
              <a:solidFill>
                <a:srgbClr val="0D1D51"/>
              </a:solidFill>
              <a:latin typeface="+mj-lt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EFE595C-2662-46E9-BF1F-909DEA763F47}"/>
              </a:ext>
            </a:extLst>
          </p:cNvPr>
          <p:cNvCxnSpPr/>
          <p:nvPr/>
        </p:nvCxnSpPr>
        <p:spPr>
          <a:xfrm>
            <a:off x="6289615" y="2114550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Телефон">
            <a:extLst>
              <a:ext uri="{FF2B5EF4-FFF2-40B4-BE49-F238E27FC236}">
                <a16:creationId xmlns:a16="http://schemas.microsoft.com/office/drawing/2014/main" xmlns="" id="{E8AA671B-A939-4D6A-BD59-A0AD3CF9A2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88815" y="3180692"/>
            <a:ext cx="421559" cy="421559"/>
          </a:xfrm>
          <a:prstGeom prst="rect">
            <a:avLst/>
          </a:prstGeom>
        </p:spPr>
      </p:pic>
      <p:pic>
        <p:nvPicPr>
          <p:cNvPr id="6" name="Рисунок 5" descr="Электронная почта">
            <a:extLst>
              <a:ext uri="{FF2B5EF4-FFF2-40B4-BE49-F238E27FC236}">
                <a16:creationId xmlns:a16="http://schemas.microsoft.com/office/drawing/2014/main" xmlns="" id="{D68C8B98-5019-48B3-A118-A1BB6AC194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87786" y="2450295"/>
            <a:ext cx="397090" cy="3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9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F8E49C2D-B9A5-4B8C-A00B-C07C1BF61F47}"/>
              </a:ext>
            </a:extLst>
          </p:cNvPr>
          <p:cNvGrpSpPr/>
          <p:nvPr/>
        </p:nvGrpSpPr>
        <p:grpSpPr>
          <a:xfrm rot="17445807">
            <a:off x="-85191" y="4284573"/>
            <a:ext cx="2885657" cy="2561551"/>
            <a:chOff x="4195331" y="4926584"/>
            <a:chExt cx="1564699" cy="1248752"/>
          </a:xfrm>
          <a:solidFill>
            <a:schemeClr val="bg1">
              <a:lumMod val="95000"/>
            </a:schemeClr>
          </a:solidFill>
        </p:grpSpPr>
        <p:sp>
          <p:nvSpPr>
            <p:cNvPr id="13" name="Полилиния 5">
              <a:extLst>
                <a:ext uri="{FF2B5EF4-FFF2-40B4-BE49-F238E27FC236}">
                  <a16:creationId xmlns:a16="http://schemas.microsoft.com/office/drawing/2014/main" xmlns="" id="{FCE34886-FE10-4E40-AB85-9931CE681B58}"/>
                </a:ext>
              </a:extLst>
            </p:cNvPr>
            <p:cNvSpPr>
              <a:spLocks/>
            </p:cNvSpPr>
            <p:nvPr/>
          </p:nvSpPr>
          <p:spPr bwMode="auto">
            <a:xfrm rot="3040845">
              <a:off x="4353305" y="4768610"/>
              <a:ext cx="1248752" cy="1564699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6">
              <a:extLst>
                <a:ext uri="{FF2B5EF4-FFF2-40B4-BE49-F238E27FC236}">
                  <a16:creationId xmlns:a16="http://schemas.microsoft.com/office/drawing/2014/main" xmlns="" id="{5F17E9C7-5150-4F93-8494-44C494CF0781}"/>
                </a:ext>
              </a:extLst>
            </p:cNvPr>
            <p:cNvSpPr>
              <a:spLocks/>
            </p:cNvSpPr>
            <p:nvPr/>
          </p:nvSpPr>
          <p:spPr bwMode="auto">
            <a:xfrm rot="3040845">
              <a:off x="4601259" y="4878651"/>
              <a:ext cx="547370" cy="111206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">
              <a:extLst>
                <a:ext uri="{FF2B5EF4-FFF2-40B4-BE49-F238E27FC236}">
                  <a16:creationId xmlns:a16="http://schemas.microsoft.com/office/drawing/2014/main" xmlns="" id="{4BBB70FA-E7F6-4EED-962D-40906645B3E7}"/>
                </a:ext>
              </a:extLst>
            </p:cNvPr>
            <p:cNvSpPr>
              <a:spLocks/>
            </p:cNvSpPr>
            <p:nvPr/>
          </p:nvSpPr>
          <p:spPr bwMode="auto">
            <a:xfrm rot="3040845">
              <a:off x="4793913" y="5223542"/>
              <a:ext cx="200841" cy="477956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8F8EF49-A33B-46C8-BF3A-BBD93496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19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6671E5F-9601-4CA8-AAAD-E40C9ACB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92322"/>
            <a:ext cx="10847758" cy="9203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D1D51"/>
                </a:solidFill>
              </a:rPr>
              <a:t>Комиссии аппарата СОВЕТА ДЕПУТАТОВ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4F428E4-6912-4687-A572-5FA0B6CE041B}"/>
              </a:ext>
            </a:extLst>
          </p:cNvPr>
          <p:cNvCxnSpPr/>
          <p:nvPr/>
        </p:nvCxnSpPr>
        <p:spPr>
          <a:xfrm>
            <a:off x="3090676" y="134793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DC0D5D8-6208-4EE0-8D73-A8E070C33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498" y="1850693"/>
            <a:ext cx="10041226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000" b="1" dirty="0">
                <a:solidFill>
                  <a:srgbClr val="0D1D51"/>
                </a:solidFill>
              </a:rPr>
              <a:t>КОМИССИЯ ПО ПРОТИВОДЕЙСТВИЮ КОРРУПЦИИ В МУНИЦИПАЛЬНОМ ОКРУГЕ СЕВЕРНОЕ МЕДВЕДКОВО: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D1D51"/>
                </a:solidFill>
              </a:rPr>
              <a:t>	</a:t>
            </a:r>
            <a:r>
              <a:rPr lang="ru-RU" sz="2000" b="1" i="1" dirty="0">
                <a:solidFill>
                  <a:srgbClr val="0D1D51"/>
                </a:solidFill>
              </a:rPr>
              <a:t>4 Заседания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b="1" dirty="0">
                <a:solidFill>
                  <a:srgbClr val="0D1D51"/>
                </a:solidFill>
              </a:rPr>
              <a:t>ЕДИНАЯ КОМИССИЯ ПО РАЗМЕЩЕНИЮ ЗАКАЗА НА ПОСТАВКУ ТОВАРОВ, ВЫПОЛНЕНИЕ РАБОТ, ОКАЗАНИЕ УСЛУГ: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D1D51"/>
                </a:solidFill>
              </a:rPr>
              <a:t>	</a:t>
            </a:r>
            <a:r>
              <a:rPr lang="ru-RU" sz="2000" b="1" i="1" dirty="0">
                <a:solidFill>
                  <a:srgbClr val="0D1D51"/>
                </a:solidFill>
              </a:rPr>
              <a:t>2 Процедуры государственных закупок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D1D51"/>
                </a:solidFill>
              </a:rPr>
              <a:t>	</a:t>
            </a:r>
            <a:r>
              <a:rPr lang="ru-RU" sz="2000" b="1" i="1" dirty="0">
                <a:solidFill>
                  <a:srgbClr val="0D1D51"/>
                </a:solidFill>
              </a:rPr>
              <a:t>1 Электронный конкурс на оказание услуг по организации и проведению 	местных праздничных мероприятий для жителей МО Северное Медведково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D1D51"/>
                </a:solidFill>
              </a:rPr>
              <a:t>	</a:t>
            </a:r>
            <a:r>
              <a:rPr lang="ru-RU" sz="2000" b="1" i="1" dirty="0">
                <a:solidFill>
                  <a:srgbClr val="0D1D51"/>
                </a:solidFill>
              </a:rPr>
              <a:t>1 Электронный аукцион на оказание автотранспортных услуг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b="1" dirty="0">
                <a:solidFill>
                  <a:srgbClr val="0D1D51"/>
                </a:solidFill>
              </a:rPr>
              <a:t>ИНВЕНТАРИЗАЦИОННАЯ КОМИССИЯ: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D1D51"/>
                </a:solidFill>
              </a:rPr>
              <a:t>	</a:t>
            </a:r>
            <a:r>
              <a:rPr lang="ru-RU" sz="2000" b="1" i="1" dirty="0">
                <a:solidFill>
                  <a:srgbClr val="0D1D51"/>
                </a:solidFill>
              </a:rPr>
              <a:t>Годовая инвентаризация имущества и финансовых обязательств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2400" b="1" i="1" dirty="0">
              <a:solidFill>
                <a:srgbClr val="0D1D5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2400" dirty="0">
              <a:solidFill>
                <a:srgbClr val="0D1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4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E37A9B0-8DFC-4474-9F0A-612E661EF4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5914" y="2367308"/>
            <a:ext cx="3445566" cy="920336"/>
          </a:xfrm>
        </p:spPr>
        <p:txBody>
          <a:bodyPr rtlCol="0">
            <a:noAutofit/>
          </a:bodyPr>
          <a:lstStyle/>
          <a:p>
            <a:pPr marL="0" indent="0" algn="ctr" rtl="0">
              <a:lnSpc>
                <a:spcPct val="50000"/>
              </a:lnSpc>
              <a:buNone/>
            </a:pPr>
            <a:endParaRPr lang="ru-RU" sz="2400" b="1" dirty="0"/>
          </a:p>
          <a:p>
            <a:pPr marL="0" indent="0" algn="ctr" rtl="0">
              <a:lnSpc>
                <a:spcPct val="50000"/>
              </a:lnSpc>
              <a:buNone/>
            </a:pPr>
            <a:r>
              <a:rPr lang="ru-RU" sz="2400" b="1" dirty="0">
                <a:solidFill>
                  <a:srgbClr val="0D1D51"/>
                </a:solidFill>
              </a:rPr>
              <a:t>ПРЕДСЕДАТЕЛЬ</a:t>
            </a:r>
          </a:p>
          <a:p>
            <a:pPr marL="0" indent="0" algn="ctr" rtl="0">
              <a:lnSpc>
                <a:spcPct val="50000"/>
              </a:lnSpc>
              <a:buNone/>
            </a:pPr>
            <a:r>
              <a:rPr lang="ru-RU" sz="2400" b="1" dirty="0">
                <a:solidFill>
                  <a:srgbClr val="0D1D51"/>
                </a:solidFill>
              </a:rPr>
              <a:t>СОВЕТА ДЕПУТАТОВ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40520" y="2699995"/>
            <a:ext cx="3445566" cy="587649"/>
          </a:xfrm>
        </p:spPr>
        <p:txBody>
          <a:bodyPr rtlCol="0"/>
          <a:lstStyle/>
          <a:p>
            <a:pPr rtl="0"/>
            <a:r>
              <a:rPr lang="ru-RU" sz="2400" dirty="0">
                <a:solidFill>
                  <a:srgbClr val="0D1D51"/>
                </a:solidFill>
              </a:rPr>
              <a:t>Руководитель аппарата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EFB782-310E-41FF-AAAB-8A9848D1BA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6" y="-32934"/>
            <a:ext cx="11150600" cy="920336"/>
          </a:xfrm>
        </p:spPr>
        <p:txBody>
          <a:bodyPr rtlCol="0"/>
          <a:lstStyle/>
          <a:p>
            <a:pPr rtl="0"/>
            <a:r>
              <a:rPr lang="ru-RU" dirty="0">
                <a:solidFill>
                  <a:srgbClr val="0D1D51"/>
                </a:solidFill>
              </a:rPr>
              <a:t>Муниципальный округ Северное Медведково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6545A6-5532-426C-ACF7-DFBEDB7AAFD0}"/>
              </a:ext>
            </a:extLst>
          </p:cNvPr>
          <p:cNvSpPr txBox="1"/>
          <p:nvPr/>
        </p:nvSpPr>
        <p:spPr>
          <a:xfrm>
            <a:off x="616276" y="3682452"/>
            <a:ext cx="28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D1D51"/>
                </a:solidFill>
                <a:latin typeface="+mj-lt"/>
              </a:rPr>
              <a:t>СОВЕТ ДЕПУТАТОВ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99A3EE-7BDE-4321-8E57-213B8A62B0E1}"/>
              </a:ext>
            </a:extLst>
          </p:cNvPr>
          <p:cNvSpPr txBox="1"/>
          <p:nvPr/>
        </p:nvSpPr>
        <p:spPr>
          <a:xfrm>
            <a:off x="8334610" y="3766784"/>
            <a:ext cx="385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D1D51"/>
                </a:solidFill>
                <a:latin typeface="+mj-lt"/>
              </a:rPr>
              <a:t>АППАРАТ СОВЕТА ДЕПУТАТОВ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988ED88-F204-4044-8BA4-0012A38B7898}"/>
              </a:ext>
            </a:extLst>
          </p:cNvPr>
          <p:cNvGrpSpPr/>
          <p:nvPr/>
        </p:nvGrpSpPr>
        <p:grpSpPr>
          <a:xfrm rot="3040845">
            <a:off x="10639805" y="5254385"/>
            <a:ext cx="1248752" cy="1564699"/>
            <a:chOff x="11114087" y="2241550"/>
            <a:chExt cx="1905000" cy="2354263"/>
          </a:xfrm>
          <a:solidFill>
            <a:schemeClr val="bg1">
              <a:lumMod val="85000"/>
            </a:schemeClr>
          </a:solidFill>
        </p:grpSpPr>
        <p:sp>
          <p:nvSpPr>
            <p:cNvPr id="21" name="Полилиния 5">
              <a:extLst>
                <a:ext uri="{FF2B5EF4-FFF2-40B4-BE49-F238E27FC236}">
                  <a16:creationId xmlns:a16="http://schemas.microsoft.com/office/drawing/2014/main" xmlns="" id="{0159A4F5-5957-40EA-A896-87833E54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xmlns="" id="{5568D764-A0BD-4EF4-B820-0D114ABBC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xmlns="" id="{83C2C946-01D5-4DA3-9B6A-22F542343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>
            <a:extLst>
              <a:ext uri="{FF2B5EF4-FFF2-40B4-BE49-F238E27FC236}">
                <a16:creationId xmlns:a16="http://schemas.microsoft.com/office/drawing/2014/main" xmlns="" id="{B788CDD1-4260-4589-8E44-A765E033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05" y="390908"/>
            <a:ext cx="8666162" cy="920336"/>
          </a:xfrm>
        </p:spPr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Отдел экономики, бухгалтерского </a:t>
            </a:r>
            <a:br>
              <a:rPr lang="ru-RU" dirty="0">
                <a:solidFill>
                  <a:srgbClr val="0D1D51"/>
                </a:solidFill>
              </a:rPr>
            </a:br>
            <a:r>
              <a:rPr lang="ru-RU" dirty="0">
                <a:solidFill>
                  <a:srgbClr val="0D1D51"/>
                </a:solidFill>
              </a:rPr>
              <a:t>учёта и отчётности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EDC9C9E-D07D-4804-8761-7810C9AE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20</a:t>
            </a:fld>
            <a:endParaRPr lang="ru-RU" noProof="0" dirty="0"/>
          </a:p>
        </p:txBody>
      </p:sp>
      <p:pic>
        <p:nvPicPr>
          <p:cNvPr id="20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48C9BF47-4224-45ED-A66B-9D8FD7DECD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71773" y="1753930"/>
            <a:ext cx="387795" cy="387795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D74DD12-6333-4059-AA96-A52EEFED8ED9}"/>
              </a:ext>
            </a:extLst>
          </p:cNvPr>
          <p:cNvSpPr/>
          <p:nvPr/>
        </p:nvSpPr>
        <p:spPr>
          <a:xfrm>
            <a:off x="933449" y="1734003"/>
            <a:ext cx="6667497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dirty="0">
                <a:solidFill>
                  <a:srgbClr val="0D1D51"/>
                </a:solidFill>
                <a:latin typeface="+mj-lt"/>
              </a:rPr>
              <a:t>ОБЕСПЕЧЕНИЕ БУХГАЛТЕРСКОГО УЧЕТА</a:t>
            </a:r>
            <a:endParaRPr lang="ru-RU" noProof="0" dirty="0">
              <a:solidFill>
                <a:srgbClr val="0D1D51"/>
              </a:solidFill>
              <a:latin typeface="+mj-lt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71630D0-435C-4E49-956E-B4C76E831A49}"/>
              </a:ext>
            </a:extLst>
          </p:cNvPr>
          <p:cNvSpPr/>
          <p:nvPr/>
        </p:nvSpPr>
        <p:spPr>
          <a:xfrm>
            <a:off x="933450" y="2381703"/>
            <a:ext cx="6667498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noProof="0" dirty="0">
                <a:solidFill>
                  <a:srgbClr val="0D1D51"/>
                </a:solidFill>
                <a:latin typeface="+mj-lt"/>
              </a:rPr>
              <a:t>БУХГАЛТЕРСКАЯ ОТЧЕТНОСТЬ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454FE72-10A4-479B-9766-FA81BB70F776}"/>
              </a:ext>
            </a:extLst>
          </p:cNvPr>
          <p:cNvSpPr/>
          <p:nvPr/>
        </p:nvSpPr>
        <p:spPr>
          <a:xfrm>
            <a:off x="933449" y="3044177"/>
            <a:ext cx="6667499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noProof="0" dirty="0">
                <a:solidFill>
                  <a:srgbClr val="0D1D51"/>
                </a:solidFill>
                <a:latin typeface="+mj-lt"/>
              </a:rPr>
              <a:t>ИМУЩЕСТВЕННЫЕ И Х</a:t>
            </a:r>
            <a:r>
              <a:rPr lang="ru-RU" dirty="0">
                <a:solidFill>
                  <a:srgbClr val="0D1D51"/>
                </a:solidFill>
                <a:latin typeface="+mj-lt"/>
              </a:rPr>
              <a:t>ОЗЯЙСТВЕННЫЕ ОПЕРАЦИИ</a:t>
            </a:r>
            <a:endParaRPr lang="ru-RU" noProof="0" dirty="0">
              <a:solidFill>
                <a:srgbClr val="0D1D51"/>
              </a:solidFill>
              <a:latin typeface="+mj-lt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4ABBE87-A9B7-4A25-8DDF-97B46F46089A}"/>
              </a:ext>
            </a:extLst>
          </p:cNvPr>
          <p:cNvSpPr/>
          <p:nvPr/>
        </p:nvSpPr>
        <p:spPr>
          <a:xfrm>
            <a:off x="933449" y="3694727"/>
            <a:ext cx="6667500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dirty="0">
                <a:solidFill>
                  <a:srgbClr val="0D1D51"/>
                </a:solidFill>
                <a:latin typeface="+mj-lt"/>
              </a:rPr>
              <a:t>ДЕЯТЕЛЬНОСТЬ ПО УЧЁТУ И РАСЧЁТАМ</a:t>
            </a:r>
            <a:endParaRPr lang="ru-RU" noProof="0" dirty="0">
              <a:solidFill>
                <a:srgbClr val="0D1D51"/>
              </a:solidFill>
              <a:latin typeface="+mj-lt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925AC63-5B61-4028-A9D5-D10F71BABEFD}"/>
              </a:ext>
            </a:extLst>
          </p:cNvPr>
          <p:cNvSpPr/>
          <p:nvPr/>
        </p:nvSpPr>
        <p:spPr>
          <a:xfrm>
            <a:off x="933450" y="4369125"/>
            <a:ext cx="6667500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noProof="0" dirty="0">
                <a:solidFill>
                  <a:srgbClr val="0D1D51"/>
                </a:solidFill>
                <a:latin typeface="+mj-lt"/>
              </a:rPr>
              <a:t>ФИНАНСОВО-ЭКОНОМИЧЕСКОЕ ПЛАНИРОВАНИЕ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01F671BF-88DA-41CD-BCB9-110B53927931}"/>
              </a:ext>
            </a:extLst>
          </p:cNvPr>
          <p:cNvSpPr/>
          <p:nvPr/>
        </p:nvSpPr>
        <p:spPr>
          <a:xfrm>
            <a:off x="933450" y="5043523"/>
            <a:ext cx="6667500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dirty="0">
                <a:solidFill>
                  <a:srgbClr val="0D1D51"/>
                </a:solidFill>
                <a:latin typeface="+mj-lt"/>
              </a:rPr>
              <a:t>КАССОВЫЕ ОПЕРАЦИИ И ОТЧЁТНОСТЬ</a:t>
            </a:r>
            <a:endParaRPr lang="ru-RU" noProof="0" dirty="0">
              <a:solidFill>
                <a:srgbClr val="0D1D51"/>
              </a:solidFill>
              <a:latin typeface="+mj-lt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9B1C27E7-DE87-4D0C-80F5-FA3E50D50716}"/>
              </a:ext>
            </a:extLst>
          </p:cNvPr>
          <p:cNvSpPr/>
          <p:nvPr/>
        </p:nvSpPr>
        <p:spPr>
          <a:xfrm>
            <a:off x="933450" y="5717921"/>
            <a:ext cx="6667500" cy="42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dirty="0">
                <a:solidFill>
                  <a:srgbClr val="0D1D51"/>
                </a:solidFill>
                <a:latin typeface="+mj-lt"/>
              </a:rPr>
              <a:t>ПРИНЯТИЕ И ИСПОЛНЕНИЕ БЮДЖЕТНЫХ ОБЯЗАТЕЛЬСТВ</a:t>
            </a:r>
            <a:endParaRPr lang="ru-RU" noProof="0" dirty="0">
              <a:solidFill>
                <a:srgbClr val="0D1D51"/>
              </a:solidFill>
              <a:latin typeface="+mj-lt"/>
            </a:endParaRPr>
          </a:p>
        </p:txBody>
      </p:sp>
      <p:pic>
        <p:nvPicPr>
          <p:cNvPr id="35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5D7E21DD-6DCE-482A-A022-64941275F4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71773" y="2407321"/>
            <a:ext cx="387795" cy="387795"/>
          </a:xfrm>
          <a:prstGeom prst="rect">
            <a:avLst/>
          </a:prstGeom>
        </p:spPr>
      </p:pic>
      <p:pic>
        <p:nvPicPr>
          <p:cNvPr id="36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0853FB58-DDEA-4755-B113-9A8FE4226C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71773" y="3064104"/>
            <a:ext cx="387795" cy="387795"/>
          </a:xfrm>
          <a:prstGeom prst="rect">
            <a:avLst/>
          </a:prstGeom>
        </p:spPr>
      </p:pic>
      <p:pic>
        <p:nvPicPr>
          <p:cNvPr id="37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439319D6-8EB7-42E8-9FD3-212F11C9E9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71773" y="3714654"/>
            <a:ext cx="387795" cy="387795"/>
          </a:xfrm>
          <a:prstGeom prst="rect">
            <a:avLst/>
          </a:prstGeom>
        </p:spPr>
      </p:pic>
      <p:pic>
        <p:nvPicPr>
          <p:cNvPr id="38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C2A87CA7-CD9D-4EBF-9E83-D981A5A8DA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81297" y="4389052"/>
            <a:ext cx="387795" cy="387795"/>
          </a:xfrm>
          <a:prstGeom prst="rect">
            <a:avLst/>
          </a:prstGeom>
        </p:spPr>
      </p:pic>
      <p:pic>
        <p:nvPicPr>
          <p:cNvPr id="39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7FE5E3C9-3A69-4365-B5AC-A95FB20C68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81297" y="5063450"/>
            <a:ext cx="387795" cy="387795"/>
          </a:xfrm>
          <a:prstGeom prst="rect">
            <a:avLst/>
          </a:prstGeom>
        </p:spPr>
      </p:pic>
      <p:pic>
        <p:nvPicPr>
          <p:cNvPr id="40" name="Графический объект 18" descr="Калькулятор">
            <a:extLst>
              <a:ext uri="{FF2B5EF4-FFF2-40B4-BE49-F238E27FC236}">
                <a16:creationId xmlns:a16="http://schemas.microsoft.com/office/drawing/2014/main" xmlns="" id="{593E9787-4943-4ACD-9392-EB7A620B8F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99205" y="5737848"/>
            <a:ext cx="387795" cy="387795"/>
          </a:xfrm>
          <a:prstGeom prst="rect">
            <a:avLst/>
          </a:prstGeom>
        </p:spPr>
      </p:pic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AFA32F80-3EF5-496B-84A6-2F0CDA10453E}"/>
              </a:ext>
            </a:extLst>
          </p:cNvPr>
          <p:cNvCxnSpPr/>
          <p:nvPr/>
        </p:nvCxnSpPr>
        <p:spPr>
          <a:xfrm>
            <a:off x="859568" y="1395557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25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89" y="249683"/>
            <a:ext cx="11150600" cy="920336"/>
          </a:xfrm>
        </p:spPr>
        <p:txBody>
          <a:bodyPr rtlCol="0"/>
          <a:lstStyle/>
          <a:p>
            <a:pPr rtl="0"/>
            <a:r>
              <a:rPr lang="ru-RU" dirty="0">
                <a:solidFill>
                  <a:srgbClr val="0D1D51"/>
                </a:solidFill>
              </a:rPr>
              <a:t>ИСПОЛНЕНИЕ БЮДЖЕТА В 2021 ГОДУ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21</a:t>
            </a:fld>
            <a:endParaRPr lang="ru-RU" dirty="0"/>
          </a:p>
        </p:txBody>
      </p:sp>
      <p:graphicFrame>
        <p:nvGraphicFramePr>
          <p:cNvPr id="7" name="Диаграмма 5" descr="гистограмма">
            <a:extLst>
              <a:ext uri="{FF2B5EF4-FFF2-40B4-BE49-F238E27FC236}">
                <a16:creationId xmlns:a16="http://schemas.microsoft.com/office/drawing/2014/main" xmlns="" id="{78E7B74A-8101-4729-9BB1-B0ECB679E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574482"/>
              </p:ext>
            </p:extLst>
          </p:nvPr>
        </p:nvGraphicFramePr>
        <p:xfrm>
          <a:off x="515937" y="1352145"/>
          <a:ext cx="9737016" cy="494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89" y="273564"/>
            <a:ext cx="11150600" cy="722547"/>
          </a:xfrm>
        </p:spPr>
        <p:txBody>
          <a:bodyPr rtlCol="0"/>
          <a:lstStyle/>
          <a:p>
            <a:pPr rtl="0"/>
            <a:r>
              <a:rPr lang="ru-RU" sz="2800" dirty="0">
                <a:solidFill>
                  <a:srgbClr val="0D1D51"/>
                </a:solidFill>
              </a:rPr>
              <a:t>ИСПОЛНЕНИЕ БЮДЖЕТА В 2021 ГОДУ</a:t>
            </a:r>
            <a:br>
              <a:rPr lang="ru-RU" sz="2800" dirty="0">
                <a:solidFill>
                  <a:srgbClr val="0D1D51"/>
                </a:solidFill>
              </a:rPr>
            </a:br>
            <a:r>
              <a:rPr lang="ru-RU" sz="2800" dirty="0">
                <a:solidFill>
                  <a:srgbClr val="0D1D51"/>
                </a:solidFill>
              </a:rPr>
              <a:t>Расходы бюджета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22</a:t>
            </a:fld>
            <a:endParaRPr lang="ru-RU" dirty="0"/>
          </a:p>
        </p:txBody>
      </p:sp>
      <p:graphicFrame>
        <p:nvGraphicFramePr>
          <p:cNvPr id="7" name="Диаграмма 5" descr="гистограмма">
            <a:extLst>
              <a:ext uri="{FF2B5EF4-FFF2-40B4-BE49-F238E27FC236}">
                <a16:creationId xmlns:a16="http://schemas.microsoft.com/office/drawing/2014/main" xmlns="" id="{78E7B74A-8101-4729-9BB1-B0ECB679E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315577"/>
              </p:ext>
            </p:extLst>
          </p:nvPr>
        </p:nvGraphicFramePr>
        <p:xfrm>
          <a:off x="535391" y="1156583"/>
          <a:ext cx="10281766" cy="547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9303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>
            <a:extLst>
              <a:ext uri="{FF2B5EF4-FFF2-40B4-BE49-F238E27FC236}">
                <a16:creationId xmlns:a16="http://schemas.microsoft.com/office/drawing/2014/main" xmlns="" id="{B788CDD1-4260-4589-8E44-A765E033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ОРГАНИЗАЦИЯ ДЕЛОПРОИЗВОДСТВА</a:t>
            </a:r>
            <a:br>
              <a:rPr lang="ru-RU" dirty="0">
                <a:solidFill>
                  <a:srgbClr val="0D1D51"/>
                </a:solidFill>
              </a:rPr>
            </a:br>
            <a:r>
              <a:rPr lang="ru-RU" dirty="0">
                <a:solidFill>
                  <a:srgbClr val="0D1D51"/>
                </a:solidFill>
              </a:rPr>
              <a:t>РАБОТА С ПИСЬМАМИ И ОБРАЩЕНИЯМИ ГРАЖДАН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60BF05-687F-4D0E-9843-C80CAF452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13" y="4903026"/>
            <a:ext cx="5741987" cy="1529415"/>
          </a:xfrm>
        </p:spPr>
        <p:txBody>
          <a:bodyPr/>
          <a:lstStyle/>
          <a:p>
            <a:pPr marL="0" indent="0">
              <a:buNone/>
            </a:pPr>
            <a:r>
              <a:rPr lang="ru-RU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2021 год принято и рассмотрено </a:t>
            </a:r>
            <a:r>
              <a:rPr lang="ru-RU" b="1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ru-RU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обращений граждан, в том числе </a:t>
            </a:r>
            <a:r>
              <a:rPr lang="ru-RU" b="1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ru-RU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систему </a:t>
            </a:r>
            <a:r>
              <a:rPr lang="ru-RU" b="1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«ГОС.САЙТ» </a:t>
            </a:r>
          </a:p>
          <a:p>
            <a:pPr marL="0" indent="0">
              <a:buNone/>
            </a:pPr>
            <a:r>
              <a:rPr lang="ru-RU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(электронная приемная)</a:t>
            </a:r>
            <a:endParaRPr lang="ru-RU" dirty="0">
              <a:solidFill>
                <a:srgbClr val="0D1D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EDC9C9E-D07D-4804-8761-7810C9AE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23</a:t>
            </a:fld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0914AD8-32FC-46AA-9B42-6BEBA0FA2D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Рисунок 9" descr="Документ">
            <a:extLst>
              <a:ext uri="{FF2B5EF4-FFF2-40B4-BE49-F238E27FC236}">
                <a16:creationId xmlns:a16="http://schemas.microsoft.com/office/drawing/2014/main" xmlns="" id="{7C2C2E9D-D6A1-47AA-B340-B8D05A2BCF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5778" y="2385296"/>
            <a:ext cx="547627" cy="547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2013CC-810F-442D-8F53-097F579F2CDF}"/>
              </a:ext>
            </a:extLst>
          </p:cNvPr>
          <p:cNvSpPr txBox="1"/>
          <p:nvPr/>
        </p:nvSpPr>
        <p:spPr>
          <a:xfrm>
            <a:off x="1261446" y="2246311"/>
            <a:ext cx="389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D1D51"/>
                </a:solidFill>
                <a:latin typeface="+mj-lt"/>
              </a:rPr>
              <a:t>20</a:t>
            </a:r>
            <a:r>
              <a:rPr lang="ru-RU" sz="2400" dirty="0">
                <a:solidFill>
                  <a:srgbClr val="0D1D51"/>
                </a:solidFill>
                <a:latin typeface="+mj-lt"/>
              </a:rPr>
              <a:t> правовых актов по основной деятельности</a:t>
            </a:r>
          </a:p>
        </p:txBody>
      </p:sp>
      <p:pic>
        <p:nvPicPr>
          <p:cNvPr id="42" name="Рисунок 41" descr="Документ">
            <a:extLst>
              <a:ext uri="{FF2B5EF4-FFF2-40B4-BE49-F238E27FC236}">
                <a16:creationId xmlns:a16="http://schemas.microsoft.com/office/drawing/2014/main" xmlns="" id="{4C422BB7-A47C-4896-85EA-4A7D2E4AC0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5778" y="3429000"/>
            <a:ext cx="547627" cy="54762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0155F25-0D88-4058-9042-27B8379D4CF6}"/>
              </a:ext>
            </a:extLst>
          </p:cNvPr>
          <p:cNvSpPr txBox="1"/>
          <p:nvPr/>
        </p:nvSpPr>
        <p:spPr>
          <a:xfrm>
            <a:off x="1261445" y="3492149"/>
            <a:ext cx="389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D1D51"/>
                </a:solidFill>
                <a:latin typeface="+mj-lt"/>
              </a:rPr>
              <a:t>595</a:t>
            </a:r>
            <a:r>
              <a:rPr lang="ru-RU" sz="2400" dirty="0">
                <a:solidFill>
                  <a:srgbClr val="0D1D51"/>
                </a:solidFill>
                <a:latin typeface="+mj-lt"/>
              </a:rPr>
              <a:t> служебных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561358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6C7EF6-030E-4D2F-B1D5-55E70792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24</a:t>
            </a:fld>
            <a:endParaRPr lang="ru-RU" noProof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5307D501-D741-4BBB-90FE-A3A5C08CF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1060926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D1D51"/>
                </a:solidFill>
              </a:rPr>
              <a:t>	</a:t>
            </a:r>
            <a:r>
              <a:rPr lang="ru-RU" sz="2400" b="1" dirty="0">
                <a:solidFill>
                  <a:srgbClr val="0D1D51"/>
                </a:solidFill>
              </a:rPr>
              <a:t>76 </a:t>
            </a:r>
            <a:r>
              <a:rPr lang="ru-RU" sz="2400" dirty="0">
                <a:solidFill>
                  <a:srgbClr val="0D1D51"/>
                </a:solidFill>
              </a:rPr>
              <a:t>Распоряжений по личному составу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D1D51"/>
                </a:solidFill>
                <a:latin typeface="Georgia" panose="02040502050405020303" pitchFamily="18" charset="0"/>
              </a:rPr>
              <a:t>	Записи в трудовые книжки, личные дела и личные карточки, 	заключение доп. соглашений к трудовым договорам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D1D51"/>
                </a:solidFill>
                <a:latin typeface="Georgia" panose="02040502050405020303" pitchFamily="18" charset="0"/>
              </a:rPr>
              <a:t>	Ведение реестра муниципальных служащих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D1D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</a:t>
            </a:r>
            <a:r>
              <a:rPr lang="ru-RU" sz="2400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ведения о доходах, об имуществе и обязательствах имущественного 	характера муниципальных служащих и главы МО</a:t>
            </a:r>
            <a:endParaRPr lang="ru-RU" sz="2400" dirty="0">
              <a:solidFill>
                <a:srgbClr val="0D1D51"/>
              </a:solidFill>
              <a:latin typeface="Georgia" panose="02040502050405020303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ru-RU" sz="2400" dirty="0">
                <a:solidFill>
                  <a:srgbClr val="0D1D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</a:t>
            </a:r>
            <a:r>
              <a:rPr lang="ru-RU" sz="2400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ведения об общедоступной информации, размещенной 	муниципальными 	служащими в информационно-телекоммуникационной сети «Интернет»</a:t>
            </a:r>
            <a:endParaRPr lang="ru-RU" sz="2400" dirty="0">
              <a:solidFill>
                <a:srgbClr val="0D1D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D1D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</a:t>
            </a:r>
            <a:r>
              <a:rPr lang="ru-RU" sz="2400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одготовка аналитической информации и отчетность по личному составу</a:t>
            </a:r>
            <a:endParaRPr lang="ru-RU" sz="2400" dirty="0">
              <a:solidFill>
                <a:srgbClr val="0D1D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C69B5BB-E2DE-48F3-93CD-E31E5A4A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Кадровая работа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A7D10BE-8CF7-420A-A91C-087C276329C2}"/>
              </a:ext>
            </a:extLst>
          </p:cNvPr>
          <p:cNvCxnSpPr>
            <a:cxnSpLocks/>
          </p:cNvCxnSpPr>
          <p:nvPr/>
        </p:nvCxnSpPr>
        <p:spPr>
          <a:xfrm>
            <a:off x="271212" y="1263545"/>
            <a:ext cx="5091764" cy="0"/>
          </a:xfrm>
          <a:prstGeom prst="line">
            <a:avLst/>
          </a:prstGeom>
          <a:ln>
            <a:solidFill>
              <a:srgbClr val="0D1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Карандаш">
            <a:extLst>
              <a:ext uri="{FF2B5EF4-FFF2-40B4-BE49-F238E27FC236}">
                <a16:creationId xmlns:a16="http://schemas.microsoft.com/office/drawing/2014/main" xmlns="" id="{57928E85-0B9F-4347-BB3F-6BAF71CDFE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3973" y="1922214"/>
            <a:ext cx="349812" cy="325686"/>
          </a:xfrm>
          <a:prstGeom prst="rect">
            <a:avLst/>
          </a:prstGeom>
        </p:spPr>
      </p:pic>
      <p:pic>
        <p:nvPicPr>
          <p:cNvPr id="11" name="Рисунок 10" descr="Карандаш">
            <a:extLst>
              <a:ext uri="{FF2B5EF4-FFF2-40B4-BE49-F238E27FC236}">
                <a16:creationId xmlns:a16="http://schemas.microsoft.com/office/drawing/2014/main" xmlns="" id="{A1AF66DB-0C10-4FE3-8DAB-D54249C9B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1894" y="2531814"/>
            <a:ext cx="349812" cy="325686"/>
          </a:xfrm>
          <a:prstGeom prst="rect">
            <a:avLst/>
          </a:prstGeom>
        </p:spPr>
      </p:pic>
      <p:pic>
        <p:nvPicPr>
          <p:cNvPr id="12" name="Рисунок 11" descr="Карандаш">
            <a:extLst>
              <a:ext uri="{FF2B5EF4-FFF2-40B4-BE49-F238E27FC236}">
                <a16:creationId xmlns:a16="http://schemas.microsoft.com/office/drawing/2014/main" xmlns="" id="{C9BA546A-76B6-433A-8EE7-1DBF33433D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3973" y="3065234"/>
            <a:ext cx="349812" cy="325686"/>
          </a:xfrm>
          <a:prstGeom prst="rect">
            <a:avLst/>
          </a:prstGeom>
        </p:spPr>
      </p:pic>
      <p:pic>
        <p:nvPicPr>
          <p:cNvPr id="13" name="Рисунок 12" descr="Карандаш">
            <a:extLst>
              <a:ext uri="{FF2B5EF4-FFF2-40B4-BE49-F238E27FC236}">
                <a16:creationId xmlns:a16="http://schemas.microsoft.com/office/drawing/2014/main" xmlns="" id="{797E6E07-3120-402D-9794-803788B160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1894" y="3568119"/>
            <a:ext cx="349812" cy="325686"/>
          </a:xfrm>
          <a:prstGeom prst="rect">
            <a:avLst/>
          </a:prstGeom>
        </p:spPr>
      </p:pic>
      <p:pic>
        <p:nvPicPr>
          <p:cNvPr id="14" name="Рисунок 13" descr="Карандаш">
            <a:extLst>
              <a:ext uri="{FF2B5EF4-FFF2-40B4-BE49-F238E27FC236}">
                <a16:creationId xmlns:a16="http://schemas.microsoft.com/office/drawing/2014/main" xmlns="" id="{E615D8B9-312C-4EC1-8D06-BDF309D997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1894" y="4278738"/>
            <a:ext cx="349812" cy="325686"/>
          </a:xfrm>
          <a:prstGeom prst="rect">
            <a:avLst/>
          </a:prstGeom>
        </p:spPr>
      </p:pic>
      <p:pic>
        <p:nvPicPr>
          <p:cNvPr id="15" name="Рисунок 14" descr="Карандаш">
            <a:extLst>
              <a:ext uri="{FF2B5EF4-FFF2-40B4-BE49-F238E27FC236}">
                <a16:creationId xmlns:a16="http://schemas.microsoft.com/office/drawing/2014/main" xmlns="" id="{100DB1E4-10CB-4854-B92E-39D19C5B58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4912" y="5065007"/>
            <a:ext cx="349812" cy="3256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EB533A2-76B3-4608-BB4D-6BEE79587F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806" y="67961"/>
            <a:ext cx="2738688" cy="27386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983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EDE779E-12E0-48A4-A8D4-2D4F3BE5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25</a:t>
            </a:fld>
            <a:endParaRPr lang="ru-RU" noProof="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C6A9C23-A853-4B32-9A85-1FCC171D2F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1653467"/>
            <a:ext cx="7870744" cy="3838970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26B1051-09F2-46FD-A373-C3B3C51A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Информирование жителей о деятельности органов местного самоуправления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133281E-665F-4BC7-BE2F-69A116F2CBBF}"/>
              </a:ext>
            </a:extLst>
          </p:cNvPr>
          <p:cNvCxnSpPr/>
          <p:nvPr/>
        </p:nvCxnSpPr>
        <p:spPr>
          <a:xfrm>
            <a:off x="640696" y="1365563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1E3B91-725C-4F9F-93BE-B7A1A851D194}"/>
              </a:ext>
            </a:extLst>
          </p:cNvPr>
          <p:cNvSpPr txBox="1"/>
          <p:nvPr/>
        </p:nvSpPr>
        <p:spPr>
          <a:xfrm>
            <a:off x="8596232" y="3184113"/>
            <a:ext cx="35195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b="1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Официальный сайт </a:t>
            </a:r>
            <a:r>
              <a:rPr lang="en-US" sz="1800" b="1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smedvedkovo</a:t>
            </a:r>
            <a:r>
              <a:rPr lang="ru-RU" sz="1800" b="1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b="1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 </a:t>
            </a:r>
            <a:endParaRPr lang="ru-RU" b="1" dirty="0">
              <a:solidFill>
                <a:srgbClr val="0D1D5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800" b="1" dirty="0">
              <a:solidFill>
                <a:srgbClr val="0D1D5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b="1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Газета «Вестник Северное Медведково»</a:t>
            </a:r>
            <a:endParaRPr lang="ru-RU" b="1" dirty="0">
              <a:solidFill>
                <a:srgbClr val="0D1D5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97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72C27FD-1BD3-4B67-AB9F-B36707A8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26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75BE8E-EA34-4150-93DB-A2E7C156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D1D51"/>
                </a:solidFill>
              </a:rPr>
              <a:t>МЕСТНЫЕ И ГОРОДСКИЕ ПРАЗДНИЧНЫЕ МЕРОПРИЯТИЯ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50CBC5EE-8098-4E96-8080-396EF086ACD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" y="1976373"/>
            <a:ext cx="5588379" cy="38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32F15A5-7130-41A2-8967-3DEDE68619EB}"/>
              </a:ext>
            </a:extLst>
          </p:cNvPr>
          <p:cNvCxnSpPr/>
          <p:nvPr/>
        </p:nvCxnSpPr>
        <p:spPr>
          <a:xfrm>
            <a:off x="3478379" y="1384613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F6903F-EA31-4BCB-BC2E-D1AD85C879E9}"/>
              </a:ext>
            </a:extLst>
          </p:cNvPr>
          <p:cNvSpPr/>
          <p:nvPr/>
        </p:nvSpPr>
        <p:spPr>
          <a:xfrm>
            <a:off x="6786408" y="3514724"/>
            <a:ext cx="5338917" cy="113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ru-RU" sz="2400" noProof="0" dirty="0">
                <a:solidFill>
                  <a:srgbClr val="0D1D51"/>
                </a:solidFill>
                <a:latin typeface="+mj-lt"/>
              </a:rPr>
              <a:t>Выездное мероприятие в </a:t>
            </a:r>
          </a:p>
          <a:p>
            <a:pPr algn="ctr" rtl="0"/>
            <a:r>
              <a:rPr lang="ru-RU" sz="2400" noProof="0" dirty="0">
                <a:solidFill>
                  <a:srgbClr val="0D1D51"/>
                </a:solidFill>
                <a:latin typeface="+mj-lt"/>
              </a:rPr>
              <a:t>«</a:t>
            </a:r>
            <a:r>
              <a:rPr lang="ru-RU" sz="2400" dirty="0">
                <a:solidFill>
                  <a:srgbClr val="0D1D51"/>
                </a:solidFill>
                <a:latin typeface="+mj-lt"/>
              </a:rPr>
              <a:t>Центр</a:t>
            </a:r>
            <a:r>
              <a:rPr lang="ru-RU" sz="2400" noProof="0" dirty="0">
                <a:solidFill>
                  <a:srgbClr val="0D1D51"/>
                </a:solidFill>
                <a:latin typeface="+mj-lt"/>
              </a:rPr>
              <a:t> толерантности» г. Москва для ветеранов </a:t>
            </a:r>
            <a:r>
              <a:rPr lang="ru-RU" sz="2400" dirty="0">
                <a:solidFill>
                  <a:srgbClr val="0D1D51"/>
                </a:solidFill>
                <a:latin typeface="+mj-lt"/>
              </a:rPr>
              <a:t>Ч</a:t>
            </a:r>
            <a:r>
              <a:rPr lang="ru-RU" sz="2400" noProof="0" dirty="0" err="1">
                <a:solidFill>
                  <a:srgbClr val="0D1D51"/>
                </a:solidFill>
                <a:latin typeface="+mj-lt"/>
              </a:rPr>
              <a:t>ернобыльских</a:t>
            </a:r>
            <a:r>
              <a:rPr lang="ru-RU" sz="2400" noProof="0" dirty="0">
                <a:solidFill>
                  <a:srgbClr val="0D1D51"/>
                </a:solidFill>
                <a:latin typeface="+mj-lt"/>
              </a:rPr>
              <a:t>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1135603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1F62AB8-7EE5-47AC-BD5D-3F71A03F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27</a:t>
            </a:fld>
            <a:endParaRPr lang="ru-RU" noProof="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763346A-4F35-428A-B382-98957AC81C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DAB8613-6CC9-4C01-9E05-4D64187A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6" y="889256"/>
            <a:ext cx="5627472" cy="1325563"/>
          </a:xfrm>
        </p:spPr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МЕСТНЫЕ И ГОРОДСКИЕ ПРАЗДНИЧНЫЕ МЕРОПРИЯТИЯ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D8AB31-7174-4EBE-9E0D-14CA8CDA446A}"/>
              </a:ext>
            </a:extLst>
          </p:cNvPr>
          <p:cNvSpPr txBox="1"/>
          <p:nvPr/>
        </p:nvSpPr>
        <p:spPr>
          <a:xfrm>
            <a:off x="352426" y="3073522"/>
            <a:ext cx="51149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400" noProof="0" dirty="0">
                <a:solidFill>
                  <a:srgbClr val="0D1D51"/>
                </a:solidFill>
                <a:latin typeface="+mj-lt"/>
              </a:rPr>
              <a:t>Выездное мероприятие в город Ржев в рамках празднования 80-летия битвы под Москвой и программы МГД «Московское ополчение»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50266FBE-0D6C-4DB2-BF1C-C6F665ECDDE2}"/>
              </a:ext>
            </a:extLst>
          </p:cNvPr>
          <p:cNvCxnSpPr/>
          <p:nvPr/>
        </p:nvCxnSpPr>
        <p:spPr>
          <a:xfrm>
            <a:off x="220829" y="2394263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75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7A18C4A-9F08-4ADF-9079-526E4A640FF3}"/>
              </a:ext>
            </a:extLst>
          </p:cNvPr>
          <p:cNvGrpSpPr/>
          <p:nvPr/>
        </p:nvGrpSpPr>
        <p:grpSpPr>
          <a:xfrm rot="19448054">
            <a:off x="159140" y="5171374"/>
            <a:ext cx="1455794" cy="1692623"/>
            <a:chOff x="11114087" y="2241550"/>
            <a:chExt cx="1905000" cy="2354263"/>
          </a:xfrm>
          <a:solidFill>
            <a:schemeClr val="bg2"/>
          </a:solidFill>
        </p:grpSpPr>
        <p:sp>
          <p:nvSpPr>
            <p:cNvPr id="18" name="Полилиния 5">
              <a:extLst>
                <a:ext uri="{FF2B5EF4-FFF2-40B4-BE49-F238E27FC236}">
                  <a16:creationId xmlns:a16="http://schemas.microsoft.com/office/drawing/2014/main" xmlns="" id="{0A9704D7-C58A-45BB-A15F-4B0AF37E8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6">
              <a:extLst>
                <a:ext uri="{FF2B5EF4-FFF2-40B4-BE49-F238E27FC236}">
                  <a16:creationId xmlns:a16="http://schemas.microsoft.com/office/drawing/2014/main" xmlns="" id="{5A2AE57B-9CD0-4321-8519-6F6FC1BD8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7">
              <a:extLst>
                <a:ext uri="{FF2B5EF4-FFF2-40B4-BE49-F238E27FC236}">
                  <a16:creationId xmlns:a16="http://schemas.microsoft.com/office/drawing/2014/main" xmlns="" id="{F82BFF89-D68E-4B9D-BF8B-F2B20C48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2EACEFDC-823A-4A47-982A-DC256F4D8E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04" y="2497762"/>
            <a:ext cx="4869957" cy="36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2E314AD8-2425-4F1D-8064-3015D77CDD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482" y="2499074"/>
            <a:ext cx="4868214" cy="366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75BE8E-EA34-4150-93DB-A2E7C156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D1D51"/>
                </a:solidFill>
              </a:rPr>
              <a:t>МЕСТНЫЕ И ГОРОДСКИЕ ПРАЗДНИЧНЫЕ МЕРОПРИЯТИЯ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E3B79AC7-A512-49ED-97B0-343280DCB0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8850" y="1600959"/>
            <a:ext cx="7724775" cy="6804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D1D51"/>
                </a:solidFill>
              </a:rPr>
              <a:t>Конкурс творчества для детей «Северный Медведь»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72C27FD-1BD3-4B67-AB9F-B36707A8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28</a:t>
            </a:fld>
            <a:endParaRPr lang="ru-RU" noProof="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F50743B-A3D2-4CB2-BE0B-78F51F96D22C}"/>
              </a:ext>
            </a:extLst>
          </p:cNvPr>
          <p:cNvCxnSpPr/>
          <p:nvPr/>
        </p:nvCxnSpPr>
        <p:spPr>
          <a:xfrm>
            <a:off x="3478379" y="1384613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09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7A18C4A-9F08-4ADF-9079-526E4A640FF3}"/>
              </a:ext>
            </a:extLst>
          </p:cNvPr>
          <p:cNvGrpSpPr/>
          <p:nvPr/>
        </p:nvGrpSpPr>
        <p:grpSpPr>
          <a:xfrm rot="18199826">
            <a:off x="108714" y="5246527"/>
            <a:ext cx="1455794" cy="1692623"/>
            <a:chOff x="11114087" y="2241550"/>
            <a:chExt cx="1905000" cy="2354263"/>
          </a:xfrm>
          <a:solidFill>
            <a:schemeClr val="bg2"/>
          </a:solidFill>
        </p:grpSpPr>
        <p:sp>
          <p:nvSpPr>
            <p:cNvPr id="18" name="Полилиния 5">
              <a:extLst>
                <a:ext uri="{FF2B5EF4-FFF2-40B4-BE49-F238E27FC236}">
                  <a16:creationId xmlns:a16="http://schemas.microsoft.com/office/drawing/2014/main" xmlns="" id="{0A9704D7-C58A-45BB-A15F-4B0AF37E8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6">
              <a:extLst>
                <a:ext uri="{FF2B5EF4-FFF2-40B4-BE49-F238E27FC236}">
                  <a16:creationId xmlns:a16="http://schemas.microsoft.com/office/drawing/2014/main" xmlns="" id="{5A2AE57B-9CD0-4321-8519-6F6FC1BD8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7">
              <a:extLst>
                <a:ext uri="{FF2B5EF4-FFF2-40B4-BE49-F238E27FC236}">
                  <a16:creationId xmlns:a16="http://schemas.microsoft.com/office/drawing/2014/main" xmlns="" id="{F82BFF89-D68E-4B9D-BF8B-F2B20C48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75BE8E-EA34-4150-93DB-A2E7C156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D1D51"/>
                </a:solidFill>
              </a:rPr>
              <a:t>МЕСТНЫЕ И ГОРОДСКИЕ ПРАЗДНИЧНЫЕ МЕРОПРИЯТИЯ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E3B79AC7-A512-49ED-97B0-343280DCB0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1950" y="1840862"/>
            <a:ext cx="5915025" cy="680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D1D51"/>
                </a:solidFill>
              </a:rPr>
              <a:t>«Мы все родом из детства!»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72C27FD-1BD3-4B67-AB9F-B36707A8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29</a:t>
            </a:fld>
            <a:endParaRPr lang="ru-RU" noProof="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F50743B-A3D2-4CB2-BE0B-78F51F96D22C}"/>
              </a:ext>
            </a:extLst>
          </p:cNvPr>
          <p:cNvCxnSpPr/>
          <p:nvPr/>
        </p:nvCxnSpPr>
        <p:spPr>
          <a:xfrm>
            <a:off x="3478379" y="1384613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DF24F7DE-5094-41D3-81F8-3E960E1272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263" y="2786114"/>
            <a:ext cx="6249799" cy="3642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CBE3672-7DAF-4491-AEAE-EF71386234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740" y="1641805"/>
            <a:ext cx="5435560" cy="296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ADE1ABAF-06DD-4572-9E50-89F97A2964DC}"/>
              </a:ext>
            </a:extLst>
          </p:cNvPr>
          <p:cNvGrpSpPr/>
          <p:nvPr/>
        </p:nvGrpSpPr>
        <p:grpSpPr>
          <a:xfrm rot="12347101">
            <a:off x="9319388" y="5096803"/>
            <a:ext cx="1455794" cy="1692623"/>
            <a:chOff x="11114087" y="2241550"/>
            <a:chExt cx="1905000" cy="2354263"/>
          </a:xfrm>
          <a:solidFill>
            <a:schemeClr val="bg2"/>
          </a:solidFill>
        </p:grpSpPr>
        <p:sp>
          <p:nvSpPr>
            <p:cNvPr id="31" name="Полилиния 5">
              <a:extLst>
                <a:ext uri="{FF2B5EF4-FFF2-40B4-BE49-F238E27FC236}">
                  <a16:creationId xmlns:a16="http://schemas.microsoft.com/office/drawing/2014/main" xmlns="" id="{9CF4B7DA-6476-4BFD-9F4E-C4DA282B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6">
              <a:extLst>
                <a:ext uri="{FF2B5EF4-FFF2-40B4-BE49-F238E27FC236}">
                  <a16:creationId xmlns:a16="http://schemas.microsoft.com/office/drawing/2014/main" xmlns="" id="{A2500AFF-1A2B-455E-ADFD-BCCC3B001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7">
              <a:extLst>
                <a:ext uri="{FF2B5EF4-FFF2-40B4-BE49-F238E27FC236}">
                  <a16:creationId xmlns:a16="http://schemas.microsoft.com/office/drawing/2014/main" xmlns="" id="{03DEDE82-E758-4D0C-9A4F-7817B9173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754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8BDAE98-6101-45D7-AAF9-1DF3D52C3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3350" y="1638299"/>
            <a:ext cx="5183188" cy="4551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4. Обеспечивает осуществление органами местного самоуправления полномочий по решению вопросов местного значения и осуществлению переданных полномочий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5. Обеспечивает согласованное функционирование и взаимодействие органов местного самоуправления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6. Участвует в работе призывной комиссии</a:t>
            </a:r>
            <a:endParaRPr lang="ru-RU" sz="2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8EF7BD-FE81-4B20-8DC5-0B3EB736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Georgia" panose="02040502050405020303" pitchFamily="18" charset="0"/>
              </a:rPr>
              <a:t>Полномочия главы муниципального округа </a:t>
            </a:r>
            <a:endParaRPr lang="ru-RU" sz="29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EADEA37-1BC5-43E9-89AE-CE3F3FE0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950" y="1638299"/>
            <a:ext cx="5619750" cy="462756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Представляет муниципальный округ в отношениях с органами местного самоуправления других муниципальных образований, органами государственной власти, гражданами и организациями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Содействует созданию и деятельности различных форм территориального общественного самоуправления, взаимодействует с их органами, а также органами жилищного самоуправления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Издает в пределах своих полномочий правовые акты</a:t>
            </a:r>
            <a:endParaRPr lang="ru-RU" sz="2400" dirty="0">
              <a:solidFill>
                <a:srgbClr val="0D1D5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D7A75AE-2F3B-4A32-A225-9C7D90DD7165}"/>
              </a:ext>
            </a:extLst>
          </p:cNvPr>
          <p:cNvCxnSpPr/>
          <p:nvPr/>
        </p:nvCxnSpPr>
        <p:spPr>
          <a:xfrm>
            <a:off x="515938" y="128083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1F62AB8-7EE5-47AC-BD5D-3F71A03F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30</a:t>
            </a:fld>
            <a:endParaRPr lang="ru-RU" noProof="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763346A-4F35-428A-B382-98957AC81C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648" y="0"/>
            <a:ext cx="6307353" cy="5780372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DAB8613-6CC9-4C01-9E05-4D64187A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6" y="889256"/>
            <a:ext cx="5627472" cy="1325563"/>
          </a:xfrm>
        </p:spPr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МЕСТНЫЕ И ГОРОДСКИЕ ПРАЗДНИЧНЫЕ МЕРОПРИЯТИЯ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50266FBE-0D6C-4DB2-BF1C-C6F665ECDDE2}"/>
              </a:ext>
            </a:extLst>
          </p:cNvPr>
          <p:cNvCxnSpPr/>
          <p:nvPr/>
        </p:nvCxnSpPr>
        <p:spPr>
          <a:xfrm>
            <a:off x="220829" y="2394263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27FC4A-3646-43D4-A5FA-B138D1150B90}"/>
              </a:ext>
            </a:extLst>
          </p:cNvPr>
          <p:cNvSpPr txBox="1"/>
          <p:nvPr/>
        </p:nvSpPr>
        <p:spPr>
          <a:xfrm>
            <a:off x="220828" y="2843433"/>
            <a:ext cx="56274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D1D51"/>
                </a:solidFill>
                <a:latin typeface="+mj-lt"/>
              </a:rPr>
              <a:t>Туристические группы в музей-усадьбу Остафьево, город Коломну </a:t>
            </a:r>
            <a:r>
              <a:rPr lang="ru-RU" sz="2400" dirty="0">
                <a:solidFill>
                  <a:srgbClr val="0D1D51"/>
                </a:solidFill>
                <a:effectLst/>
                <a:latin typeface="+mj-lt"/>
                <a:ea typeface="Calibri" panose="020F0502020204030204" pitchFamily="34" charset="0"/>
              </a:rPr>
              <a:t>с посещением Коломенского кремля и музея Коломенской пастилы, музей Жостовской фабрики декоративной росписи</a:t>
            </a:r>
            <a:endParaRPr lang="ru-RU" sz="2400" dirty="0">
              <a:solidFill>
                <a:srgbClr val="0D1D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0038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7A18C4A-9F08-4ADF-9079-526E4A640FF3}"/>
              </a:ext>
            </a:extLst>
          </p:cNvPr>
          <p:cNvGrpSpPr/>
          <p:nvPr/>
        </p:nvGrpSpPr>
        <p:grpSpPr>
          <a:xfrm rot="19448054">
            <a:off x="159140" y="5171374"/>
            <a:ext cx="1455794" cy="1692623"/>
            <a:chOff x="11114087" y="2241550"/>
            <a:chExt cx="1905000" cy="2354263"/>
          </a:xfrm>
          <a:solidFill>
            <a:schemeClr val="bg2"/>
          </a:solidFill>
        </p:grpSpPr>
        <p:sp>
          <p:nvSpPr>
            <p:cNvPr id="18" name="Полилиния 5">
              <a:extLst>
                <a:ext uri="{FF2B5EF4-FFF2-40B4-BE49-F238E27FC236}">
                  <a16:creationId xmlns:a16="http://schemas.microsoft.com/office/drawing/2014/main" xmlns="" id="{0A9704D7-C58A-45BB-A15F-4B0AF37E8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7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6">
              <a:extLst>
                <a:ext uri="{FF2B5EF4-FFF2-40B4-BE49-F238E27FC236}">
                  <a16:creationId xmlns:a16="http://schemas.microsoft.com/office/drawing/2014/main" xmlns="" id="{5A2AE57B-9CD0-4321-8519-6F6FC1BD8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7">
              <a:extLst>
                <a:ext uri="{FF2B5EF4-FFF2-40B4-BE49-F238E27FC236}">
                  <a16:creationId xmlns:a16="http://schemas.microsoft.com/office/drawing/2014/main" xmlns="" id="{F82BFF89-D68E-4B9D-BF8B-F2B20C48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75BE8E-EA34-4150-93DB-A2E7C156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2"/>
            <a:ext cx="11150600" cy="62967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D1D51"/>
                </a:solidFill>
              </a:rPr>
              <a:t>МЕСТНЫЕ И ГОРОДСКИЕ ПРАЗДНИЧНЫЕ МЕРОПРИЯТИЯ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E3B79AC7-A512-49ED-97B0-343280DCB0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40125" y="1058209"/>
            <a:ext cx="7724775" cy="863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D1D51"/>
                </a:solidFill>
              </a:rPr>
              <a:t>Новогодние театрализованные представления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D1D51"/>
                </a:solidFill>
              </a:rPr>
              <a:t>«Тайна Новогодних часов»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72C27FD-1BD3-4B67-AB9F-B36707A8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31</a:t>
            </a:fld>
            <a:endParaRPr lang="ru-RU" noProof="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F50743B-A3D2-4CB2-BE0B-78F51F96D22C}"/>
              </a:ext>
            </a:extLst>
          </p:cNvPr>
          <p:cNvCxnSpPr/>
          <p:nvPr/>
        </p:nvCxnSpPr>
        <p:spPr>
          <a:xfrm>
            <a:off x="3411704" y="1032188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5932EBD6-535A-42C6-A494-7F508C65DC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04" y="2201804"/>
            <a:ext cx="5091639" cy="357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Объект 26">
            <a:extLst>
              <a:ext uri="{FF2B5EF4-FFF2-40B4-BE49-F238E27FC236}">
                <a16:creationId xmlns:a16="http://schemas.microsoft.com/office/drawing/2014/main" xmlns="" id="{CF1827CA-9A9C-4B18-B983-D56D1A8EBD6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159" y="3070183"/>
            <a:ext cx="5205737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081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6C7EF6-030E-4D2F-B1D5-55E70792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32</a:t>
            </a:fld>
            <a:endParaRPr lang="ru-RU" noProof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5307D501-D741-4BBB-90FE-A3A5C08CF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4"/>
            <a:ext cx="10609262" cy="4070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</a:rPr>
              <a:t>	О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</a:rPr>
              <a:t>беспечение соблюдения законности в муниципальном округе Северное 	Медведково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</a:rPr>
              <a:t>	О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</a:rPr>
              <a:t>беспечение соответствия действующему законодательству 	муниципальных правовых и нормативных правовых актов</a:t>
            </a:r>
            <a:r>
              <a:rPr lang="ru-RU" sz="2400" dirty="0">
                <a:solidFill>
                  <a:srgbClr val="0D1D51"/>
                </a:solidFill>
              </a:rPr>
              <a:t>	</a:t>
            </a:r>
          </a:p>
          <a:p>
            <a:pPr marL="0" indent="0">
              <a:buNone/>
            </a:pP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Договорная работа: заключено </a:t>
            </a:r>
            <a:r>
              <a:rPr lang="ru-RU" sz="2400" b="1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договоров, </a:t>
            </a:r>
            <a:r>
              <a:rPr lang="ru-RU" sz="2400" b="1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муниципальных 	контракта, </a:t>
            </a:r>
            <a:r>
              <a:rPr lang="ru-RU" sz="2400" b="1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дополнительных соглашения</a:t>
            </a:r>
            <a:endParaRPr lang="ru-RU" sz="2400" kern="1200" dirty="0">
              <a:solidFill>
                <a:srgbClr val="0D1D5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</a:rPr>
              <a:t>	О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</a:rPr>
              <a:t>беспечение предоставления муниципальных услуг: рассмотрены 	заявления и подготовлены распорядительные </a:t>
            </a:r>
            <a:r>
              <a:rPr lang="ru-RU" sz="2400" dirty="0">
                <a:solidFill>
                  <a:srgbClr val="0D1D51"/>
                </a:solidFill>
                <a:effectLst/>
                <a:ea typeface="Calibri" panose="020F0502020204030204" pitchFamily="34" charset="0"/>
              </a:rPr>
              <a:t>документы по оказанию 	муниципальной услуги «Регистрация трудового договора, заключенного 	работодателем – физическим лицом, не являющегося </a:t>
            </a:r>
            <a:r>
              <a:rPr lang="ru-RU" sz="24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индивидуальным 	предпринимателем, с работником» по одному обращению</a:t>
            </a:r>
            <a:r>
              <a:rPr lang="ru-RU" sz="2400" kern="1200" dirty="0">
                <a:solidFill>
                  <a:srgbClr val="0D1D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D1D5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C69B5BB-E2DE-48F3-93CD-E31E5A4A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12" y="280706"/>
            <a:ext cx="6180137" cy="920336"/>
          </a:xfrm>
        </p:spPr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Юридическая служба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A7D10BE-8CF7-420A-A91C-087C276329C2}"/>
              </a:ext>
            </a:extLst>
          </p:cNvPr>
          <p:cNvCxnSpPr>
            <a:cxnSpLocks/>
          </p:cNvCxnSpPr>
          <p:nvPr/>
        </p:nvCxnSpPr>
        <p:spPr>
          <a:xfrm>
            <a:off x="515938" y="1282595"/>
            <a:ext cx="5091764" cy="0"/>
          </a:xfrm>
          <a:prstGeom prst="line">
            <a:avLst/>
          </a:prstGeom>
          <a:ln>
            <a:solidFill>
              <a:srgbClr val="0D1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Контрольный список (справа налево)">
            <a:extLst>
              <a:ext uri="{FF2B5EF4-FFF2-40B4-BE49-F238E27FC236}">
                <a16:creationId xmlns:a16="http://schemas.microsoft.com/office/drawing/2014/main" xmlns="" id="{5C5FA328-A530-4778-AA9F-8692CDBA4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3437" y="1888128"/>
            <a:ext cx="466725" cy="466725"/>
          </a:xfrm>
          <a:prstGeom prst="rect">
            <a:avLst/>
          </a:prstGeom>
        </p:spPr>
      </p:pic>
      <p:pic>
        <p:nvPicPr>
          <p:cNvPr id="9" name="Рисунок 8" descr="Контрольный список (справа налево)">
            <a:extLst>
              <a:ext uri="{FF2B5EF4-FFF2-40B4-BE49-F238E27FC236}">
                <a16:creationId xmlns:a16="http://schemas.microsoft.com/office/drawing/2014/main" xmlns="" id="{2D3743B0-1B5A-484D-AD3F-767A4F63D3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199" y="2683568"/>
            <a:ext cx="466725" cy="466725"/>
          </a:xfrm>
          <a:prstGeom prst="rect">
            <a:avLst/>
          </a:prstGeom>
        </p:spPr>
      </p:pic>
      <p:pic>
        <p:nvPicPr>
          <p:cNvPr id="10" name="Рисунок 9" descr="Контрольный список (справа налево)">
            <a:extLst>
              <a:ext uri="{FF2B5EF4-FFF2-40B4-BE49-F238E27FC236}">
                <a16:creationId xmlns:a16="http://schemas.microsoft.com/office/drawing/2014/main" xmlns="" id="{91093320-D276-4CFD-AF46-141A9D6EC0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3437" y="3524396"/>
            <a:ext cx="466725" cy="466725"/>
          </a:xfrm>
          <a:prstGeom prst="rect">
            <a:avLst/>
          </a:prstGeom>
        </p:spPr>
      </p:pic>
      <p:pic>
        <p:nvPicPr>
          <p:cNvPr id="11" name="Рисунок 10" descr="Контрольный список (справа налево)">
            <a:extLst>
              <a:ext uri="{FF2B5EF4-FFF2-40B4-BE49-F238E27FC236}">
                <a16:creationId xmlns:a16="http://schemas.microsoft.com/office/drawing/2014/main" xmlns="" id="{BCC04351-ADB8-4B34-B4EA-339CDC0487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199" y="4269785"/>
            <a:ext cx="4667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8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8B9DC8B-F14B-40DD-9FA6-B26F2966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33</a:t>
            </a:fld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0AC986-B390-48BF-9F52-3E4207C39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899" y="1722084"/>
            <a:ext cx="8972551" cy="4250091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стные консультации, </a:t>
            </a:r>
            <a:endParaRPr lang="ru-RU" sz="2400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ыдачи письменных ответов на обращения:</a:t>
            </a:r>
            <a:endParaRPr lang="ru-RU" sz="2400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 улучшении жилищных условий</a:t>
            </a:r>
            <a:endParaRPr lang="ru-RU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 законности установки ограждающих устройств </a:t>
            </a:r>
            <a:endParaRPr lang="ru-RU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 предоставлении льгот </a:t>
            </a:r>
            <a:endParaRPr lang="ru-RU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 благоустройстве придомовой территории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400" dirty="0">
                <a:solidFill>
                  <a:srgbClr val="0D1D5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Помощь в составлении заявлений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885EACD-978B-4F41-99C0-AA457E39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60921"/>
            <a:ext cx="9899650" cy="920336"/>
          </a:xfrm>
        </p:spPr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Оказание правовой помощи гражданам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0D34B02-5034-46CB-B8B4-564549CC47FE}"/>
              </a:ext>
            </a:extLst>
          </p:cNvPr>
          <p:cNvCxnSpPr>
            <a:cxnSpLocks/>
          </p:cNvCxnSpPr>
          <p:nvPr/>
        </p:nvCxnSpPr>
        <p:spPr>
          <a:xfrm>
            <a:off x="520700" y="1501670"/>
            <a:ext cx="5091764" cy="0"/>
          </a:xfrm>
          <a:prstGeom prst="line">
            <a:avLst/>
          </a:prstGeom>
          <a:ln>
            <a:solidFill>
              <a:srgbClr val="0D1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153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8B9DC8B-F14B-40DD-9FA6-B26F2966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34</a:t>
            </a:fld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0AC986-B390-48BF-9F52-3E4207C39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49" y="1950684"/>
            <a:ext cx="8972551" cy="395481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А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нтикоррупционная экспертиза </a:t>
            </a:r>
            <a:r>
              <a:rPr lang="ru-RU" sz="2400" b="1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постановления 	аппарата Совета депутатов, </a:t>
            </a:r>
            <a:r>
              <a:rPr lang="ru-RU" sz="2400" b="1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проектов решений Совета 	депутатов </a:t>
            </a:r>
            <a:endParaRPr lang="ru-RU" sz="2400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П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равовая экспертиза </a:t>
            </a:r>
            <a:r>
              <a:rPr lang="ru-RU" sz="2400" b="1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проектов решений Совета депутатов</a:t>
            </a:r>
            <a:endParaRPr lang="ru-RU" sz="2400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М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етодические материалы для сотрудников аппарата</a:t>
            </a:r>
            <a:endParaRPr lang="ru-RU" sz="2400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dirty="0">
                <a:solidFill>
                  <a:srgbClr val="0D1D5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О</a:t>
            </a:r>
            <a:r>
              <a:rPr lang="ru-RU" sz="2400" kern="1200" dirty="0">
                <a:solidFill>
                  <a:srgbClr val="0D1D5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тчёты о мерах по противодействию коррупции в Департамент 	территориальных органов исполнительной власти г. Москвы</a:t>
            </a:r>
            <a:endParaRPr lang="ru-RU" sz="2400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ru-RU" sz="2400" dirty="0">
              <a:solidFill>
                <a:srgbClr val="0D1D5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885EACD-978B-4F41-99C0-AA457E39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60921"/>
            <a:ext cx="9899650" cy="920336"/>
          </a:xfrm>
        </p:spPr>
        <p:txBody>
          <a:bodyPr/>
          <a:lstStyle/>
          <a:p>
            <a:r>
              <a:rPr lang="ru-RU" dirty="0">
                <a:solidFill>
                  <a:srgbClr val="0D1D51"/>
                </a:solidFill>
              </a:rPr>
              <a:t>Противодействие коррупции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0D34B02-5034-46CB-B8B4-564549CC47FE}"/>
              </a:ext>
            </a:extLst>
          </p:cNvPr>
          <p:cNvCxnSpPr>
            <a:cxnSpLocks/>
          </p:cNvCxnSpPr>
          <p:nvPr/>
        </p:nvCxnSpPr>
        <p:spPr>
          <a:xfrm>
            <a:off x="520700" y="1501670"/>
            <a:ext cx="5091764" cy="0"/>
          </a:xfrm>
          <a:prstGeom prst="line">
            <a:avLst/>
          </a:prstGeom>
          <a:ln>
            <a:solidFill>
              <a:srgbClr val="0D1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Маркеры-галочки">
            <a:extLst>
              <a:ext uri="{FF2B5EF4-FFF2-40B4-BE49-F238E27FC236}">
                <a16:creationId xmlns:a16="http://schemas.microsoft.com/office/drawing/2014/main" xmlns="" id="{AC4DD211-C5B1-4591-A61D-DD1DE8DEF0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2944" y="1990123"/>
            <a:ext cx="361949" cy="361949"/>
          </a:xfrm>
          <a:prstGeom prst="rect">
            <a:avLst/>
          </a:prstGeom>
        </p:spPr>
      </p:pic>
      <p:pic>
        <p:nvPicPr>
          <p:cNvPr id="8" name="Рисунок 7" descr="Маркеры-галочки">
            <a:extLst>
              <a:ext uri="{FF2B5EF4-FFF2-40B4-BE49-F238E27FC236}">
                <a16:creationId xmlns:a16="http://schemas.microsoft.com/office/drawing/2014/main" xmlns="" id="{C68F406B-B101-48B8-87DC-663159E182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2947" y="3476022"/>
            <a:ext cx="361949" cy="361949"/>
          </a:xfrm>
          <a:prstGeom prst="rect">
            <a:avLst/>
          </a:prstGeom>
        </p:spPr>
      </p:pic>
      <p:pic>
        <p:nvPicPr>
          <p:cNvPr id="9" name="Рисунок 8" descr="Маркеры-галочки">
            <a:extLst>
              <a:ext uri="{FF2B5EF4-FFF2-40B4-BE49-F238E27FC236}">
                <a16:creationId xmlns:a16="http://schemas.microsoft.com/office/drawing/2014/main" xmlns="" id="{D23685CC-3DBC-424F-9AF8-13363015B5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2945" y="4106009"/>
            <a:ext cx="361949" cy="361949"/>
          </a:xfrm>
          <a:prstGeom prst="rect">
            <a:avLst/>
          </a:prstGeom>
        </p:spPr>
      </p:pic>
      <p:pic>
        <p:nvPicPr>
          <p:cNvPr id="10" name="Рисунок 9" descr="Маркеры-галочки">
            <a:extLst>
              <a:ext uri="{FF2B5EF4-FFF2-40B4-BE49-F238E27FC236}">
                <a16:creationId xmlns:a16="http://schemas.microsoft.com/office/drawing/2014/main" xmlns="" id="{AF329205-2921-4240-A73E-C5242DD385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2946" y="4735996"/>
            <a:ext cx="361949" cy="3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97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812" y="728545"/>
            <a:ext cx="5305661" cy="5305661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5526" y="291360"/>
            <a:ext cx="5711661" cy="1682010"/>
          </a:xfrm>
        </p:spPr>
        <p:txBody>
          <a:bodyPr rtlCol="0"/>
          <a:lstStyle/>
          <a:p>
            <a:pPr rtl="0"/>
            <a:r>
              <a:rPr lang="ru-RU" sz="3400" dirty="0"/>
              <a:t>ХОЧУ ПОБЛАГОДАРИТЬ ЗА СОВМЕСТНУЮ РАБОТУ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570CE3-83CA-402F-8B7E-E88CA52FC39A}"/>
              </a:ext>
            </a:extLst>
          </p:cNvPr>
          <p:cNvSpPr txBox="1"/>
          <p:nvPr/>
        </p:nvSpPr>
        <p:spPr>
          <a:xfrm>
            <a:off x="6821897" y="1973370"/>
            <a:ext cx="5215290" cy="507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D1D51"/>
                </a:solidFill>
                <a:latin typeface="+mj-lt"/>
              </a:rPr>
              <a:t>Депутатов Совета депутатов</a:t>
            </a:r>
          </a:p>
          <a:p>
            <a:r>
              <a:rPr lang="ru-RU" sz="2400" dirty="0">
                <a:solidFill>
                  <a:srgbClr val="0D1D51"/>
                </a:solidFill>
                <a:latin typeface="+mj-lt"/>
              </a:rPr>
              <a:t>Аппарат Совета депутатов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200" dirty="0">
                <a:solidFill>
                  <a:srgbClr val="0D1D5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Депутата МГД по 12 избирательному округу Председателя МГД Шапошникова А.В.</a:t>
            </a:r>
            <a:endParaRPr lang="ru-RU" sz="2400" dirty="0">
              <a:solidFill>
                <a:srgbClr val="0D1D5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200" dirty="0">
                <a:solidFill>
                  <a:srgbClr val="0D1D5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Главу управы, замов, сотрудников управы</a:t>
            </a:r>
            <a:endParaRPr lang="ru-RU" sz="2400" dirty="0">
              <a:solidFill>
                <a:srgbClr val="0D1D5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D1D5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kern="1200" dirty="0">
                <a:solidFill>
                  <a:srgbClr val="0D1D5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сех руководителей района: ГБУ «Жилищник», ОСЗН, ТЦСО, МФЦ, поликлиник, школ</a:t>
            </a:r>
            <a:endParaRPr lang="ru-RU" sz="2400" dirty="0">
              <a:solidFill>
                <a:srgbClr val="0D1D5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D1D5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kern="1200" dirty="0">
                <a:solidFill>
                  <a:srgbClr val="0D1D5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аселение нашего района</a:t>
            </a:r>
            <a:endParaRPr lang="ru-RU" sz="2400" dirty="0">
              <a:solidFill>
                <a:srgbClr val="0D1D5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Знак одобрения">
            <a:extLst>
              <a:ext uri="{FF2B5EF4-FFF2-40B4-BE49-F238E27FC236}">
                <a16:creationId xmlns:a16="http://schemas.microsoft.com/office/drawing/2014/main" xmlns="" id="{0C0644A2-807A-4D61-832F-C8CDBF54D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65777" y="1973370"/>
            <a:ext cx="601593" cy="601593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62546BB-9A65-4C47-87BC-F994F16D7210}"/>
              </a:ext>
            </a:extLst>
          </p:cNvPr>
          <p:cNvCxnSpPr/>
          <p:nvPr/>
        </p:nvCxnSpPr>
        <p:spPr>
          <a:xfrm>
            <a:off x="6439471" y="1895583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1338191"/>
            <a:ext cx="5648325" cy="2090808"/>
          </a:xfrm>
        </p:spPr>
        <p:txBody>
          <a:bodyPr rtlCol="0"/>
          <a:lstStyle/>
          <a:p>
            <a:pPr rtl="0"/>
            <a:r>
              <a:rPr lang="ru-RU" sz="3200" dirty="0"/>
              <a:t>Решение служебных, организационных, общественных вопросов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3765620"/>
            <a:ext cx="5143500" cy="2825679"/>
          </a:xfrm>
        </p:spPr>
        <p:txBody>
          <a:bodyPr rtlCol="0"/>
          <a:lstStyle/>
          <a:p>
            <a:pPr marL="285750" indent="-285750" algn="just" rtl="0">
              <a:buFont typeface="Courier New" panose="02070309020205020404" pitchFamily="49" charset="0"/>
              <a:buChar char="o"/>
            </a:pPr>
            <a:r>
              <a:rPr lang="ru-RU" sz="1600" dirty="0"/>
              <a:t>Заседания координационного совета, префектуры и органов местного самоуправления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/>
              <a:t>ежемесячные встречи главы управы с населением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/>
              <a:t>еженедельные  оперативные совещания главы управы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/>
              <a:t>совещания, конференции и другие общегородские мероприятия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/>
              <a:t>оперативные заседаниях Префекта СВАО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marL="285750" indent="-285750" algn="just" rtl="0">
              <a:buFont typeface="Courier New" panose="02070309020205020404" pitchFamily="49" charset="0"/>
              <a:buChar char="o"/>
            </a:pP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462" y="1102459"/>
            <a:ext cx="4653081" cy="4653081"/>
          </a:xfrm>
        </p:spPr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B357D01-6B68-4E6A-83F2-95D3C4B3ED6D}"/>
              </a:ext>
            </a:extLst>
          </p:cNvPr>
          <p:cNvSpPr/>
          <p:nvPr/>
        </p:nvSpPr>
        <p:spPr>
          <a:xfrm>
            <a:off x="451399" y="606392"/>
            <a:ext cx="5066288" cy="109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76" y="473390"/>
            <a:ext cx="4937211" cy="1022451"/>
          </a:xfrm>
        </p:spPr>
        <p:txBody>
          <a:bodyPr rtlCol="0"/>
          <a:lstStyle/>
          <a:p>
            <a:pPr rt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приём населения</a:t>
            </a:r>
            <a:br>
              <a:rPr lang="ru-RU" dirty="0"/>
            </a:br>
            <a:r>
              <a:rPr lang="ru-RU" sz="2400" dirty="0"/>
              <a:t>каждый понедельник </a:t>
            </a:r>
            <a:br>
              <a:rPr lang="ru-RU" sz="2400" dirty="0"/>
            </a:br>
            <a:r>
              <a:rPr lang="ru-RU" sz="2400" dirty="0"/>
              <a:t>с 16.00 до 18.00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100759"/>
            <a:ext cx="4151027" cy="4283851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1600" b="1" u="sng" dirty="0">
                <a:solidFill>
                  <a:srgbClr val="0D1D51"/>
                </a:solidFill>
              </a:rPr>
              <a:t>НАИБОЛЕЕ АКТУАЛЬНЫЕ ВОПРОСЫ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D1D51"/>
                </a:solidFill>
              </a:rPr>
              <a:t>КАПИТАЛЬНЫЙ РЕМОНТ ДОМОВ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D1D51"/>
                </a:solidFill>
              </a:rPr>
              <a:t>РЕМОНТ ПОДЪЕЗДОВ, ЗАМЕНА ОКОННЫХ БЛОКОВ В ПОДЪЕЗДАХ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D1D51"/>
                </a:solidFill>
              </a:rPr>
              <a:t>РАБОТА ЛИФТОВ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D1D51"/>
                </a:solidFill>
              </a:rPr>
              <a:t>БЛАГОУСТРОЙСТВО ДВОРОВЫХ ТЕРРИТОРИЙ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D1D51"/>
                </a:solidFill>
              </a:rPr>
              <a:t>ОСВЕЩЕНИЕ ВО ДВОРАХ И НА ДЕТСКИХ ПЛОЩАДКАХ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D1D51"/>
                </a:solidFill>
              </a:rPr>
              <a:t>УБОРКА ВНУТРИДВОРОВЫХ ТЕРРИТОРИЙ И ПОДЪЕЗДОВ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D1D51"/>
                </a:solidFill>
              </a:rPr>
              <a:t>ФУНКЦИОНИРОВАНИЕ ШЛАГБАУМОВ НА ПРИДОМОВЫХ ТЕРРИТОРРИЯХ</a:t>
            </a:r>
          </a:p>
          <a:p>
            <a:pPr rtl="0"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D1D51"/>
                </a:solidFill>
              </a:rPr>
              <a:t>ПОИСК РАБОТЫ И УСТРОЙСТВО НА РАБОТУ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212" y="988536"/>
            <a:ext cx="4884848" cy="4884848"/>
          </a:xfrm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59" y="2978222"/>
            <a:ext cx="5046099" cy="2846648"/>
          </a:xfrm>
        </p:spPr>
        <p:txBody>
          <a:bodyPr rtlCol="0"/>
          <a:lstStyle/>
          <a:p>
            <a:pPr marL="342900" indent="-342900" algn="l" rtl="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0D1D51"/>
                </a:solidFill>
              </a:rPr>
              <a:t>20</a:t>
            </a:r>
            <a:r>
              <a:rPr lang="ru-RU" sz="2400" dirty="0">
                <a:solidFill>
                  <a:srgbClr val="0D1D51"/>
                </a:solidFill>
              </a:rPr>
              <a:t> ЗАСЕДАНИЙ ПРИЗЫВНЫХ КОМИССИЙ</a:t>
            </a:r>
          </a:p>
          <a:p>
            <a:pPr marL="342900" indent="-342900" algn="l" rtl="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D1D51"/>
                </a:solidFill>
              </a:rPr>
              <a:t>ПЛАН ПРИЗЫВА ВЫПОЛНЕН НА </a:t>
            </a:r>
            <a:r>
              <a:rPr lang="ru-RU" sz="2400" b="1" dirty="0">
                <a:solidFill>
                  <a:srgbClr val="0D1D51"/>
                </a:solidFill>
              </a:rPr>
              <a:t>100%</a:t>
            </a:r>
          </a:p>
          <a:p>
            <a:pPr marL="342900" indent="-342900" algn="l" rtl="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D1D51"/>
                </a:solidFill>
              </a:rPr>
              <a:t>ДОСТАВЛЕНО </a:t>
            </a:r>
            <a:r>
              <a:rPr lang="ru-RU" sz="2400" b="1" dirty="0">
                <a:solidFill>
                  <a:srgbClr val="0D1D51"/>
                </a:solidFill>
              </a:rPr>
              <a:t>27</a:t>
            </a:r>
            <a:r>
              <a:rPr lang="ru-RU" sz="2400" dirty="0">
                <a:solidFill>
                  <a:srgbClr val="0D1D51"/>
                </a:solidFill>
              </a:rPr>
              <a:t> УКЛОНИСТОВ ОТ СЛУЖБЫ В АРМИИ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327918" y="4963450"/>
            <a:ext cx="4713286" cy="495389"/>
          </a:xfrm>
        </p:spPr>
        <p:txBody>
          <a:bodyPr rtlCol="0"/>
          <a:lstStyle/>
          <a:p>
            <a:pPr rtl="0"/>
            <a:r>
              <a:rPr lang="ru-RU" dirty="0"/>
              <a:t>Осенняя: с 1 октября по 31 декабря </a:t>
            </a:r>
          </a:p>
        </p:txBody>
      </p:sp>
      <p:pic>
        <p:nvPicPr>
          <p:cNvPr id="22" name="Объект 21">
            <a:extLst>
              <a:ext uri="{FF2B5EF4-FFF2-40B4-BE49-F238E27FC236}">
                <a16:creationId xmlns:a16="http://schemas.microsoft.com/office/drawing/2014/main" xmlns="" id="{7FEEA6CB-D82D-474D-A117-63D854100679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305" y="1482630"/>
            <a:ext cx="3989667" cy="2991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27259" y="1903728"/>
            <a:ext cx="4427677" cy="495389"/>
          </a:xfrm>
        </p:spPr>
        <p:txBody>
          <a:bodyPr rtlCol="0"/>
          <a:lstStyle/>
          <a:p>
            <a:pPr rtl="0"/>
            <a:r>
              <a:rPr lang="ru-RU" dirty="0"/>
              <a:t>Весенняя: с 1 апреля по 15 июля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rgbClr val="0D1D51"/>
                </a:solidFill>
              </a:rPr>
              <a:t>2 призывные кампании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5CE4A56-70C5-43EC-9E42-B76EA9D07E9E}"/>
              </a:ext>
            </a:extLst>
          </p:cNvPr>
          <p:cNvSpPr txBox="1"/>
          <p:nvPr/>
        </p:nvSpPr>
        <p:spPr>
          <a:xfrm>
            <a:off x="11666538" y="6421997"/>
            <a:ext cx="211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8DB93184-D013-409D-A0BF-A36F048B5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2426"/>
            <a:ext cx="10515600" cy="18383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18 АВГУСТА БЫЛА ОРГАНИЗОВАНА ПОЕЗДКА В ВОЕННО-ПАТРИОТИЧЕСКИЙ ПАРК ПКиО ВООРУЖЕННЫХ СИЛ РФ «ПАТРИОТ» ДЛЯ МОЛОДЕЖИ МО СЕВЕРНОЕ МЕДВДЕКОВО В РАМКАХ ПРОВЕДЕНИЯ ДНЯ ПРИЗЫВНИКА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95E2BC7-A115-4AD4-A5C9-2610E25842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824" y="2270376"/>
            <a:ext cx="6116833" cy="4587624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4AFA703-EC35-461A-97D4-A2527A99AC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A36C41E-8D67-46A2-A231-3DFC981B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200"/>
            <a:ext cx="4541837" cy="1600200"/>
          </a:xfrm>
        </p:spPr>
        <p:txBody>
          <a:bodyPr/>
          <a:lstStyle/>
          <a:p>
            <a:r>
              <a:rPr lang="ru-RU" noProof="0" dirty="0"/>
              <a:t>ПРЕДСЕДАТЕЛЬ СОВЕТА ДЕПУТАТОВ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132BC84-C597-4BCD-9A81-4CDCA949E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604" y="2057400"/>
            <a:ext cx="5503146" cy="3811588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D1D51"/>
                </a:solidFill>
              </a:rPr>
              <a:t>ОРГАНИЗУЕТ РАБОТУ СОВЕТА ДЕПУТАТОВ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D1D51"/>
                </a:solidFill>
              </a:rPr>
              <a:t>ВЕДЁТ ЗАСЕДАНИЯ СОВЕТА ДЕПУТАТОВ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D1D51"/>
                </a:solidFill>
              </a:rPr>
              <a:t>ПОДПИСЫВАЕТ РЕШЕНИЯ СОВЕТА ДЕПУТАТОВ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D1D51"/>
                </a:solidFill>
              </a:rPr>
              <a:t>ОБЕСПЕЧИВАЕТ КОНТРОЛЬ ЗА ИСПОЛНЕНИЕМ РЕШЕНИЙ СОВЕТА ДЕПУТАТОВ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A7649C0-3D12-4A25-96F7-4F54A6DA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662" y="6438900"/>
            <a:ext cx="247413" cy="190500"/>
          </a:xfrm>
        </p:spPr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1F43D4A-8E1F-4E34-BA88-63EC91C24408}"/>
              </a:ext>
            </a:extLst>
          </p:cNvPr>
          <p:cNvCxnSpPr/>
          <p:nvPr/>
        </p:nvCxnSpPr>
        <p:spPr>
          <a:xfrm>
            <a:off x="497603" y="17570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00934FE5-156F-4A67-918B-157335B979E0}"/>
              </a:ext>
            </a:extLst>
          </p:cNvPr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D3F051E5-1641-4CE3-B3CB-EE369D10887C}"/>
              </a:ext>
            </a:extLst>
          </p:cNvPr>
          <p:cNvSpPr txBox="1">
            <a:spLocks/>
          </p:cNvSpPr>
          <p:nvPr/>
        </p:nvSpPr>
        <p:spPr>
          <a:xfrm>
            <a:off x="11363696" y="6455739"/>
            <a:ext cx="29446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 rtl="0">
              <a:defRPr lang="x-none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06D089-91C5-4F66-99D7-2FC51CE7FC42}"/>
              </a:ext>
            </a:extLst>
          </p:cNvPr>
          <p:cNvSpPr txBox="1"/>
          <p:nvPr/>
        </p:nvSpPr>
        <p:spPr>
          <a:xfrm>
            <a:off x="790337" y="5280536"/>
            <a:ext cx="4210287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D1D51"/>
                </a:solidFill>
                <a:latin typeface="+mj-lt"/>
              </a:rPr>
              <a:t>ПРОВЕДЕНО 12 ЗАСЕДАНИЙ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D1D51"/>
                </a:solidFill>
                <a:latin typeface="+mj-lt"/>
              </a:rPr>
              <a:t>ПРИНЯТО 77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5538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F8E49C2D-B9A5-4B8C-A00B-C07C1BF61F47}"/>
              </a:ext>
            </a:extLst>
          </p:cNvPr>
          <p:cNvGrpSpPr/>
          <p:nvPr/>
        </p:nvGrpSpPr>
        <p:grpSpPr>
          <a:xfrm rot="15695479">
            <a:off x="90408" y="5246134"/>
            <a:ext cx="1564699" cy="1248752"/>
            <a:chOff x="4195331" y="4926584"/>
            <a:chExt cx="1564699" cy="1248752"/>
          </a:xfrm>
          <a:solidFill>
            <a:schemeClr val="bg1">
              <a:lumMod val="95000"/>
            </a:schemeClr>
          </a:solidFill>
        </p:grpSpPr>
        <p:sp>
          <p:nvSpPr>
            <p:cNvPr id="13" name="Полилиния 5">
              <a:extLst>
                <a:ext uri="{FF2B5EF4-FFF2-40B4-BE49-F238E27FC236}">
                  <a16:creationId xmlns:a16="http://schemas.microsoft.com/office/drawing/2014/main" xmlns="" id="{FCE34886-FE10-4E40-AB85-9931CE681B58}"/>
                </a:ext>
              </a:extLst>
            </p:cNvPr>
            <p:cNvSpPr>
              <a:spLocks/>
            </p:cNvSpPr>
            <p:nvPr/>
          </p:nvSpPr>
          <p:spPr bwMode="auto">
            <a:xfrm rot="3040845">
              <a:off x="4353305" y="4768610"/>
              <a:ext cx="1248752" cy="1564699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6">
              <a:extLst>
                <a:ext uri="{FF2B5EF4-FFF2-40B4-BE49-F238E27FC236}">
                  <a16:creationId xmlns:a16="http://schemas.microsoft.com/office/drawing/2014/main" xmlns="" id="{5F17E9C7-5150-4F93-8494-44C494CF0781}"/>
                </a:ext>
              </a:extLst>
            </p:cNvPr>
            <p:cNvSpPr>
              <a:spLocks/>
            </p:cNvSpPr>
            <p:nvPr/>
          </p:nvSpPr>
          <p:spPr bwMode="auto">
            <a:xfrm rot="3040845">
              <a:off x="4601259" y="4878651"/>
              <a:ext cx="547370" cy="111206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">
              <a:extLst>
                <a:ext uri="{FF2B5EF4-FFF2-40B4-BE49-F238E27FC236}">
                  <a16:creationId xmlns:a16="http://schemas.microsoft.com/office/drawing/2014/main" xmlns="" id="{4BBB70FA-E7F6-4EED-962D-40906645B3E7}"/>
                </a:ext>
              </a:extLst>
            </p:cNvPr>
            <p:cNvSpPr>
              <a:spLocks/>
            </p:cNvSpPr>
            <p:nvPr/>
          </p:nvSpPr>
          <p:spPr bwMode="auto">
            <a:xfrm rot="3040845">
              <a:off x="4793913" y="5223542"/>
              <a:ext cx="200841" cy="477956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8F8EF49-A33B-46C8-BF3A-BBD93496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DE0DA31-B88E-4534-9130-5112DEACCDB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9650862"/>
              </p:ext>
            </p:extLst>
          </p:nvPr>
        </p:nvGraphicFramePr>
        <p:xfrm>
          <a:off x="752476" y="1750385"/>
          <a:ext cx="330517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174">
                  <a:extLst>
                    <a:ext uri="{9D8B030D-6E8A-4147-A177-3AD203B41FA5}">
                      <a16:colId xmlns:a16="http://schemas.microsoft.com/office/drawing/2014/main" xmlns="" val="3713765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ПРЕДСЕДАТЕЛИ КОМИССИЙ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3499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noProof="0" dirty="0">
                          <a:solidFill>
                            <a:srgbClr val="0D1D51"/>
                          </a:solidFill>
                          <a:latin typeface="+mj-lt"/>
                          <a:ea typeface="+mn-ea"/>
                          <a:cs typeface="+mn-cs"/>
                        </a:rPr>
                        <a:t>КУРЧАКОВ Ю.К.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8616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noProof="0" dirty="0">
                          <a:solidFill>
                            <a:srgbClr val="0D1D51"/>
                          </a:solidFill>
                          <a:latin typeface="+mj-lt"/>
                          <a:ea typeface="+mn-ea"/>
                          <a:cs typeface="+mn-cs"/>
                        </a:rPr>
                        <a:t>СТРИЖИЧЕНКО Л.В.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026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D1D51"/>
                          </a:solidFill>
                          <a:latin typeface="+mj-lt"/>
                        </a:rPr>
                        <a:t>ЧЕПУСЕНКО М.А.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746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D1D51"/>
                          </a:solidFill>
                          <a:latin typeface="+mj-lt"/>
                        </a:rPr>
                        <a:t>САПРОНОВ А.С.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0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D1D51"/>
                          </a:solidFill>
                          <a:latin typeface="+mj-lt"/>
                        </a:rPr>
                        <a:t>ВОЛОДИНА Н.Г.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764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D1D51"/>
                          </a:solidFill>
                          <a:latin typeface="+mj-lt"/>
                        </a:rPr>
                        <a:t>СОКОЛОВА Е.И.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2102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D1D51"/>
                          </a:solidFill>
                          <a:latin typeface="+mj-lt"/>
                        </a:rPr>
                        <a:t>СУДАКОВА Е.В.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801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D1D51"/>
                          </a:solidFill>
                          <a:latin typeface="+mj-lt"/>
                        </a:rPr>
                        <a:t>КУЗНЕЦОВА З.А.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775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D1D51"/>
                          </a:solidFill>
                          <a:latin typeface="+mj-lt"/>
                        </a:rPr>
                        <a:t>ЗАСЕДАТЕЛЕВА И.В.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646927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6671E5F-9601-4CA8-AAAD-E40C9ACB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8546"/>
            <a:ext cx="10847758" cy="9203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D1D51"/>
                </a:solidFill>
              </a:rPr>
              <a:t>9 ПОСТОЯННО ДЕЙСТВУЮЩИХ </a:t>
            </a:r>
            <a:br>
              <a:rPr lang="ru-RU" dirty="0">
                <a:solidFill>
                  <a:srgbClr val="0D1D51"/>
                </a:solidFill>
              </a:rPr>
            </a:br>
            <a:r>
              <a:rPr lang="ru-RU" dirty="0">
                <a:solidFill>
                  <a:srgbClr val="0D1D51"/>
                </a:solidFill>
              </a:rPr>
              <a:t>КОМИССИЙ СОВЕТА ДЕПУТАТОВ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8C646E30-8649-4B15-AF60-CA114C362951}"/>
              </a:ext>
            </a:extLst>
          </p:cNvPr>
          <p:cNvSpPr txBox="1">
            <a:spLocks/>
          </p:cNvSpPr>
          <p:nvPr/>
        </p:nvSpPr>
        <p:spPr>
          <a:xfrm>
            <a:off x="5143500" y="1586658"/>
            <a:ext cx="6220196" cy="4283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900" b="1" u="sng" dirty="0">
                <a:solidFill>
                  <a:srgbClr val="0D1D51"/>
                </a:solidFill>
              </a:rPr>
              <a:t>В 2021 ГОДУ ПРОВЕДЕНО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900" b="1" u="sng" dirty="0">
              <a:solidFill>
                <a:srgbClr val="0D1D51"/>
              </a:solidFill>
            </a:endParaRPr>
          </a:p>
          <a:p>
            <a:pPr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2900" b="1" dirty="0">
                <a:solidFill>
                  <a:srgbClr val="0D1D51"/>
                </a:solidFill>
              </a:rPr>
              <a:t>4</a:t>
            </a:r>
            <a:r>
              <a:rPr lang="ru-RU" sz="2600" dirty="0">
                <a:solidFill>
                  <a:srgbClr val="0D1D51"/>
                </a:solidFill>
              </a:rPr>
              <a:t>  Комиссии по организации работы Совета депутатов,       соблюдению норм регламента и развитию муниципального округа Северное Медведково </a:t>
            </a:r>
          </a:p>
          <a:p>
            <a:pPr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2900" b="1" dirty="0">
                <a:solidFill>
                  <a:srgbClr val="0D1D51"/>
                </a:solidFill>
              </a:rPr>
              <a:t>5</a:t>
            </a:r>
            <a:r>
              <a:rPr lang="ru-RU" sz="2600" b="1" dirty="0">
                <a:solidFill>
                  <a:srgbClr val="0D1D51"/>
                </a:solidFill>
              </a:rPr>
              <a:t>  </a:t>
            </a:r>
            <a:r>
              <a:rPr lang="ru-RU" sz="2600" dirty="0">
                <a:solidFill>
                  <a:srgbClr val="0D1D51"/>
                </a:solidFill>
              </a:rPr>
              <a:t>Бюджетно-финансовых комиссий</a:t>
            </a:r>
          </a:p>
          <a:p>
            <a:pPr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2900" b="1" dirty="0">
                <a:solidFill>
                  <a:srgbClr val="0D1D51"/>
                </a:solidFill>
              </a:rPr>
              <a:t>1</a:t>
            </a:r>
            <a:r>
              <a:rPr lang="ru-RU" sz="2600" dirty="0">
                <a:solidFill>
                  <a:srgbClr val="0D1D51"/>
                </a:solidFill>
              </a:rPr>
              <a:t>  Комиссия по защите прав граждан, охране общественного порядка и согласованию установки ограждающих устройств</a:t>
            </a:r>
          </a:p>
          <a:p>
            <a:pPr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2900" b="1" dirty="0">
                <a:solidFill>
                  <a:srgbClr val="0D1D51"/>
                </a:solidFill>
              </a:rPr>
              <a:t>2</a:t>
            </a:r>
            <a:r>
              <a:rPr lang="ru-RU" sz="2600" dirty="0">
                <a:solidFill>
                  <a:srgbClr val="0D1D51"/>
                </a:solidFill>
              </a:rPr>
              <a:t>  Комиссии по организации досуговой, социально-воспитательной и патриотической работе с населением</a:t>
            </a:r>
          </a:p>
          <a:p>
            <a:pPr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2600" b="1" dirty="0">
                <a:solidFill>
                  <a:srgbClr val="0D1D51"/>
                </a:solidFill>
              </a:rPr>
              <a:t>4</a:t>
            </a:r>
            <a:r>
              <a:rPr lang="ru-RU" sz="2600" dirty="0">
                <a:solidFill>
                  <a:srgbClr val="0D1D51"/>
                </a:solidFill>
              </a:rPr>
              <a:t> Комиссия по ЖКХ, благоустройству, капитальному ремонту и строительству</a:t>
            </a:r>
          </a:p>
          <a:p>
            <a:pPr>
              <a:buClr>
                <a:srgbClr val="0D1D51"/>
              </a:buClr>
              <a:buFont typeface="Courier New" panose="02070309020205020404" pitchFamily="49" charset="0"/>
              <a:buChar char="o"/>
            </a:pPr>
            <a:r>
              <a:rPr lang="ru-RU" sz="2900" b="1" dirty="0">
                <a:solidFill>
                  <a:srgbClr val="0D1D51"/>
                </a:solidFill>
              </a:rPr>
              <a:t>1</a:t>
            </a:r>
            <a:r>
              <a:rPr lang="ru-RU" sz="2600" dirty="0">
                <a:solidFill>
                  <a:srgbClr val="0D1D51"/>
                </a:solidFill>
              </a:rPr>
              <a:t> Комиссия по соблюдению лицами, замещающие муниципальные должности, ограничений, запретов и исполнение ими обязанностей установленных законодательством РФ о противодействии коррупции</a:t>
            </a:r>
          </a:p>
          <a:p>
            <a:pPr marL="0" indent="0">
              <a:buClr>
                <a:srgbClr val="0D1D51"/>
              </a:buClr>
              <a:buNone/>
            </a:pPr>
            <a:endParaRPr lang="ru-RU" sz="1600" dirty="0">
              <a:solidFill>
                <a:srgbClr val="0D1D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15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16c05727-aa75-4e4a-9b5f-8a80a1165891"/>
    <ds:schemaRef ds:uri="71af3243-3dd4-4a8d-8c0d-dd76da1f02a5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синими сферами</Template>
  <TotalTime>2487</TotalTime>
  <Words>1070</Words>
  <Application>Microsoft Office PowerPoint</Application>
  <PresentationFormat>Произвольный</PresentationFormat>
  <Paragraphs>228</Paragraphs>
  <Slides>35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Отчет о результатах деятельности главы муниципального округа и аппарата Совета депутатов муниципального округа Северное Медведково</vt:lpstr>
      <vt:lpstr>Муниципальный округ Северное Медведково</vt:lpstr>
      <vt:lpstr> Полномочия главы муниципального округа </vt:lpstr>
      <vt:lpstr>Решение служебных, организационных, общественных вопросов</vt:lpstr>
      <vt:lpstr> приём населения каждый понедельник  с 16.00 до 18.00</vt:lpstr>
      <vt:lpstr>2 призывные кампании</vt:lpstr>
      <vt:lpstr>Презентация PowerPoint</vt:lpstr>
      <vt:lpstr>ПРЕДСЕДАТЕЛЬ СОВЕТА ДЕПУТАТОВ</vt:lpstr>
      <vt:lpstr>9 ПОСТОЯННО ДЕЙСТВУЮЩИХ  КОМИССИЙ СОВЕТА ДЕПУТАТОВ</vt:lpstr>
      <vt:lpstr>ОРГАНИЗАЦИЯ РАБОТЫ ПО ПЕРЕДАННЫМ ОТДЕЛЬНЫМ ПОЛНОМОЧИЯМ Г.МОСКВЫ</vt:lpstr>
      <vt:lpstr>ВСЕ МУНИЦИПАЛЬНЫЕ НОРМАТИВНЫЕ И ПРАВОВЫЕ АКТЫ ПУБЛИКУЮТСЯ В «МОСКОВСКОМ Муниципальном вестнике»</vt:lpstr>
      <vt:lpstr>Публичные слушания</vt:lpstr>
      <vt:lpstr>Депутаты - активные участники всех событий, происходящих в районе</vt:lpstr>
      <vt:lpstr>«СПАСИБО, ВЕТЕРАН!»</vt:lpstr>
      <vt:lpstr>«КОРОБКА ХРАБРОСТИ»</vt:lpstr>
      <vt:lpstr>СОЦИАЛЬНЫЙ ПРОЕКТ «ДЕД МОРОЗ ПРИХОДИТ В ДОМ»</vt:lpstr>
      <vt:lpstr>А.В. Шапошников принимает участие во всех благотворительных акциях в Северном Медведково</vt:lpstr>
      <vt:lpstr>Руководитель аппарата совета депутатов</vt:lpstr>
      <vt:lpstr>Комиссии аппарата СОВЕТА ДЕПУТАТОВ</vt:lpstr>
      <vt:lpstr>Отдел экономики, бухгалтерского  учёта и отчётности</vt:lpstr>
      <vt:lpstr>ИСПОЛНЕНИЕ БЮДЖЕТА В 2021 ГОДУ</vt:lpstr>
      <vt:lpstr>ИСПОЛНЕНИЕ БЮДЖЕТА В 2021 ГОДУ Расходы бюджета</vt:lpstr>
      <vt:lpstr>ОРГАНИЗАЦИЯ ДЕЛОПРОИЗВОДСТВА РАБОТА С ПИСЬМАМИ И ОБРАЩЕНИЯМИ ГРАЖДАН</vt:lpstr>
      <vt:lpstr>Кадровая работа</vt:lpstr>
      <vt:lpstr>Информирование жителей о деятельности органов местного самоуправления</vt:lpstr>
      <vt:lpstr>МЕСТНЫЕ И ГОРОДСКИЕ ПРАЗДНИЧНЫЕ МЕРОПРИЯТИЯ</vt:lpstr>
      <vt:lpstr>МЕСТНЫЕ И ГОРОДСКИЕ ПРАЗДНИЧНЫЕ МЕРОПРИЯТИЯ</vt:lpstr>
      <vt:lpstr>МЕСТНЫЕ И ГОРОДСКИЕ ПРАЗДНИЧНЫЕ МЕРОПРИЯТИЯ</vt:lpstr>
      <vt:lpstr>МЕСТНЫЕ И ГОРОДСКИЕ ПРАЗДНИЧНЫЕ МЕРОПРИЯТИЯ</vt:lpstr>
      <vt:lpstr>МЕСТНЫЕ И ГОРОДСКИЕ ПРАЗДНИЧНЫЕ МЕРОПРИЯТИЯ</vt:lpstr>
      <vt:lpstr>МЕСТНЫЕ И ГОРОДСКИЕ ПРАЗДНИЧНЫЕ МЕРОПРИЯТИЯ</vt:lpstr>
      <vt:lpstr>Юридическая служба</vt:lpstr>
      <vt:lpstr>Оказание правовой помощи гражданам</vt:lpstr>
      <vt:lpstr>Противодействие коррупции</vt:lpstr>
      <vt:lpstr>ХОЧУ ПОБЛАГОДАРИТЬ ЗА СОВМЕСТНУЮ РАБОТУ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User</dc:creator>
  <cp:lastModifiedBy>Таня</cp:lastModifiedBy>
  <cp:revision>54</cp:revision>
  <dcterms:created xsi:type="dcterms:W3CDTF">2022-01-31T12:19:10Z</dcterms:created>
  <dcterms:modified xsi:type="dcterms:W3CDTF">2022-02-17T09:53:21Z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