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75" r:id="rId5"/>
    <p:sldId id="276" r:id="rId6"/>
    <p:sldId id="278" r:id="rId7"/>
    <p:sldId id="260" r:id="rId8"/>
    <p:sldId id="262" r:id="rId9"/>
    <p:sldId id="263" r:id="rId10"/>
    <p:sldId id="265" r:id="rId11"/>
    <p:sldId id="264" r:id="rId12"/>
    <p:sldId id="266" r:id="rId13"/>
    <p:sldId id="270" r:id="rId14"/>
    <p:sldId id="271" r:id="rId15"/>
    <p:sldId id="267" r:id="rId16"/>
    <p:sldId id="269" r:id="rId17"/>
    <p:sldId id="26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903C"/>
    <a:srgbClr val="BDE7F1"/>
    <a:srgbClr val="8EA244"/>
    <a:srgbClr val="A4B856"/>
    <a:srgbClr val="FDDD51"/>
    <a:srgbClr val="1B2E51"/>
    <a:srgbClr val="93A846"/>
    <a:srgbClr val="4694DA"/>
    <a:srgbClr val="48BDD7"/>
    <a:srgbClr val="47B1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38" autoAdjust="0"/>
    <p:restoredTop sz="94660" autoAdjust="0"/>
  </p:normalViewPr>
  <p:slideViewPr>
    <p:cSldViewPr snapToGrid="0">
      <p:cViewPr varScale="1">
        <p:scale>
          <a:sx n="114" d="100"/>
          <a:sy n="114" d="100"/>
        </p:scale>
        <p:origin x="510" y="1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32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5801570999277271E-2"/>
          <c:y val="8.1513548246539336E-2"/>
          <c:w val="0.41612598504859538"/>
          <c:h val="0.80106504535334011"/>
        </c:manualLayout>
      </c:layout>
      <c:pieChart>
        <c:varyColors val="1"/>
        <c:ser>
          <c:idx val="0"/>
          <c:order val="0"/>
          <c:explosion val="25"/>
          <c:dPt>
            <c:idx val="0"/>
            <c:bubble3D val="0"/>
            <c:explosion val="23"/>
            <c:extLst>
              <c:ext xmlns:c16="http://schemas.microsoft.com/office/drawing/2014/chart" uri="{C3380CC4-5D6E-409C-BE32-E72D297353CC}">
                <c16:uniqueId val="{00000001-1D44-4F94-BDC1-1BF7715C8A5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Лист1!$F$6:$F$11</c:f>
              <c:strCache>
                <c:ptCount val="6"/>
                <c:pt idx="0">
                  <c:v>Болезни органов дыхания</c:v>
                </c:pt>
                <c:pt idx="1">
                  <c:v>Болезни глаза и придаточного аппарата</c:v>
                </c:pt>
                <c:pt idx="2">
                  <c:v>Болезни костно- мышечной системы </c:v>
                </c:pt>
                <c:pt idx="3">
                  <c:v>Болезни нервной системы</c:v>
                </c:pt>
                <c:pt idx="4">
                  <c:v>Болезни органов пищеварения</c:v>
                </c:pt>
                <c:pt idx="5">
                  <c:v>Прочие</c:v>
                </c:pt>
              </c:strCache>
            </c:strRef>
          </c:cat>
          <c:val>
            <c:numRef>
              <c:f>Лист1!$G$6:$G$11</c:f>
              <c:numCache>
                <c:formatCode>General</c:formatCode>
                <c:ptCount val="6"/>
                <c:pt idx="0">
                  <c:v>56.3</c:v>
                </c:pt>
                <c:pt idx="1">
                  <c:v>8.6999999999999993</c:v>
                </c:pt>
                <c:pt idx="2">
                  <c:v>5.6</c:v>
                </c:pt>
                <c:pt idx="3">
                  <c:v>4.2</c:v>
                </c:pt>
                <c:pt idx="4">
                  <c:v>4.0999999999999996</c:v>
                </c:pt>
                <c:pt idx="5">
                  <c:v>21.1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44-4F94-BDC1-1BF7715C8A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49511364068621855"/>
          <c:y val="0.11609095868902854"/>
          <c:w val="0.26719160104986883"/>
          <c:h val="0.70584909745002566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spPr>
    <a:solidFill>
      <a:schemeClr val="accent6">
        <a:lumMod val="40000"/>
        <a:lumOff val="60000"/>
      </a:schemeClr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5.3665783505347564E-2"/>
          <c:w val="0.96990051549407053"/>
          <c:h val="0.814224632051330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2021год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368158386633157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6E4-4836-BC2C-17E0F8CF68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Roboto" panose="02000000000000000000" pitchFamily="2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2262</c:v>
                </c:pt>
                <c:pt idx="1">
                  <c:v>351</c:v>
                </c:pt>
                <c:pt idx="2">
                  <c:v>225</c:v>
                </c:pt>
                <c:pt idx="3">
                  <c:v>167</c:v>
                </c:pt>
                <c:pt idx="4" formatCode="#,##0">
                  <c:v>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28-4842-AE0D-452D40CA7A4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Roboto" panose="02000000000000000000" pitchFamily="2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2255</c:v>
                </c:pt>
                <c:pt idx="1">
                  <c:v>344</c:v>
                </c:pt>
                <c:pt idx="2">
                  <c:v>220</c:v>
                </c:pt>
                <c:pt idx="3">
                  <c:v>164</c:v>
                </c:pt>
                <c:pt idx="4" formatCode="#,##0">
                  <c:v>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28-4842-AE0D-452D40CA7A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39071232"/>
        <c:axId val="141390336"/>
      </c:barChart>
      <c:catAx>
        <c:axId val="390712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1390336"/>
        <c:crosses val="autoZero"/>
        <c:auto val="1"/>
        <c:lblAlgn val="ctr"/>
        <c:lblOffset val="100"/>
        <c:noMultiLvlLbl val="0"/>
      </c:catAx>
      <c:valAx>
        <c:axId val="1413903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9071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5.3665783505347564E-2"/>
          <c:w val="0.96990051549407053"/>
          <c:h val="0.814224632051330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2021год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368158386633157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63E-46F7-82FF-5A89E4C582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Roboto" panose="02000000000000000000" pitchFamily="2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215</c:v>
                </c:pt>
                <c:pt idx="1">
                  <c:v>73</c:v>
                </c:pt>
                <c:pt idx="2">
                  <c:v>65</c:v>
                </c:pt>
                <c:pt idx="3">
                  <c:v>36</c:v>
                </c:pt>
                <c:pt idx="4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28-4842-AE0D-452D40CA7A4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Roboto" panose="02000000000000000000" pitchFamily="2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211</c:v>
                </c:pt>
                <c:pt idx="1">
                  <c:v>71</c:v>
                </c:pt>
                <c:pt idx="2">
                  <c:v>64</c:v>
                </c:pt>
                <c:pt idx="3">
                  <c:v>37</c:v>
                </c:pt>
                <c:pt idx="4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28-4842-AE0D-452D40CA7A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39180288"/>
        <c:axId val="155714112"/>
      </c:barChart>
      <c:catAx>
        <c:axId val="391802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5714112"/>
        <c:crosses val="autoZero"/>
        <c:auto val="1"/>
        <c:lblAlgn val="ctr"/>
        <c:lblOffset val="100"/>
        <c:noMultiLvlLbl val="0"/>
      </c:catAx>
      <c:valAx>
        <c:axId val="1557141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918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4C0122-CC4C-42EB-8D3D-9A98C7A58592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BB7D56-94D9-4205-87E3-107C350110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047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420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011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80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079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15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023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535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622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D1AB43-986A-4C5E-8BB1-1B61A32BD8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8FB9468-7E68-4277-B55D-D05E79B6CB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7E0474-D7E6-434F-8EFF-7D57382CC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A48EBF-31EF-4C5C-9E14-B6057C147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F337FC-6275-4868-B074-208A19DA6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138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5149A-ED13-417E-8EBB-2142282C9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BD769C-199B-4565-84BC-C048C80645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E6DD9A-6903-491A-8342-4CD26E328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0042D3-55D1-4CAF-888B-27B438731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5D5731-DF19-4A3A-81C5-D6E27A6F6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447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E490C02-2988-4550-A4B4-D010CE8C64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CA3C205-7B9D-437F-8348-B746AF64C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A0436-319D-4FDE-9583-CD97E4F03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57D0AE-4F77-48AA-A576-FB6227E37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C711B7-35E4-4AC6-9847-175363F81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50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EFFDD-45DA-4733-AC70-FDB22969F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990364-BEE7-423C-AF06-0C5187838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97BB1A-0FD5-431B-B3DE-0EA63A753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46CC9D-9AC9-4712-86A2-5E32B6A5A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95CA56-9F6B-4800-BDCE-7EE2EDE7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105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9DDC8-04DB-4097-A32D-FE27EED84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5B38D7-7FE2-4360-A81F-9200DD2176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B229FA-4C4E-498B-8CA6-05D88D99D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73EB25-C743-4BFB-940F-13AD49861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D880A8-FF61-4962-A2DA-2797DDEFD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037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F00C18-211C-462E-A3FF-F10213066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C692A3-C3F7-4DF3-BBE3-EFD94ED698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AA76A1-67D5-4C09-9727-7C7FA9094B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79CAAE-0007-4E6F-831D-B0FF78950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EF33CB-EDBB-48BC-8276-32531132F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552D75-58FD-4B19-BD1E-53027D6F1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951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3FB51-75D3-4C3D-9927-E900B07DC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A3D938-C14C-4F3E-8DC4-F0037C188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610D8E7-B256-4C52-BC31-AE864E13E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EDAE40-37E9-4A19-AA25-A12B72199B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45F699F-591D-4703-8DD4-BD88DDC6C5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1DA5A61-3776-4737-835A-AA3676228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526A036-8807-4A64-95D8-ABDF254EF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7C6F704-238C-4D6D-B1CE-C670E35F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303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48996B-6C4D-4A8A-B911-C11145650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02D31F9-7CFD-47E3-8A7F-C8BBCF96C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52A6A9-95D2-405E-B409-A4E336CD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924658-E9C1-4B88-9604-FA1CF57EA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250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1C874A1-48D4-4E4B-BBF4-D268E1E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48E8094-4034-43B6-BF64-2FC81AAA1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3D1AF2-8EA0-4542-A276-24AE6EC05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044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94D7F2-D77A-4A77-9FC0-048948F7E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9BB9E5-D065-463B-8DFE-078F1CF34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1D898A-98A7-4400-A868-CA5FF16FE5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0B88B4-8FB4-47E9-82DA-DF8357CC7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B4B7ED-42A4-4D56-94A5-5AE4A245B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003089-70F5-4B0E-9AA3-BB954DA15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829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D54E0C-32F1-421F-B7C6-E3623ECE6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FD34F05-5655-4DFA-BFFB-CB0647C427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2466C-BFBB-4B5C-A055-0F5F819F56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99A334-D1BE-4BFC-8DC6-00FB01869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F300F-48EF-49F1-9038-2A476AE1C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8E30C8-DE12-4B6A-8D01-FCE8E3ECA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20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BA0244-1BDB-4A7E-826C-5E5730C8F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EE0343-F2CA-44A0-B5B6-A1F7A1203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1DC001-F6E4-44D3-87E2-F3722FDAA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7F3FD-DFAD-4F4A-9D7D-23C764F6BE56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574469-C758-4403-AB87-AF5B4D28F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D3DE38-9E2B-41E6-9E04-675414D97C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477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6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44.jpeg"/><Relationship Id="rId5" Type="http://schemas.openxmlformats.org/officeDocument/2006/relationships/image" Target="../media/image8.svg"/><Relationship Id="rId10" Type="http://schemas.openxmlformats.org/officeDocument/2006/relationships/image" Target="../media/image43.jpeg"/><Relationship Id="rId4" Type="http://schemas.openxmlformats.org/officeDocument/2006/relationships/image" Target="../media/image7.png"/><Relationship Id="rId9" Type="http://schemas.openxmlformats.org/officeDocument/2006/relationships/image" Target="../media/image4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16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sv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image" Target="../media/image13.sv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eg"/><Relationship Id="rId3" Type="http://schemas.openxmlformats.org/officeDocument/2006/relationships/image" Target="../media/image16.png"/><Relationship Id="rId7" Type="http://schemas.openxmlformats.org/officeDocument/2006/relationships/image" Target="../media/image13.sv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20.png"/><Relationship Id="rId5" Type="http://schemas.openxmlformats.org/officeDocument/2006/relationships/image" Target="../media/image8.svg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8.png"/><Relationship Id="rId1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jpeg"/><Relationship Id="rId3" Type="http://schemas.openxmlformats.org/officeDocument/2006/relationships/image" Target="../media/image16.png"/><Relationship Id="rId7" Type="http://schemas.openxmlformats.org/officeDocument/2006/relationships/image" Target="../media/image13.sv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33.svg"/><Relationship Id="rId5" Type="http://schemas.openxmlformats.org/officeDocument/2006/relationships/image" Target="../media/image8.svg"/><Relationship Id="rId10" Type="http://schemas.openxmlformats.org/officeDocument/2006/relationships/image" Target="../media/image32.png"/><Relationship Id="rId4" Type="http://schemas.openxmlformats.org/officeDocument/2006/relationships/image" Target="../media/image7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6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6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svg"/><Relationship Id="rId10" Type="http://schemas.openxmlformats.org/officeDocument/2006/relationships/image" Target="../media/image40.jpeg"/><Relationship Id="rId4" Type="http://schemas.openxmlformats.org/officeDocument/2006/relationships/image" Target="../media/image7.png"/><Relationship Id="rId9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9AD91B-A512-426B-9EA2-ED3C3DA4B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91E6E3-7B20-4FC2-85E7-3557771F3665}"/>
              </a:ext>
            </a:extLst>
          </p:cNvPr>
          <p:cNvSpPr txBox="1"/>
          <p:nvPr/>
        </p:nvSpPr>
        <p:spPr>
          <a:xfrm>
            <a:off x="965447" y="2571244"/>
            <a:ext cx="257416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1B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ОТЧЕТ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06CEEC-413F-4760-8697-55E1EEF1E477}"/>
              </a:ext>
            </a:extLst>
          </p:cNvPr>
          <p:cNvSpPr txBox="1"/>
          <p:nvPr/>
        </p:nvSpPr>
        <p:spPr>
          <a:xfrm>
            <a:off x="318782" y="3467350"/>
            <a:ext cx="92111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 о. главного врача </a:t>
            </a:r>
          </a:p>
          <a:p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ГБУЗ ДГП №110 ДЗМ Фоменко И.А.</a:t>
            </a:r>
          </a:p>
          <a:p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 муниципальными депутатами</a:t>
            </a:r>
          </a:p>
          <a:p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 Северное Медведково о деятельности поликлиники за 2022 год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348A60-4419-4F79-9176-7D387C6306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49" y="477079"/>
            <a:ext cx="1845676" cy="92283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1A0170-825B-44C6-A334-F3D7F058A0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9169" y="2815245"/>
            <a:ext cx="406278" cy="45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6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EDBA9E-8FDD-49F3-860C-B91C75A5A1FB}"/>
              </a:ext>
            </a:extLst>
          </p:cNvPr>
          <p:cNvSpPr/>
          <p:nvPr/>
        </p:nvSpPr>
        <p:spPr>
          <a:xfrm>
            <a:off x="60325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3EF1A2-0334-4349-A0BA-6DDC83356BB6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Онкопомощь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05CF3939-514E-4FC0-B2D2-C3B56DF55C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03CC67F-45DF-4DE7-823A-158AC4B0B60A}"/>
              </a:ext>
            </a:extLst>
          </p:cNvPr>
          <p:cNvSpPr txBox="1"/>
          <p:nvPr/>
        </p:nvSpPr>
        <p:spPr>
          <a:xfrm>
            <a:off x="1309145" y="1374308"/>
            <a:ext cx="437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7DB90D3-F25F-431C-B360-E761AF5BB948}"/>
              </a:ext>
            </a:extLst>
          </p:cNvPr>
          <p:cNvSpPr txBox="1"/>
          <p:nvPr/>
        </p:nvSpPr>
        <p:spPr>
          <a:xfrm>
            <a:off x="824383" y="1079272"/>
            <a:ext cx="85039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0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2019 году утвержден </a:t>
            </a:r>
            <a:r>
              <a:rPr lang="ru-RU" sz="16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московский стандарт онкологической помощи</a:t>
            </a:r>
            <a:r>
              <a:rPr lang="ru-RU" sz="1600" b="0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solidFill>
                <a:schemeClr val="accent6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4C31C043-ADF1-405D-B19D-4994614738B7}"/>
              </a:ext>
            </a:extLst>
          </p:cNvPr>
          <p:cNvSpPr/>
          <p:nvPr/>
        </p:nvSpPr>
        <p:spPr>
          <a:xfrm>
            <a:off x="965347" y="1608129"/>
            <a:ext cx="6622808" cy="3451221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0A8D460A-6791-4651-8C6F-D4F9596191B8}"/>
              </a:ext>
            </a:extLst>
          </p:cNvPr>
          <p:cNvSpPr/>
          <p:nvPr/>
        </p:nvSpPr>
        <p:spPr>
          <a:xfrm>
            <a:off x="792127" y="1522673"/>
            <a:ext cx="5135288" cy="384988"/>
          </a:xfrm>
          <a:prstGeom prst="roundRect">
            <a:avLst>
              <a:gd name="adj" fmla="val 28744"/>
            </a:avLst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87DDDD3-D108-4677-9C1E-DE9B31934C63}"/>
              </a:ext>
            </a:extLst>
          </p:cNvPr>
          <p:cNvSpPr txBox="1"/>
          <p:nvPr/>
        </p:nvSpPr>
        <p:spPr>
          <a:xfrm>
            <a:off x="898296" y="1534753"/>
            <a:ext cx="5001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Онкоцентры на базе ведущих больниц города: </a:t>
            </a:r>
          </a:p>
          <a:p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A337FBCD-F2E1-4DC3-93E5-E37F99BF4BC8}"/>
              </a:ext>
            </a:extLst>
          </p:cNvPr>
          <p:cNvGrpSpPr/>
          <p:nvPr/>
        </p:nvGrpSpPr>
        <p:grpSpPr>
          <a:xfrm>
            <a:off x="1158324" y="2069287"/>
            <a:ext cx="1735917" cy="483601"/>
            <a:chOff x="1163344" y="3617029"/>
            <a:chExt cx="1735917" cy="483601"/>
          </a:xfrm>
        </p:grpSpPr>
        <p:sp>
          <p:nvSpPr>
            <p:cNvPr id="49" name="Шестиугольник 48">
              <a:extLst>
                <a:ext uri="{FF2B5EF4-FFF2-40B4-BE49-F238E27FC236}">
                  <a16:creationId xmlns:a16="http://schemas.microsoft.com/office/drawing/2014/main" id="{E5FA92EE-EBE3-4B89-B072-6B200000D2C2}"/>
                </a:ext>
              </a:extLst>
            </p:cNvPr>
            <p:cNvSpPr/>
            <p:nvPr/>
          </p:nvSpPr>
          <p:spPr>
            <a:xfrm>
              <a:off x="1163344" y="3617029"/>
              <a:ext cx="560977" cy="483601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7E903C"/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89D11AF-876C-4129-BCF9-10F429FDE189}"/>
                </a:ext>
              </a:extLst>
            </p:cNvPr>
            <p:cNvSpPr txBox="1"/>
            <p:nvPr/>
          </p:nvSpPr>
          <p:spPr>
            <a:xfrm>
              <a:off x="1300254" y="3688387"/>
              <a:ext cx="15990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ГКОБ №1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DADBEC11-C348-45F8-9C59-298B1D81B87F}"/>
              </a:ext>
            </a:extLst>
          </p:cNvPr>
          <p:cNvGrpSpPr/>
          <p:nvPr/>
        </p:nvGrpSpPr>
        <p:grpSpPr>
          <a:xfrm>
            <a:off x="3050064" y="2076727"/>
            <a:ext cx="2129693" cy="656133"/>
            <a:chOff x="2776262" y="3576269"/>
            <a:chExt cx="2129693" cy="656133"/>
          </a:xfrm>
        </p:grpSpPr>
        <p:sp>
          <p:nvSpPr>
            <p:cNvPr id="52" name="Шестиугольник 51">
              <a:extLst>
                <a:ext uri="{FF2B5EF4-FFF2-40B4-BE49-F238E27FC236}">
                  <a16:creationId xmlns:a16="http://schemas.microsoft.com/office/drawing/2014/main" id="{2955D2D4-9765-4320-85BE-E7CCE330494C}"/>
                </a:ext>
              </a:extLst>
            </p:cNvPr>
            <p:cNvSpPr/>
            <p:nvPr/>
          </p:nvSpPr>
          <p:spPr>
            <a:xfrm>
              <a:off x="2776262" y="3576269"/>
              <a:ext cx="560977" cy="483601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7E903C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C34B71A-5416-4C7F-AF58-8BAEBC64A8D1}"/>
                </a:ext>
              </a:extLst>
            </p:cNvPr>
            <p:cNvSpPr txBox="1"/>
            <p:nvPr/>
          </p:nvSpPr>
          <p:spPr>
            <a:xfrm>
              <a:off x="2913172" y="3647627"/>
              <a:ext cx="1992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МКНЦ им. </a:t>
              </a:r>
            </a:p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А.С. Логинова 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94879383-6DA8-433B-9EE8-90F383F5D93B}"/>
              </a:ext>
            </a:extLst>
          </p:cNvPr>
          <p:cNvGrpSpPr/>
          <p:nvPr/>
        </p:nvGrpSpPr>
        <p:grpSpPr>
          <a:xfrm>
            <a:off x="5348904" y="2065604"/>
            <a:ext cx="2129693" cy="656133"/>
            <a:chOff x="4912565" y="3482204"/>
            <a:chExt cx="2129693" cy="656133"/>
          </a:xfrm>
        </p:grpSpPr>
        <p:sp>
          <p:nvSpPr>
            <p:cNvPr id="55" name="Шестиугольник 54">
              <a:extLst>
                <a:ext uri="{FF2B5EF4-FFF2-40B4-BE49-F238E27FC236}">
                  <a16:creationId xmlns:a16="http://schemas.microsoft.com/office/drawing/2014/main" id="{5CC7AE82-C7FB-4013-8E87-382B80466BE3}"/>
                </a:ext>
              </a:extLst>
            </p:cNvPr>
            <p:cNvSpPr/>
            <p:nvPr/>
          </p:nvSpPr>
          <p:spPr>
            <a:xfrm>
              <a:off x="4912565" y="3482204"/>
              <a:ext cx="560977" cy="483601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7E903C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6892555-B9DD-46BD-BF59-DD69D89CAE5D}"/>
                </a:ext>
              </a:extLst>
            </p:cNvPr>
            <p:cNvSpPr txBox="1"/>
            <p:nvPr/>
          </p:nvSpPr>
          <p:spPr>
            <a:xfrm>
              <a:off x="5049475" y="3553562"/>
              <a:ext cx="1992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ГКБ им. </a:t>
              </a:r>
            </a:p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С.П. Боткина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FCBB1533-ED68-4B05-A508-5778B8528946}"/>
              </a:ext>
            </a:extLst>
          </p:cNvPr>
          <p:cNvGrpSpPr/>
          <p:nvPr/>
        </p:nvGrpSpPr>
        <p:grpSpPr>
          <a:xfrm>
            <a:off x="1918098" y="2855076"/>
            <a:ext cx="2129693" cy="656133"/>
            <a:chOff x="6773495" y="3425260"/>
            <a:chExt cx="2129693" cy="656133"/>
          </a:xfrm>
        </p:grpSpPr>
        <p:sp>
          <p:nvSpPr>
            <p:cNvPr id="58" name="Шестиугольник 57">
              <a:extLst>
                <a:ext uri="{FF2B5EF4-FFF2-40B4-BE49-F238E27FC236}">
                  <a16:creationId xmlns:a16="http://schemas.microsoft.com/office/drawing/2014/main" id="{19BDF025-2160-453E-A016-120F3CE24079}"/>
                </a:ext>
              </a:extLst>
            </p:cNvPr>
            <p:cNvSpPr/>
            <p:nvPr/>
          </p:nvSpPr>
          <p:spPr>
            <a:xfrm>
              <a:off x="6773495" y="3425260"/>
              <a:ext cx="560977" cy="483601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7E903C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B5CF04E-E86F-4FC9-89CB-3D794F92CA54}"/>
                </a:ext>
              </a:extLst>
            </p:cNvPr>
            <p:cNvSpPr txBox="1"/>
            <p:nvPr/>
          </p:nvSpPr>
          <p:spPr>
            <a:xfrm>
              <a:off x="6910405" y="3496618"/>
              <a:ext cx="1992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 err="1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Онкобольница</a:t>
              </a:r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№62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B73B84C8-D011-4F77-88D7-CB7772531A6F}"/>
              </a:ext>
            </a:extLst>
          </p:cNvPr>
          <p:cNvGrpSpPr/>
          <p:nvPr/>
        </p:nvGrpSpPr>
        <p:grpSpPr>
          <a:xfrm>
            <a:off x="4564545" y="2857656"/>
            <a:ext cx="2129693" cy="656133"/>
            <a:chOff x="8848153" y="3424659"/>
            <a:chExt cx="2129693" cy="656133"/>
          </a:xfrm>
        </p:grpSpPr>
        <p:sp>
          <p:nvSpPr>
            <p:cNvPr id="63" name="Шестиугольник 62">
              <a:extLst>
                <a:ext uri="{FF2B5EF4-FFF2-40B4-BE49-F238E27FC236}">
                  <a16:creationId xmlns:a16="http://schemas.microsoft.com/office/drawing/2014/main" id="{E2FD9686-8105-4D3B-A32F-42E3AB8B4FAF}"/>
                </a:ext>
              </a:extLst>
            </p:cNvPr>
            <p:cNvSpPr/>
            <p:nvPr/>
          </p:nvSpPr>
          <p:spPr>
            <a:xfrm>
              <a:off x="8848153" y="3424659"/>
              <a:ext cx="560977" cy="483601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7E903C"/>
                </a:solidFill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D3DF4F6-FBE4-40AD-859F-9BBADD0AC730}"/>
                </a:ext>
              </a:extLst>
            </p:cNvPr>
            <p:cNvSpPr txBox="1"/>
            <p:nvPr/>
          </p:nvSpPr>
          <p:spPr>
            <a:xfrm>
              <a:off x="8985063" y="3496017"/>
              <a:ext cx="1992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ММКЦ «Коммунарка»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E7E2212-CE38-48D5-98AD-5C1CC0E7CD05}"/>
              </a:ext>
            </a:extLst>
          </p:cNvPr>
          <p:cNvSpPr txBox="1"/>
          <p:nvPr/>
        </p:nvSpPr>
        <p:spPr>
          <a:xfrm>
            <a:off x="1719300" y="4030802"/>
            <a:ext cx="5554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современные лаборатории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для определения природы опухоли конкретного пациента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2211E5D3-F9D9-45D3-8575-6845FA3DE6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7712767">
            <a:off x="1329183" y="4129508"/>
            <a:ext cx="237788" cy="248241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E53BA0C4-15AB-4B06-8E98-EAB2FF1ADF2F}"/>
              </a:ext>
            </a:extLst>
          </p:cNvPr>
          <p:cNvSpPr txBox="1"/>
          <p:nvPr/>
        </p:nvSpPr>
        <p:spPr>
          <a:xfrm>
            <a:off x="1719301" y="4493287"/>
            <a:ext cx="5662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высокотехнологичные </a:t>
            </a:r>
            <a:r>
              <a:rPr lang="ru-RU" sz="1200" b="1" i="0" u="none" strike="noStrike" dirty="0" err="1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ЦАОПы</a:t>
            </a:r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для проведения диагностических исследований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D4831DB8-699B-4435-8448-AA45A11D3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7712767">
            <a:off x="1329183" y="4591993"/>
            <a:ext cx="237788" cy="248241"/>
          </a:xfrm>
          <a:prstGeom prst="rect">
            <a:avLst/>
          </a:prstGeom>
        </p:spPr>
      </p:pic>
      <p:sp>
        <p:nvSpPr>
          <p:cNvPr id="70" name="Прямоугольник: скругленные углы 69">
            <a:extLst>
              <a:ext uri="{FF2B5EF4-FFF2-40B4-BE49-F238E27FC236}">
                <a16:creationId xmlns:a16="http://schemas.microsoft.com/office/drawing/2014/main" id="{DB687046-FD6E-47EB-B083-8E43630E27BE}"/>
              </a:ext>
            </a:extLst>
          </p:cNvPr>
          <p:cNvSpPr/>
          <p:nvPr/>
        </p:nvSpPr>
        <p:spPr>
          <a:xfrm>
            <a:off x="1787171" y="3665143"/>
            <a:ext cx="2374188" cy="29093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781836F-15A1-4289-807E-3FCADCD1A806}"/>
              </a:ext>
            </a:extLst>
          </p:cNvPr>
          <p:cNvSpPr txBox="1"/>
          <p:nvPr/>
        </p:nvSpPr>
        <p:spPr>
          <a:xfrm>
            <a:off x="2003177" y="3651164"/>
            <a:ext cx="1992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 их базе созданы: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4F62B22-2EF9-47FB-B9E0-240DC2331C6B}"/>
              </a:ext>
            </a:extLst>
          </p:cNvPr>
          <p:cNvSpPr txBox="1"/>
          <p:nvPr/>
        </p:nvSpPr>
        <p:spPr>
          <a:xfrm>
            <a:off x="965347" y="5195552"/>
            <a:ext cx="10337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Путь пациента</a:t>
            </a:r>
            <a:r>
              <a:rPr lang="ru-RU" sz="1400" b="0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при подозрении на ЗНО начинается чаще всего в городских поликлиниках 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C676C5F-0B1B-425C-9092-C94600A9323F}"/>
              </a:ext>
            </a:extLst>
          </p:cNvPr>
          <p:cNvSpPr txBox="1"/>
          <p:nvPr/>
        </p:nvSpPr>
        <p:spPr>
          <a:xfrm>
            <a:off x="1452441" y="5639530"/>
            <a:ext cx="3310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Созданы </a:t>
            </a:r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сервисы индивидуального сопровождения</a:t>
            </a:r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и психологической помощи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AC0A20A7-61BE-4F95-B226-A0A6805F30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1062322" y="5682579"/>
            <a:ext cx="237788" cy="248241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A015BA52-25C7-4D41-BBB6-9328C7061998}"/>
              </a:ext>
            </a:extLst>
          </p:cNvPr>
          <p:cNvSpPr txBox="1"/>
          <p:nvPr/>
        </p:nvSpPr>
        <p:spPr>
          <a:xfrm>
            <a:off x="5478252" y="5655117"/>
            <a:ext cx="3310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Разработаны «клиентские пути»</a:t>
            </a:r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- четкие регламенты и алгоритмы действий при обнаружении ЗНО у пациента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AEC7D968-F080-410E-B99C-3702744E3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088133" y="5698166"/>
            <a:ext cx="237788" cy="248241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29C7227E-49F3-4B53-A2CF-5D87F0846807}"/>
              </a:ext>
            </a:extLst>
          </p:cNvPr>
          <p:cNvSpPr txBox="1"/>
          <p:nvPr/>
        </p:nvSpPr>
        <p:spPr>
          <a:xfrm>
            <a:off x="9493162" y="5661846"/>
            <a:ext cx="2513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Организован </a:t>
            </a:r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рейтинг онкологических стационаров</a:t>
            </a:r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Москвы 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B9085103-CD22-4EEB-8AAC-85BBB2C09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9103043" y="5704895"/>
            <a:ext cx="237788" cy="248241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EB2F2376-862E-44CE-AF07-D20B4AC84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t="889" r="28852" b="11200"/>
          <a:stretch>
            <a:fillRect/>
          </a:stretch>
        </p:blipFill>
        <p:spPr bwMode="auto">
          <a:xfrm>
            <a:off x="7315910" y="1604122"/>
            <a:ext cx="3186420" cy="2746912"/>
          </a:xfrm>
          <a:custGeom>
            <a:avLst/>
            <a:gdLst>
              <a:gd name="connsiteX0" fmla="*/ 686729 w 3186420"/>
              <a:gd name="connsiteY0" fmla="*/ 0 h 2746912"/>
              <a:gd name="connsiteX1" fmla="*/ 2499692 w 3186420"/>
              <a:gd name="connsiteY1" fmla="*/ 0 h 2746912"/>
              <a:gd name="connsiteX2" fmla="*/ 3186420 w 3186420"/>
              <a:gd name="connsiteY2" fmla="*/ 1373456 h 2746912"/>
              <a:gd name="connsiteX3" fmla="*/ 2499692 w 3186420"/>
              <a:gd name="connsiteY3" fmla="*/ 2746912 h 2746912"/>
              <a:gd name="connsiteX4" fmla="*/ 686729 w 3186420"/>
              <a:gd name="connsiteY4" fmla="*/ 2746912 h 2746912"/>
              <a:gd name="connsiteX5" fmla="*/ 0 w 3186420"/>
              <a:gd name="connsiteY5" fmla="*/ 1373456 h 2746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86420" h="2746912">
                <a:moveTo>
                  <a:pt x="686729" y="0"/>
                </a:moveTo>
                <a:lnTo>
                  <a:pt x="2499692" y="0"/>
                </a:lnTo>
                <a:lnTo>
                  <a:pt x="3186420" y="1373456"/>
                </a:lnTo>
                <a:lnTo>
                  <a:pt x="2499692" y="2746912"/>
                </a:lnTo>
                <a:lnTo>
                  <a:pt x="686729" y="2746912"/>
                </a:lnTo>
                <a:lnTo>
                  <a:pt x="0" y="1373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Шестиугольник 89">
            <a:extLst>
              <a:ext uri="{FF2B5EF4-FFF2-40B4-BE49-F238E27FC236}">
                <a16:creationId xmlns:a16="http://schemas.microsoft.com/office/drawing/2014/main" id="{1FCB9ECE-8C61-496A-9E1A-8553A2118E4B}"/>
              </a:ext>
            </a:extLst>
          </p:cNvPr>
          <p:cNvSpPr/>
          <p:nvPr/>
        </p:nvSpPr>
        <p:spPr>
          <a:xfrm>
            <a:off x="8172111" y="3956082"/>
            <a:ext cx="1212769" cy="1045491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B4ED742D-CE69-4280-AF24-0F536262D4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9740" r="34967" b="7707"/>
          <a:stretch/>
        </p:blipFill>
        <p:spPr bwMode="auto">
          <a:xfrm>
            <a:off x="9862437" y="3585260"/>
            <a:ext cx="1992829" cy="1717956"/>
          </a:xfrm>
          <a:custGeom>
            <a:avLst/>
            <a:gdLst>
              <a:gd name="connsiteX0" fmla="*/ 429489 w 1992829"/>
              <a:gd name="connsiteY0" fmla="*/ 0 h 1717956"/>
              <a:gd name="connsiteX1" fmla="*/ 1563340 w 1992829"/>
              <a:gd name="connsiteY1" fmla="*/ 0 h 1717956"/>
              <a:gd name="connsiteX2" fmla="*/ 1992829 w 1992829"/>
              <a:gd name="connsiteY2" fmla="*/ 858978 h 1717956"/>
              <a:gd name="connsiteX3" fmla="*/ 1563340 w 1992829"/>
              <a:gd name="connsiteY3" fmla="*/ 1717956 h 1717956"/>
              <a:gd name="connsiteX4" fmla="*/ 429489 w 1992829"/>
              <a:gd name="connsiteY4" fmla="*/ 1717956 h 1717956"/>
              <a:gd name="connsiteX5" fmla="*/ 0 w 1992829"/>
              <a:gd name="connsiteY5" fmla="*/ 858978 h 1717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2829" h="1717956">
                <a:moveTo>
                  <a:pt x="429489" y="0"/>
                </a:moveTo>
                <a:lnTo>
                  <a:pt x="1563340" y="0"/>
                </a:lnTo>
                <a:lnTo>
                  <a:pt x="1992829" y="858978"/>
                </a:lnTo>
                <a:lnTo>
                  <a:pt x="1563340" y="1717956"/>
                </a:lnTo>
                <a:lnTo>
                  <a:pt x="429489" y="1717956"/>
                </a:lnTo>
                <a:lnTo>
                  <a:pt x="0" y="85897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Шестиугольник 92">
            <a:extLst>
              <a:ext uri="{FF2B5EF4-FFF2-40B4-BE49-F238E27FC236}">
                <a16:creationId xmlns:a16="http://schemas.microsoft.com/office/drawing/2014/main" id="{BF7DAB32-BCB7-4CCC-9B71-9D0DB2F2611F}"/>
              </a:ext>
            </a:extLst>
          </p:cNvPr>
          <p:cNvSpPr/>
          <p:nvPr/>
        </p:nvSpPr>
        <p:spPr>
          <a:xfrm>
            <a:off x="10802203" y="2942552"/>
            <a:ext cx="916822" cy="790364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345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EDBA9E-8FDD-49F3-860C-B91C75A5A1FB}"/>
              </a:ext>
            </a:extLst>
          </p:cNvPr>
          <p:cNvSpPr/>
          <p:nvPr/>
        </p:nvSpPr>
        <p:spPr>
          <a:xfrm>
            <a:off x="60325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3EF1A2-0334-4349-A0BA-6DDC83356BB6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 err="1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Пациентоориентированный</a:t>
            </a:r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подход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1A72F32-F154-41F5-8478-C8CD68EC61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D7335790-EE54-433E-9C0F-68A8DF4C641C}"/>
              </a:ext>
            </a:extLst>
          </p:cNvPr>
          <p:cNvSpPr/>
          <p:nvPr/>
        </p:nvSpPr>
        <p:spPr>
          <a:xfrm>
            <a:off x="976707" y="1383227"/>
            <a:ext cx="5087490" cy="302554"/>
          </a:xfrm>
          <a:prstGeom prst="roundRect">
            <a:avLst>
              <a:gd name="adj" fmla="val 28744"/>
            </a:avLst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0638A2F-FFF3-412E-A891-219CB7A03820}"/>
              </a:ext>
            </a:extLst>
          </p:cNvPr>
          <p:cNvSpPr txBox="1"/>
          <p:nvPr/>
        </p:nvSpPr>
        <p:spPr>
          <a:xfrm>
            <a:off x="1106024" y="1359374"/>
            <a:ext cx="4958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Обновленные городские поликлиники -</a:t>
            </a:r>
            <a:endParaRPr lang="ru-RU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4E69642-94F4-416E-9913-3C13CB300B32}"/>
              </a:ext>
            </a:extLst>
          </p:cNvPr>
          <p:cNvSpPr txBox="1"/>
          <p:nvPr/>
        </p:nvSpPr>
        <p:spPr>
          <a:xfrm>
            <a:off x="996010" y="1718358"/>
            <a:ext cx="50681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это более современный подход к оказанию медицинских услуг, в основе которого - доброжелательность и </a:t>
            </a:r>
            <a:r>
              <a:rPr lang="ru-RU" sz="1400" b="0" i="0" u="none" strike="noStrike" dirty="0" err="1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пациентоориентированность</a:t>
            </a:r>
            <a:endParaRPr lang="ru-RU" sz="1400" b="0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548A76A9-38C0-4D97-8AD8-B7950D449CD5}"/>
              </a:ext>
            </a:extLst>
          </p:cNvPr>
          <p:cNvSpPr/>
          <p:nvPr/>
        </p:nvSpPr>
        <p:spPr>
          <a:xfrm>
            <a:off x="996009" y="2742721"/>
            <a:ext cx="5694921" cy="1930578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62D10095-28EA-48F4-8026-7053846514B0}"/>
              </a:ext>
            </a:extLst>
          </p:cNvPr>
          <p:cNvSpPr/>
          <p:nvPr/>
        </p:nvSpPr>
        <p:spPr>
          <a:xfrm>
            <a:off x="1248632" y="2879333"/>
            <a:ext cx="1041470" cy="1041470"/>
          </a:xfrm>
          <a:prstGeom prst="ellipse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9B24140-BE55-4856-84D5-301CB22AA139}"/>
              </a:ext>
            </a:extLst>
          </p:cNvPr>
          <p:cNvSpPr txBox="1"/>
          <p:nvPr/>
        </p:nvSpPr>
        <p:spPr>
          <a:xfrm>
            <a:off x="1793325" y="3057461"/>
            <a:ext cx="4430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Реализовать такой подход помогает персонал центров госуслуг «Мои документы»</a:t>
            </a:r>
            <a:endParaRPr lang="ru-RU" sz="14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EBA9102-3D5F-4295-B4C9-202F694FFC09}"/>
              </a:ext>
            </a:extLst>
          </p:cNvPr>
          <p:cNvSpPr txBox="1"/>
          <p:nvPr/>
        </p:nvSpPr>
        <p:spPr>
          <a:xfrm>
            <a:off x="1383250" y="2921027"/>
            <a:ext cx="4370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6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5AD9543-56A5-43B7-B167-98828937FBAA}"/>
              </a:ext>
            </a:extLst>
          </p:cNvPr>
          <p:cNvSpPr txBox="1"/>
          <p:nvPr/>
        </p:nvSpPr>
        <p:spPr>
          <a:xfrm>
            <a:off x="3728169" y="3858373"/>
            <a:ext cx="2645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сотрудников МФЦ работают администраторами </a:t>
            </a:r>
          </a:p>
          <a:p>
            <a:r>
              <a:rPr lang="ru-RU" sz="1200" b="0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поликлиниках </a:t>
            </a:r>
            <a:endParaRPr lang="ru-RU" sz="1200" dirty="0">
              <a:solidFill>
                <a:srgbClr val="A4B856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06AF60F-7AA3-4EB4-B2E5-A6BE988C6879}"/>
              </a:ext>
            </a:extLst>
          </p:cNvPr>
          <p:cNvSpPr txBox="1"/>
          <p:nvPr/>
        </p:nvSpPr>
        <p:spPr>
          <a:xfrm>
            <a:off x="2255479" y="3873379"/>
            <a:ext cx="830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1,5</a:t>
            </a:r>
            <a:endParaRPr lang="ru-RU" sz="36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4A7C4D-5857-4363-B277-C2395EC6A08D}"/>
              </a:ext>
            </a:extLst>
          </p:cNvPr>
          <p:cNvSpPr txBox="1"/>
          <p:nvPr/>
        </p:nvSpPr>
        <p:spPr>
          <a:xfrm>
            <a:off x="2041578" y="3971506"/>
            <a:ext cx="459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ru-RU" sz="24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DE2872E-8E6A-494D-A649-550821BF6831}"/>
              </a:ext>
            </a:extLst>
          </p:cNvPr>
          <p:cNvSpPr txBox="1"/>
          <p:nvPr/>
        </p:nvSpPr>
        <p:spPr>
          <a:xfrm>
            <a:off x="2963304" y="4003467"/>
            <a:ext cx="1182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тыс.</a:t>
            </a:r>
            <a:endParaRPr lang="ru-RU" sz="24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6B9D70D-9468-4BAE-BA39-EE9CF1074205}"/>
              </a:ext>
            </a:extLst>
          </p:cNvPr>
          <p:cNvSpPr txBox="1"/>
          <p:nvPr/>
        </p:nvSpPr>
        <p:spPr>
          <a:xfrm>
            <a:off x="746247" y="4992330"/>
            <a:ext cx="8033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Ознакомиться с ценностями и принципами работы поликлиник пациенты могут: 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0389972-1E1E-4EB0-AB0E-2210D10FF509}"/>
              </a:ext>
            </a:extLst>
          </p:cNvPr>
          <p:cNvSpPr txBox="1"/>
          <p:nvPr/>
        </p:nvSpPr>
        <p:spPr>
          <a:xfrm>
            <a:off x="1363767" y="5527345"/>
            <a:ext cx="2496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стендах в поликлиниках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DAE5F404-C885-40C1-9993-1B00DA2BD8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1013696" y="5583615"/>
            <a:ext cx="237788" cy="24824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094BFC3-D678-46DA-894B-69B524312180}"/>
              </a:ext>
            </a:extLst>
          </p:cNvPr>
          <p:cNvSpPr txBox="1"/>
          <p:nvPr/>
        </p:nvSpPr>
        <p:spPr>
          <a:xfrm>
            <a:off x="1370824" y="6023393"/>
            <a:ext cx="4136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специальных информационных буклетах 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C6B393B-919E-4B94-80E9-8070AE687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1020755" y="6089036"/>
            <a:ext cx="237788" cy="248241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33FAA50A-3AC8-446D-9103-6604AEEE8FF2}"/>
              </a:ext>
            </a:extLst>
          </p:cNvPr>
          <p:cNvSpPr txBox="1"/>
          <p:nvPr/>
        </p:nvSpPr>
        <p:spPr>
          <a:xfrm>
            <a:off x="4580388" y="5527345"/>
            <a:ext cx="2110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электронных письмах 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7C75C1B2-566B-470D-8B14-6FF0F81123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4230319" y="5583615"/>
            <a:ext cx="237788" cy="24824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29B1FC7F-0562-4DF9-A4DB-2C4D2F2BA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1" t="5357" r="21160" b="11512"/>
          <a:stretch/>
        </p:blipFill>
        <p:spPr bwMode="auto">
          <a:xfrm>
            <a:off x="8059465" y="2680919"/>
            <a:ext cx="3996110" cy="3444920"/>
          </a:xfrm>
          <a:custGeom>
            <a:avLst/>
            <a:gdLst>
              <a:gd name="connsiteX0" fmla="*/ 861231 w 3996110"/>
              <a:gd name="connsiteY0" fmla="*/ 0 h 3444920"/>
              <a:gd name="connsiteX1" fmla="*/ 3134880 w 3996110"/>
              <a:gd name="connsiteY1" fmla="*/ 0 h 3444920"/>
              <a:gd name="connsiteX2" fmla="*/ 3996110 w 3996110"/>
              <a:gd name="connsiteY2" fmla="*/ 1722460 h 3444920"/>
              <a:gd name="connsiteX3" fmla="*/ 3134880 w 3996110"/>
              <a:gd name="connsiteY3" fmla="*/ 3444920 h 3444920"/>
              <a:gd name="connsiteX4" fmla="*/ 861231 w 3996110"/>
              <a:gd name="connsiteY4" fmla="*/ 3444920 h 3444920"/>
              <a:gd name="connsiteX5" fmla="*/ 0 w 3996110"/>
              <a:gd name="connsiteY5" fmla="*/ 1722460 h 344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6110" h="3444920">
                <a:moveTo>
                  <a:pt x="861231" y="0"/>
                </a:moveTo>
                <a:lnTo>
                  <a:pt x="3134880" y="0"/>
                </a:lnTo>
                <a:lnTo>
                  <a:pt x="3996110" y="1722460"/>
                </a:lnTo>
                <a:lnTo>
                  <a:pt x="3134880" y="3444920"/>
                </a:lnTo>
                <a:lnTo>
                  <a:pt x="861231" y="3444920"/>
                </a:lnTo>
                <a:lnTo>
                  <a:pt x="0" y="17224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Шестиугольник 63">
            <a:extLst>
              <a:ext uri="{FF2B5EF4-FFF2-40B4-BE49-F238E27FC236}">
                <a16:creationId xmlns:a16="http://schemas.microsoft.com/office/drawing/2014/main" id="{F5FAA29E-F708-4788-B558-B2C00C835213}"/>
              </a:ext>
            </a:extLst>
          </p:cNvPr>
          <p:cNvSpPr/>
          <p:nvPr/>
        </p:nvSpPr>
        <p:spPr>
          <a:xfrm>
            <a:off x="7227969" y="3604803"/>
            <a:ext cx="1372840" cy="1183482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Шестиугольник 68">
            <a:extLst>
              <a:ext uri="{FF2B5EF4-FFF2-40B4-BE49-F238E27FC236}">
                <a16:creationId xmlns:a16="http://schemas.microsoft.com/office/drawing/2014/main" id="{B4811467-746B-40C2-B46E-814A20C050A3}"/>
              </a:ext>
            </a:extLst>
          </p:cNvPr>
          <p:cNvSpPr/>
          <p:nvPr/>
        </p:nvSpPr>
        <p:spPr>
          <a:xfrm>
            <a:off x="9511225" y="1945706"/>
            <a:ext cx="1131372" cy="975321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8A045167-84B3-45A8-91F3-CAFC19436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2" t="1350" r="24753" b="16532"/>
          <a:stretch/>
        </p:blipFill>
        <p:spPr bwMode="auto">
          <a:xfrm>
            <a:off x="6848591" y="1169968"/>
            <a:ext cx="2257201" cy="1945863"/>
          </a:xfrm>
          <a:custGeom>
            <a:avLst/>
            <a:gdLst>
              <a:gd name="connsiteX0" fmla="*/ 486466 w 2257201"/>
              <a:gd name="connsiteY0" fmla="*/ 0 h 1945863"/>
              <a:gd name="connsiteX1" fmla="*/ 1770735 w 2257201"/>
              <a:gd name="connsiteY1" fmla="*/ 0 h 1945863"/>
              <a:gd name="connsiteX2" fmla="*/ 2257201 w 2257201"/>
              <a:gd name="connsiteY2" fmla="*/ 972932 h 1945863"/>
              <a:gd name="connsiteX3" fmla="*/ 1770735 w 2257201"/>
              <a:gd name="connsiteY3" fmla="*/ 1945863 h 1945863"/>
              <a:gd name="connsiteX4" fmla="*/ 486466 w 2257201"/>
              <a:gd name="connsiteY4" fmla="*/ 1945863 h 1945863"/>
              <a:gd name="connsiteX5" fmla="*/ 0 w 2257201"/>
              <a:gd name="connsiteY5" fmla="*/ 972932 h 194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57201" h="1945863">
                <a:moveTo>
                  <a:pt x="486466" y="0"/>
                </a:moveTo>
                <a:lnTo>
                  <a:pt x="1770735" y="0"/>
                </a:lnTo>
                <a:lnTo>
                  <a:pt x="2257201" y="972932"/>
                </a:lnTo>
                <a:lnTo>
                  <a:pt x="1770735" y="1945863"/>
                </a:lnTo>
                <a:lnTo>
                  <a:pt x="486466" y="1945863"/>
                </a:lnTo>
                <a:lnTo>
                  <a:pt x="0" y="9729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502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8CCC19-E5A2-8413-7656-8AEC37445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показатели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b="1" dirty="0">
              <a:highlight>
                <a:srgbClr val="8EA244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5FE30F-2C37-4B62-8BEF-9EBB78D68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6"/>
            <a:ext cx="8968530" cy="448627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Численность обслуживаемого детского населения по переписи на 01.10.2022 от 0 до 18 лет – 2620 детей (2021 год- 2601), 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детей до года – 74 (2021 год- 74); 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с 1 года до 3 лет- 489 (2021 год- 482); 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с 3-х до 7 лет- 651 (2021 год- 645); 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от 7 до 14 лет-998 (2021 год- 996); 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подростков-408 (2021 год- 400).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Организованное детство- 2232, неорганизованное – 388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Плановая мощность поликлиники -320 посещений в смену, фактическая за 2022 год – 530,08  (165,9%)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4C0DF7-41F7-5DED-A14A-656643614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12767">
            <a:off x="953803" y="653587"/>
            <a:ext cx="336318" cy="351103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71" y="1292002"/>
            <a:ext cx="9998075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52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8CCC19-E5A2-8413-7656-8AEC37445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Новорожденные</a:t>
            </a:r>
            <a:b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b="1" dirty="0">
              <a:highlight>
                <a:srgbClr val="8EA244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5FE30F-2C37-4B62-8BEF-9EBB78D68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9099" y="1664929"/>
            <a:ext cx="8968530" cy="448627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В 2022 году родилось и поступило под наблюдение поликлиники  74 ребенка. 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Всем детям проведено обследование на выявление нарушения слуха (тест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отоакустической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эмиссии), из них в поликлинике - 7детям ( 5,9 %). 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Обследовано на наследственную патологию 74 ребенка, из них в поликлинике – 42 новорожденных (56,8%), патологии не выявлено. 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На протяжении 2-х последних лет % детей на грудном вскармливании находится на уровне 44-46%.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На первом месте  в структуре заболеваемости детей 1- года жизни – болезни органов дыхания, второе место занимают болезни глаз, на третьем месте - болезни органов пищеварения.</a:t>
            </a:r>
          </a:p>
          <a:p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159099" y="1249251"/>
            <a:ext cx="9994005" cy="25757"/>
          </a:xfrm>
          <a:prstGeom prst="line">
            <a:avLst/>
          </a:prstGeom>
          <a:ln w="1016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91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8CCC19-E5A2-8413-7656-8AEC37445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Дети- инвалиды</a:t>
            </a:r>
            <a:b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highlight>
                  <a:srgbClr val="8EA244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b="1" dirty="0">
              <a:highlight>
                <a:srgbClr val="8EA244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5FE30F-2C37-4B62-8BEF-9EBB78D68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6"/>
            <a:ext cx="8968530" cy="448627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Количество детей, имеющих инвалидность-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  (39 в 2021 году), что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составляет 1,5 % от прикрепленного населения.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Среди детей-инвалидов лежачих -1, что составляет 2,6 % от общего числа детей-инвалидов, колясочников -4 (10,3%).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Впервые в 2022 году было признано инвалидами 2 ребенка (2021 г.-4).  Основной причиной, приводящей к инвалидизации детей, являются врожденные аномалии, на 2-ом месте - заболевания нервной системы, на 3-м месте – болезни эндокринной системы, на 4 месте – болезни костно- мышечной системы и новообразования.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Всем детям - инвалидам проведен профилактический осмотр, лежачим и колясочникам- на дому. 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31" y="1135174"/>
            <a:ext cx="9998075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93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BEA471-485D-1A69-AD6B-495367163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70828" cy="1325563"/>
          </a:xfrm>
        </p:spPr>
        <p:txBody>
          <a:bodyPr>
            <a:normAutofit/>
          </a:bodyPr>
          <a:lstStyle/>
          <a:p>
            <a:r>
              <a:rPr lang="ru-RU" sz="3200" dirty="0"/>
              <a:t> </a:t>
            </a:r>
            <a:br>
              <a:rPr lang="ru-RU" sz="3200" dirty="0"/>
            </a:br>
            <a:r>
              <a:rPr lang="ru-RU" sz="3200" dirty="0"/>
              <a:t>  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Укомплектованность</a:t>
            </a:r>
            <a:b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1885A95A-FD74-7947-BB08-0D546EA1E9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0394006"/>
              </p:ext>
            </p:extLst>
          </p:nvPr>
        </p:nvGraphicFramePr>
        <p:xfrm>
          <a:off x="1350628" y="1971412"/>
          <a:ext cx="9404058" cy="3415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9710">
                  <a:extLst>
                    <a:ext uri="{9D8B030D-6E8A-4147-A177-3AD203B41FA5}">
                      <a16:colId xmlns:a16="http://schemas.microsoft.com/office/drawing/2014/main" val="20783273"/>
                    </a:ext>
                  </a:extLst>
                </a:gridCol>
                <a:gridCol w="1679063">
                  <a:extLst>
                    <a:ext uri="{9D8B030D-6E8A-4147-A177-3AD203B41FA5}">
                      <a16:colId xmlns:a16="http://schemas.microsoft.com/office/drawing/2014/main" val="3648513813"/>
                    </a:ext>
                  </a:extLst>
                </a:gridCol>
                <a:gridCol w="1679063">
                  <a:extLst>
                    <a:ext uri="{9D8B030D-6E8A-4147-A177-3AD203B41FA5}">
                      <a16:colId xmlns:a16="http://schemas.microsoft.com/office/drawing/2014/main" val="1806367922"/>
                    </a:ext>
                  </a:extLst>
                </a:gridCol>
                <a:gridCol w="1420745">
                  <a:extLst>
                    <a:ext uri="{9D8B030D-6E8A-4147-A177-3AD203B41FA5}">
                      <a16:colId xmlns:a16="http://schemas.microsoft.com/office/drawing/2014/main" val="1049229391"/>
                    </a:ext>
                  </a:extLst>
                </a:gridCol>
                <a:gridCol w="1420745">
                  <a:extLst>
                    <a:ext uri="{9D8B030D-6E8A-4147-A177-3AD203B41FA5}">
                      <a16:colId xmlns:a16="http://schemas.microsoft.com/office/drawing/2014/main" val="500803499"/>
                    </a:ext>
                  </a:extLst>
                </a:gridCol>
                <a:gridCol w="1444732">
                  <a:extLst>
                    <a:ext uri="{9D8B030D-6E8A-4147-A177-3AD203B41FA5}">
                      <a16:colId xmlns:a16="http://schemas.microsoft.com/office/drawing/2014/main" val="1375288489"/>
                    </a:ext>
                  </a:extLst>
                </a:gridCol>
              </a:tblGrid>
              <a:tr h="26608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должности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2021г.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г.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Изменение числа занятых должностей</a:t>
                      </a:r>
                    </a:p>
                    <a:p>
                      <a:pPr algn="ctr"/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</a:p>
                    <a:p>
                      <a:pPr algn="ctr"/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769804"/>
                  </a:ext>
                </a:extLst>
              </a:tr>
              <a:tr h="9335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штатных должностей в целом по учреждению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занятых должностей в целом по учреждению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должностей в целом по учреждению штатных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занятых должностей в целом по учреждению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4074110"/>
                  </a:ext>
                </a:extLst>
              </a:tr>
              <a:tr h="3541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Врачи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220,75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194,5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216,75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182,25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-6,7 %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813081"/>
                  </a:ext>
                </a:extLst>
              </a:tr>
              <a:tr h="8119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Средний медицинский персонал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245,25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186,25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237,25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177,75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-4,8 %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6293362"/>
                  </a:ext>
                </a:extLst>
              </a:tr>
              <a:tr h="2864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 должностей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589,25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485,5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589,25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485,5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-1,6 %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349526"/>
                  </a:ext>
                </a:extLst>
              </a:tr>
            </a:tbl>
          </a:graphicData>
        </a:graphic>
      </p:graphicFrame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1498064"/>
            <a:ext cx="9998075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71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BEA471-485D-1A69-AD6B-495367163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30593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Укомплектованность</a:t>
            </a:r>
            <a:b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745831C3-0204-4E81-0501-86BBD2C31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706761" cy="4351338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Из 192 врачей - 24 (12,5%) имеют высшую квалификационную категорию, 3 (1,6%)  - первую, 2 (1,0%) – вторую. 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Из 186 сотрудников со средним медицинским образованием,  высшую квалификационную категорию имеет 33 (17,7%)  человек, 4 (2,2%) – первую, 2 (2,2%) – вторую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8 сотрудников являются кандидатами наук.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4 врача имеют звание « Московский врач»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25" y="1176092"/>
            <a:ext cx="9998075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36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9A6DC9-7AA3-6490-13C6-1B6E3DA94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36" y="287852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ru-RU" sz="3200" dirty="0"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latin typeface="Arial" pitchFamily="34" charset="0"/>
                <a:cs typeface="Arial" pitchFamily="34" charset="0"/>
              </a:rPr>
              <a:t>Мощность</a:t>
            </a:r>
            <a:br>
              <a:rPr lang="ru-RU" b="1" dirty="0">
                <a:latin typeface="Arial" pitchFamily="34" charset="0"/>
                <a:cs typeface="Arial" pitchFamily="34" charset="0"/>
              </a:rPr>
            </a:b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F6B6A8-6114-43DC-C512-87ABB7808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517" y="1915695"/>
            <a:ext cx="7223975" cy="2411606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Плановая мощность поликлиники </a:t>
            </a:r>
            <a:r>
              <a:rPr lang="ru-RU" dirty="0"/>
              <a:t>составляет  320 посещений в смену, </a:t>
            </a:r>
            <a:r>
              <a:rPr lang="ru-RU" b="1" dirty="0"/>
              <a:t>фактическая мощность </a:t>
            </a:r>
            <a:r>
              <a:rPr lang="ru-RU" dirty="0"/>
              <a:t>за 2022 год составила 530,08- 165,9 %. </a:t>
            </a:r>
          </a:p>
          <a:p>
            <a:r>
              <a:rPr lang="ru-RU" dirty="0"/>
              <a:t>Поликлиника  обслуживает  2 школы,  2 детских сада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01" y="1176091"/>
            <a:ext cx="10273495" cy="137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DE30BA-FE5D-4B68-9904-3977C3F7C1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914" y="1915695"/>
            <a:ext cx="3613482" cy="241160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01" y="5063364"/>
            <a:ext cx="10273495" cy="137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671536-E2E5-E291-0ED6-590D244FF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59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Профилактическая работа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0616444"/>
              </p:ext>
            </p:extLst>
          </p:nvPr>
        </p:nvGraphicFramePr>
        <p:xfrm>
          <a:off x="953035" y="1867437"/>
          <a:ext cx="8654604" cy="23685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475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0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36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36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95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7598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Контингенты</a:t>
                      </a:r>
                      <a:endParaRPr lang="ru-RU" sz="1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Подлежало осмотрам</a:t>
                      </a:r>
                      <a:endParaRPr lang="ru-RU" sz="1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Осмотрено</a:t>
                      </a:r>
                      <a:endParaRPr lang="ru-RU" sz="1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Подлежало осмотрам</a:t>
                      </a:r>
                      <a:endParaRPr lang="ru-RU" sz="1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Осмотрено</a:t>
                      </a:r>
                      <a:endParaRPr lang="ru-RU" sz="1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1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itchFamily="34" charset="0"/>
                          <a:cs typeface="Arial" pitchFamily="34" charset="0"/>
                        </a:rPr>
                        <a:t>2021 г.</a:t>
                      </a:r>
                      <a:endParaRPr lang="ru-RU" sz="16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itchFamily="34" charset="0"/>
                          <a:cs typeface="Arial" pitchFamily="34" charset="0"/>
                        </a:rPr>
                        <a:t>2021г.</a:t>
                      </a:r>
                      <a:endParaRPr lang="ru-RU" sz="16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itchFamily="34" charset="0"/>
                          <a:cs typeface="Arial" pitchFamily="34" charset="0"/>
                        </a:rPr>
                        <a:t>2022 г.</a:t>
                      </a:r>
                      <a:endParaRPr lang="ru-RU" sz="16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itchFamily="34" charset="0"/>
                          <a:cs typeface="Arial" pitchFamily="34" charset="0"/>
                        </a:rPr>
                        <a:t>2022г.</a:t>
                      </a:r>
                      <a:endParaRPr lang="ru-RU" sz="16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1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Всего детей в возрасте 0-17 лет включительно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Профилактические осмотры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2601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2601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2620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2620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16" y="1407911"/>
            <a:ext cx="10272713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6116" y="4493378"/>
            <a:ext cx="109509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100 % прикрепленного детского населения в 2022 году прошли медицинские осмотры в объемах, предусмотренных приказом МЗ РФ № 514 н от 10 августа 2017 года «О порядке проведения медицинских осмотров несовершеннолетних».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121935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3005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Кабинет здорового ребенка</a:t>
            </a:r>
            <a:br>
              <a:rPr lang="ru-RU" sz="3200" b="1" dirty="0">
                <a:latin typeface="Arial" pitchFamily="34" charset="0"/>
                <a:cs typeface="Arial" pitchFamily="34" charset="0"/>
              </a:rPr>
            </a:b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7127" y="1339403"/>
            <a:ext cx="10516673" cy="483756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Проведено занятий с  молодыми родителями- 168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Календарь профилактических прививок-36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Докорм, прикорм, правила введения-24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Уход за новорожденным ребенком в домашних условиях.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Первые уроки раннего развития малыша. Массаж и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закаливание      новорожденного- 24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Рахит как наиболее значимая и частая патология у детей раннего возраста. Профилактика рахита-24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матери к кормлению ребенка грудью. Рациональное питание кормящей матери-24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Профилактические прививки – их значение- 36</a:t>
            </a:r>
          </a:p>
          <a:p>
            <a:endParaRPr lang="ru-RU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25" y="1171216"/>
            <a:ext cx="10363647" cy="13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74B810-7D0E-49A6-81DE-7DB030ACCB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348" y="1739757"/>
            <a:ext cx="2701424" cy="19561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73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ACEB884B-1EC8-4D44-B9C6-BA83E34808F0}"/>
              </a:ext>
            </a:extLst>
          </p:cNvPr>
          <p:cNvSpPr/>
          <p:nvPr/>
        </p:nvSpPr>
        <p:spPr>
          <a:xfrm>
            <a:off x="8552" y="0"/>
            <a:ext cx="12192000" cy="6858000"/>
          </a:xfrm>
          <a:prstGeom prst="rect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Шестиугольник 48">
            <a:extLst>
              <a:ext uri="{FF2B5EF4-FFF2-40B4-BE49-F238E27FC236}">
                <a16:creationId xmlns:a16="http://schemas.microsoft.com/office/drawing/2014/main" id="{0F059B84-20C6-4BF8-A9ED-4E2C291FC027}"/>
              </a:ext>
            </a:extLst>
          </p:cNvPr>
          <p:cNvSpPr/>
          <p:nvPr/>
        </p:nvSpPr>
        <p:spPr>
          <a:xfrm>
            <a:off x="398510" y="3034419"/>
            <a:ext cx="2170208" cy="1870869"/>
          </a:xfrm>
          <a:prstGeom prst="hexagon">
            <a:avLst/>
          </a:prstGeom>
          <a:solidFill>
            <a:srgbClr val="7E903C">
              <a:alpha val="29804"/>
            </a:srgbClr>
          </a:solidFill>
          <a:ln w="9525">
            <a:noFill/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Шестиугольник 46">
            <a:extLst>
              <a:ext uri="{FF2B5EF4-FFF2-40B4-BE49-F238E27FC236}">
                <a16:creationId xmlns:a16="http://schemas.microsoft.com/office/drawing/2014/main" id="{8C31F58E-58A3-4E45-AC22-B68409512975}"/>
              </a:ext>
            </a:extLst>
          </p:cNvPr>
          <p:cNvSpPr/>
          <p:nvPr/>
        </p:nvSpPr>
        <p:spPr>
          <a:xfrm>
            <a:off x="6027769" y="661496"/>
            <a:ext cx="6742231" cy="5812269"/>
          </a:xfrm>
          <a:prstGeom prst="hexagon">
            <a:avLst/>
          </a:prstGeom>
          <a:solidFill>
            <a:srgbClr val="7E903C">
              <a:alpha val="30000"/>
            </a:srgbClr>
          </a:solidFill>
          <a:ln w="9525">
            <a:noFill/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57BF886F-2F0C-4E30-B1A1-EB701EE0C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9" t="886" r="7078"/>
          <a:stretch>
            <a:fillRect/>
          </a:stretch>
        </p:blipFill>
        <p:spPr bwMode="auto">
          <a:xfrm>
            <a:off x="5983985" y="1682792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E3E1221C-0E0A-4C33-B617-60F6D67050E1}"/>
              </a:ext>
            </a:extLst>
          </p:cNvPr>
          <p:cNvSpPr/>
          <p:nvPr/>
        </p:nvSpPr>
        <p:spPr>
          <a:xfrm>
            <a:off x="5848350" y="1732889"/>
            <a:ext cx="1476874" cy="461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C25EBE4-395C-498B-A892-69DE4841047C}"/>
              </a:ext>
            </a:extLst>
          </p:cNvPr>
          <p:cNvSpPr txBox="1"/>
          <p:nvPr/>
        </p:nvSpPr>
        <p:spPr>
          <a:xfrm>
            <a:off x="5883803" y="1715191"/>
            <a:ext cx="1441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Общегородские</a:t>
            </a:r>
            <a:endParaRPr lang="en-US" sz="1200" b="0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проекты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ED6867AE-E3EF-4001-9057-A54704120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0" t="1084" r="1450"/>
          <a:stretch>
            <a:fillRect/>
          </a:stretch>
        </p:blipFill>
        <p:spPr bwMode="auto">
          <a:xfrm>
            <a:off x="5998894" y="4154618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Прямоугольник: скругленные углы 60">
            <a:extLst>
              <a:ext uri="{FF2B5EF4-FFF2-40B4-BE49-F238E27FC236}">
                <a16:creationId xmlns:a16="http://schemas.microsoft.com/office/drawing/2014/main" id="{93FA84B6-316F-4D0F-BC58-B3AAFFABB6DF}"/>
              </a:ext>
            </a:extLst>
          </p:cNvPr>
          <p:cNvSpPr/>
          <p:nvPr/>
        </p:nvSpPr>
        <p:spPr>
          <a:xfrm>
            <a:off x="5224388" y="5870573"/>
            <a:ext cx="2190211" cy="461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99FE18C-2C18-46C8-9471-E7D4D10467A5}"/>
              </a:ext>
            </a:extLst>
          </p:cNvPr>
          <p:cNvSpPr txBox="1"/>
          <p:nvPr/>
        </p:nvSpPr>
        <p:spPr>
          <a:xfrm>
            <a:off x="5259842" y="5852875"/>
            <a:ext cx="2154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Льготное лекарственное</a:t>
            </a:r>
            <a:endParaRPr lang="en-US" sz="1200" b="0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обеспечение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AF4DB3C8-1941-4623-8DCA-24F642544E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208194">
            <a:off x="5717791" y="1780717"/>
            <a:ext cx="190214" cy="19857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FB8EE9D-190D-4045-A1CA-36404B71E1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" r="25261" b="1832"/>
          <a:stretch/>
        </p:blipFill>
        <p:spPr bwMode="auto">
          <a:xfrm>
            <a:off x="8264994" y="2898059"/>
            <a:ext cx="2798892" cy="2411355"/>
          </a:xfrm>
          <a:custGeom>
            <a:avLst/>
            <a:gdLst>
              <a:gd name="connsiteX0" fmla="*/ 603209 w 2798892"/>
              <a:gd name="connsiteY0" fmla="*/ 0 h 2411355"/>
              <a:gd name="connsiteX1" fmla="*/ 2195682 w 2798892"/>
              <a:gd name="connsiteY1" fmla="*/ 0 h 2411355"/>
              <a:gd name="connsiteX2" fmla="*/ 2798892 w 2798892"/>
              <a:gd name="connsiteY2" fmla="*/ 1206418 h 2411355"/>
              <a:gd name="connsiteX3" fmla="*/ 2196423 w 2798892"/>
              <a:gd name="connsiteY3" fmla="*/ 2411355 h 2411355"/>
              <a:gd name="connsiteX4" fmla="*/ 602469 w 2798892"/>
              <a:gd name="connsiteY4" fmla="*/ 2411355 h 2411355"/>
              <a:gd name="connsiteX5" fmla="*/ 0 w 2798892"/>
              <a:gd name="connsiteY5" fmla="*/ 1206418 h 241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1355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6423" y="2411355"/>
                </a:lnTo>
                <a:lnTo>
                  <a:pt x="602469" y="2411355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C9C3F65-B177-4EF3-B7B2-3BD1A180CD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208194">
            <a:off x="5095460" y="5914629"/>
            <a:ext cx="190214" cy="198576"/>
          </a:xfrm>
          <a:prstGeom prst="rect">
            <a:avLst/>
          </a:prstGeom>
        </p:spPr>
      </p:pic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B2618461-B4F9-4F74-9D45-C0DEABF96420}"/>
              </a:ext>
            </a:extLst>
          </p:cNvPr>
          <p:cNvSpPr/>
          <p:nvPr/>
        </p:nvSpPr>
        <p:spPr>
          <a:xfrm>
            <a:off x="9577182" y="4849941"/>
            <a:ext cx="1357492" cy="3433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C60D9A-7592-41B8-8C7F-AA8CC615F16E}"/>
              </a:ext>
            </a:extLst>
          </p:cNvPr>
          <p:cNvSpPr txBox="1"/>
          <p:nvPr/>
        </p:nvSpPr>
        <p:spPr>
          <a:xfrm>
            <a:off x="9612635" y="4873538"/>
            <a:ext cx="1204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Онкопомощь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E7BEB2E-009A-48E0-A75D-381E089DF2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208194">
            <a:off x="9455835" y="4954984"/>
            <a:ext cx="190214" cy="19857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8CAED43-DC51-4943-BE2A-BB8A973E3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2303" r="23877" b="2303"/>
          <a:stretch>
            <a:fillRect/>
          </a:stretch>
        </p:blipFill>
        <p:spPr bwMode="auto">
          <a:xfrm>
            <a:off x="1465750" y="4154618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B6BF9B47-1DA3-4279-9F42-5E52245C39F7}"/>
              </a:ext>
            </a:extLst>
          </p:cNvPr>
          <p:cNvSpPr/>
          <p:nvPr/>
        </p:nvSpPr>
        <p:spPr>
          <a:xfrm>
            <a:off x="1369446" y="6140877"/>
            <a:ext cx="1406341" cy="3433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AD9BCF9-16C5-4AEF-BAD5-F1AAF07C446B}"/>
              </a:ext>
            </a:extLst>
          </p:cNvPr>
          <p:cNvSpPr txBox="1"/>
          <p:nvPr/>
        </p:nvSpPr>
        <p:spPr>
          <a:xfrm>
            <a:off x="1404900" y="6164474"/>
            <a:ext cx="13708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Цифровизация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56E8B61-1D75-4574-BA9E-BCE4D97100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208194">
            <a:off x="1248100" y="6245920"/>
            <a:ext cx="190214" cy="19857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E86CA51-2115-4E77-A45C-30EA3D4F6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" t="1423" r="22436" b="3015"/>
          <a:stretch>
            <a:fillRect/>
          </a:stretch>
        </p:blipFill>
        <p:spPr bwMode="auto">
          <a:xfrm>
            <a:off x="3732794" y="2914275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0F795A0E-F8C9-43EC-B647-CEFB4384B4E6}"/>
              </a:ext>
            </a:extLst>
          </p:cNvPr>
          <p:cNvSpPr/>
          <p:nvPr/>
        </p:nvSpPr>
        <p:spPr>
          <a:xfrm>
            <a:off x="3478546" y="3008078"/>
            <a:ext cx="1745842" cy="3433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352F2DA-EB2D-45B1-A68B-799F44E84644}"/>
              </a:ext>
            </a:extLst>
          </p:cNvPr>
          <p:cNvSpPr txBox="1"/>
          <p:nvPr/>
        </p:nvSpPr>
        <p:spPr>
          <a:xfrm>
            <a:off x="3513999" y="3031675"/>
            <a:ext cx="1725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Кадровое развитие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E69768A-ABE0-482E-8823-0D9FDEAB1A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208194">
            <a:off x="3357199" y="3113121"/>
            <a:ext cx="190214" cy="198576"/>
          </a:xfrm>
          <a:prstGeom prst="rect">
            <a:avLst/>
          </a:prstGeom>
        </p:spPr>
      </p:pic>
      <p:sp>
        <p:nvSpPr>
          <p:cNvPr id="4" name="Шестиугольник 3">
            <a:extLst>
              <a:ext uri="{FF2B5EF4-FFF2-40B4-BE49-F238E27FC236}">
                <a16:creationId xmlns:a16="http://schemas.microsoft.com/office/drawing/2014/main" id="{18133AFA-F252-42CB-98CF-F128544922F1}"/>
              </a:ext>
            </a:extLst>
          </p:cNvPr>
          <p:cNvSpPr/>
          <p:nvPr/>
        </p:nvSpPr>
        <p:spPr>
          <a:xfrm>
            <a:off x="3513999" y="2032303"/>
            <a:ext cx="5152095" cy="444146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Шестиугольник 50">
            <a:extLst>
              <a:ext uri="{FF2B5EF4-FFF2-40B4-BE49-F238E27FC236}">
                <a16:creationId xmlns:a16="http://schemas.microsoft.com/office/drawing/2014/main" id="{AB7B2740-5BD1-44B6-8EE0-13B3DE7343C0}"/>
              </a:ext>
            </a:extLst>
          </p:cNvPr>
          <p:cNvSpPr/>
          <p:nvPr/>
        </p:nvSpPr>
        <p:spPr>
          <a:xfrm>
            <a:off x="1616462" y="2660665"/>
            <a:ext cx="1030883" cy="88869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Шестиугольник 54">
            <a:extLst>
              <a:ext uri="{FF2B5EF4-FFF2-40B4-BE49-F238E27FC236}">
                <a16:creationId xmlns:a16="http://schemas.microsoft.com/office/drawing/2014/main" id="{521093B9-22DC-4E38-B9E0-1A89EDD64DAD}"/>
              </a:ext>
            </a:extLst>
          </p:cNvPr>
          <p:cNvSpPr/>
          <p:nvPr/>
        </p:nvSpPr>
        <p:spPr>
          <a:xfrm>
            <a:off x="10519569" y="1963721"/>
            <a:ext cx="1030883" cy="88869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0E78EBE4-9C24-4114-913A-98BB71F27D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70572" y="5943211"/>
            <a:ext cx="1364438" cy="40441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01089B5B-F957-403C-9C33-F0FA8D945D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85408" y="541005"/>
            <a:ext cx="6217499" cy="8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73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Заболеваемость</a:t>
            </a:r>
          </a:p>
        </p:txBody>
      </p:sp>
      <p:graphicFrame>
        <p:nvGraphicFramePr>
          <p:cNvPr id="4" name="Объект 6">
            <a:extLst>
              <a:ext uri="{FF2B5EF4-FFF2-40B4-BE49-F238E27FC236}">
                <a16:creationId xmlns:a16="http://schemas.microsoft.com/office/drawing/2014/main" id="{DBACA4DA-E675-4E61-9E67-BE20A6FDBC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635132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16" y="1407911"/>
            <a:ext cx="10272713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90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Заболеваемость детей 0-14 лет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16" y="1407911"/>
            <a:ext cx="10272713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846116" y="1620351"/>
            <a:ext cx="9945466" cy="4625360"/>
          </a:xfrm>
          <a:prstGeom prst="roundRect">
            <a:avLst>
              <a:gd name="adj" fmla="val 1954"/>
            </a:avLst>
          </a:prstGeom>
          <a:solidFill>
            <a:srgbClr val="E4E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182242493"/>
              </p:ext>
            </p:extLst>
          </p:nvPr>
        </p:nvGraphicFramePr>
        <p:xfrm>
          <a:off x="1242881" y="2854554"/>
          <a:ext cx="9282551" cy="3313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>
          <a:xfrm>
            <a:off x="1459675" y="1959406"/>
            <a:ext cx="1584176" cy="756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Болезни </a:t>
            </a:r>
          </a:p>
          <a:p>
            <a:r>
              <a:rPr lang="ru-RU" sz="12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Органов дыхани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я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175338" y="1959405"/>
            <a:ext cx="1440160" cy="756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Болезни глаза и его придаточного аппарата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5098769" y="1959406"/>
            <a:ext cx="1440160" cy="756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Болезни костно- мышечной системы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6878769" y="1959406"/>
            <a:ext cx="1440160" cy="756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Болезни нервной системы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8778648" y="1967246"/>
            <a:ext cx="1440160" cy="756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Болезни пищеварительной системы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91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Заболеваемость детей 15-17 лет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16" y="1407911"/>
            <a:ext cx="10272713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846116" y="1620351"/>
            <a:ext cx="9945466" cy="4625360"/>
          </a:xfrm>
          <a:prstGeom prst="roundRect">
            <a:avLst>
              <a:gd name="adj" fmla="val 1954"/>
            </a:avLst>
          </a:prstGeom>
          <a:solidFill>
            <a:srgbClr val="E4E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647176756"/>
              </p:ext>
            </p:extLst>
          </p:nvPr>
        </p:nvGraphicFramePr>
        <p:xfrm>
          <a:off x="1242881" y="2854554"/>
          <a:ext cx="9282551" cy="3313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>
          <a:xfrm>
            <a:off x="1459675" y="1959406"/>
            <a:ext cx="1584176" cy="756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Болезни </a:t>
            </a:r>
          </a:p>
          <a:p>
            <a:r>
              <a:rPr lang="ru-RU" sz="12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Органов дыхани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я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175338" y="1959405"/>
            <a:ext cx="1440160" cy="756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Болезни глаза и его придаточного аппарата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5098769" y="1959406"/>
            <a:ext cx="1440160" cy="756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Болезни костно- мышечной системы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6878769" y="1959406"/>
            <a:ext cx="1440160" cy="756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Болезни нервной системы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8778648" y="1967246"/>
            <a:ext cx="1440160" cy="756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Болезни пищеварительной системы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9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6116" y="378004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Диагностика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6116" y="1722593"/>
            <a:ext cx="10394156" cy="4351338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/>
              <a:t>УЗИ</a:t>
            </a:r>
          </a:p>
          <a:p>
            <a:r>
              <a:rPr lang="ru-RU" dirty="0"/>
              <a:t>ЭКГ, ЭХО КГ, СМАД</a:t>
            </a:r>
          </a:p>
          <a:p>
            <a:r>
              <a:rPr lang="ru-RU" dirty="0"/>
              <a:t>ЭЭГ, ЭНМГ</a:t>
            </a:r>
          </a:p>
          <a:p>
            <a:r>
              <a:rPr lang="ru-RU" dirty="0" err="1"/>
              <a:t>Аудиологическое</a:t>
            </a:r>
            <a:r>
              <a:rPr lang="ru-RU" dirty="0"/>
              <a:t> обследование</a:t>
            </a:r>
          </a:p>
          <a:p>
            <a:r>
              <a:rPr lang="ru-RU" dirty="0" err="1"/>
              <a:t>Холтеровское</a:t>
            </a:r>
            <a:r>
              <a:rPr lang="ru-RU" dirty="0"/>
              <a:t> </a:t>
            </a:r>
            <a:r>
              <a:rPr lang="ru-RU" dirty="0" err="1"/>
              <a:t>мониторирование</a:t>
            </a:r>
            <a:endParaRPr lang="ru-RU" dirty="0"/>
          </a:p>
          <a:p>
            <a:r>
              <a:rPr lang="ru-RU" dirty="0"/>
              <a:t>Рентгенологические исследования</a:t>
            </a:r>
          </a:p>
          <a:p>
            <a:r>
              <a:rPr lang="ru-RU" dirty="0"/>
              <a:t>Лабораторная диагностика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B87AD6-6D87-475C-9378-030C24D5E4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25" t="-1" r="17973" b="787"/>
          <a:stretch/>
        </p:blipFill>
        <p:spPr>
          <a:xfrm>
            <a:off x="7056276" y="1601417"/>
            <a:ext cx="3672408" cy="349964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16" y="1345350"/>
            <a:ext cx="10272713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4BA3E1-056A-4897-B47D-CCB397799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262" y="6076544"/>
            <a:ext cx="1836420" cy="7814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226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Работа с населением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dirty="0">
                <a:latin typeface="Arial" pitchFamily="34" charset="0"/>
                <a:cs typeface="Arial" pitchFamily="34" charset="0"/>
              </a:rPr>
              <a:t>Прием населения исполняющим обязанности главного врача Фоменко Ириной Алексеевной по адресу: ул.  Яблочкова, д. 3а стр.1 - понедельник 15.00 -20.00; четверг 10.00 – 12.00, 4-я суббота месяца с 10.00 до 14:00.</a:t>
            </a:r>
          </a:p>
          <a:p>
            <a:pPr>
              <a:lnSpc>
                <a:spcPct val="100000"/>
              </a:lnSpc>
            </a:pPr>
            <a:r>
              <a:rPr lang="ru-RU" dirty="0">
                <a:latin typeface="Arial" pitchFamily="34" charset="0"/>
                <a:cs typeface="Arial" pitchFamily="34" charset="0"/>
              </a:rPr>
              <a:t>Прием населения заведующим филиалом №2  Куприным Михаилом Александровичем -понедельник 15.00 -20.00; четверг 09.00 – 12.00, 1-я суббота месяца с 10.00 до 14.00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16" y="1345350"/>
            <a:ext cx="10272713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736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Работа с обращениями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7955803"/>
              </p:ext>
            </p:extLst>
          </p:nvPr>
        </p:nvGraphicFramePr>
        <p:xfrm>
          <a:off x="1030311" y="1867433"/>
          <a:ext cx="9401576" cy="36962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380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1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322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57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74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Справочно-информационного характера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65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69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57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Предложения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57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Жалобы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57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Благодарности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57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ИТОГО: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85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91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16" y="1345350"/>
            <a:ext cx="10272713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29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latin typeface="Arial" pitchFamily="34" charset="0"/>
                <a:cs typeface="Arial" pitchFamily="34" charset="0"/>
              </a:rPr>
              <a:t>Спасибо за внимание!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48932" y="53213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Arial" pitchFamily="34" charset="0"/>
                <a:cs typeface="Arial" pitchFamily="34" charset="0"/>
              </a:rPr>
              <a:t>До встречи в новой поликлинике!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16" y="1345350"/>
            <a:ext cx="9933501" cy="12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8FBBA7F5-7EB2-4244-944D-E3526864B4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07466" y="1478700"/>
            <a:ext cx="2800596" cy="2106093"/>
          </a:xfrm>
          <a:prstGeom prst="rect">
            <a:avLst/>
          </a:prstGeom>
        </p:spPr>
      </p:pic>
      <p:sp>
        <p:nvSpPr>
          <p:cNvPr id="8" name="AutoShape 2" descr="blob:https://web.telegram.org/a77391ec-c493-4a0c-9ad8-2e36faf2e4d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blob:https://web.telegram.org/a77391ec-c493-4a0c-9ad8-2e36faf2e4d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962" y="3476032"/>
            <a:ext cx="2890904" cy="2168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8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182" y="3514565"/>
            <a:ext cx="2797780" cy="2098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utoShape 12" descr="blob:https://web.telegram.org/23097b43-62fb-47cb-b532-7f88dfe7ebd0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5" descr="blob:https://web.telegram.org/41863a23-dd78-4fae-b86a-a5288271d80b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861" y="3476032"/>
            <a:ext cx="2900535" cy="217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44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765" y="1473052"/>
            <a:ext cx="3193960" cy="239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41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062" y="1441557"/>
            <a:ext cx="3356703" cy="2517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86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EDBA9E-8FDD-49F3-860C-B91C75A5A1FB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3EF1A2-0334-4349-A0BA-6DDC83356BB6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Строительство и капитальны</a:t>
            </a:r>
            <a:r>
              <a:rPr lang="ru-RU" sz="3000" b="1" dirty="0">
                <a:solidFill>
                  <a:srgbClr val="1B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</a:t>
            </a:r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ремонт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33F86456-55E1-4981-A772-7E6DE283E4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F27565BC-2C29-44BF-A288-EA84C2B853D8}"/>
              </a:ext>
            </a:extLst>
          </p:cNvPr>
          <p:cNvSpPr/>
          <p:nvPr/>
        </p:nvSpPr>
        <p:spPr>
          <a:xfrm>
            <a:off x="981197" y="1343730"/>
            <a:ext cx="7224806" cy="2716006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1E16EEE-E3CE-4A57-9B71-BF45466E6484}"/>
              </a:ext>
            </a:extLst>
          </p:cNvPr>
          <p:cNvSpPr txBox="1"/>
          <p:nvPr/>
        </p:nvSpPr>
        <p:spPr>
          <a:xfrm>
            <a:off x="1926530" y="1429059"/>
            <a:ext cx="52798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Капитальный ремонт поликлиник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8FB64857-6117-4F05-AF5A-44B947E06C82}"/>
              </a:ext>
            </a:extLst>
          </p:cNvPr>
          <p:cNvGrpSpPr/>
          <p:nvPr/>
        </p:nvGrpSpPr>
        <p:grpSpPr>
          <a:xfrm>
            <a:off x="872916" y="1081710"/>
            <a:ext cx="922838" cy="922838"/>
            <a:chOff x="787623" y="1428528"/>
            <a:chExt cx="787447" cy="787447"/>
          </a:xfrm>
          <a:solidFill>
            <a:srgbClr val="4694DA"/>
          </a:solidFill>
        </p:grpSpPr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id="{5E014938-763C-4730-9526-59369CE177F6}"/>
                </a:ext>
              </a:extLst>
            </p:cNvPr>
            <p:cNvSpPr/>
            <p:nvPr/>
          </p:nvSpPr>
          <p:spPr>
            <a:xfrm>
              <a:off x="787623" y="1428528"/>
              <a:ext cx="787447" cy="787447"/>
            </a:xfrm>
            <a:prstGeom prst="ellipse">
              <a:avLst/>
            </a:prstGeom>
            <a:solidFill>
              <a:srgbClr val="A4B8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1B2E51"/>
                </a:solidFill>
              </a:endParaRP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2D3C25C7-B5E8-469A-8D97-53929601F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974" y="1526829"/>
              <a:ext cx="528187" cy="528187"/>
            </a:xfrm>
            <a:prstGeom prst="rect">
              <a:avLst/>
            </a:prstGeom>
            <a:noFill/>
          </p:spPr>
        </p:pic>
      </p:grp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579CF63A-0F51-49BD-9807-9652578F45FE}"/>
              </a:ext>
            </a:extLst>
          </p:cNvPr>
          <p:cNvSpPr/>
          <p:nvPr/>
        </p:nvSpPr>
        <p:spPr>
          <a:xfrm>
            <a:off x="2035987" y="1831687"/>
            <a:ext cx="4863662" cy="68649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19EFE12-E99E-467D-A5A0-E91EF56FCBEE}"/>
              </a:ext>
            </a:extLst>
          </p:cNvPr>
          <p:cNvSpPr txBox="1"/>
          <p:nvPr/>
        </p:nvSpPr>
        <p:spPr>
          <a:xfrm>
            <a:off x="2586752" y="1914685"/>
            <a:ext cx="4503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Самый масштабный проект за всю историю московского здравоохранения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1CD38B2-8685-4AFB-8631-2766555E8C01}"/>
              </a:ext>
            </a:extLst>
          </p:cNvPr>
          <p:cNvSpPr txBox="1"/>
          <p:nvPr/>
        </p:nvSpPr>
        <p:spPr>
          <a:xfrm>
            <a:off x="2149978" y="1699241"/>
            <a:ext cx="437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2E0C2F9-9FDD-4889-9BCE-0DD3B94EC908}"/>
              </a:ext>
            </a:extLst>
          </p:cNvPr>
          <p:cNvSpPr txBox="1"/>
          <p:nvPr/>
        </p:nvSpPr>
        <p:spPr>
          <a:xfrm>
            <a:off x="1691321" y="2509162"/>
            <a:ext cx="1283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endParaRPr lang="ru-RU" sz="48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0C7501D-FD08-4661-BFEB-7E282FA4F5C2}"/>
              </a:ext>
            </a:extLst>
          </p:cNvPr>
          <p:cNvSpPr txBox="1"/>
          <p:nvPr/>
        </p:nvSpPr>
        <p:spPr>
          <a:xfrm>
            <a:off x="1557746" y="3193687"/>
            <a:ext cx="15274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здание поликлиник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B5CDB88-2C93-4BB2-8897-3B57429F552A}"/>
              </a:ext>
            </a:extLst>
          </p:cNvPr>
          <p:cNvSpPr txBox="1"/>
          <p:nvPr/>
        </p:nvSpPr>
        <p:spPr>
          <a:xfrm>
            <a:off x="3271791" y="3193687"/>
            <a:ext cx="1893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зданий отремонтированы и принимают пациентов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896F0604-A6B3-4383-8621-1D4A06CD191E}"/>
              </a:ext>
            </a:extLst>
          </p:cNvPr>
          <p:cNvGrpSpPr/>
          <p:nvPr/>
        </p:nvGrpSpPr>
        <p:grpSpPr>
          <a:xfrm>
            <a:off x="3597454" y="2509156"/>
            <a:ext cx="1321707" cy="830997"/>
            <a:chOff x="2470387" y="2984151"/>
            <a:chExt cx="1321707" cy="830997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574DA0E-533B-4581-B84D-EC28E673AC99}"/>
                </a:ext>
              </a:extLst>
            </p:cNvPr>
            <p:cNvSpPr txBox="1"/>
            <p:nvPr/>
          </p:nvSpPr>
          <p:spPr>
            <a:xfrm>
              <a:off x="2786050" y="2984151"/>
              <a:ext cx="10060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i="0" u="none" strike="noStrike" dirty="0">
                  <a:solidFill>
                    <a:srgbClr val="A4B85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  <a:endParaRPr lang="ru-RU" sz="4800" dirty="0">
                <a:solidFill>
                  <a:srgbClr val="A4B8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A80F8F5-FB6C-4352-B6C2-F56D39E57C5F}"/>
                </a:ext>
              </a:extLst>
            </p:cNvPr>
            <p:cNvSpPr txBox="1"/>
            <p:nvPr/>
          </p:nvSpPr>
          <p:spPr>
            <a:xfrm>
              <a:off x="2470387" y="3115607"/>
              <a:ext cx="459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i="0" u="none" strike="noStrike" dirty="0">
                  <a:solidFill>
                    <a:srgbClr val="A4B85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5400" dirty="0">
                <a:solidFill>
                  <a:srgbClr val="A4B8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DC8C735E-D119-4F89-8423-4FA4DEC4CA3E}"/>
              </a:ext>
            </a:extLst>
          </p:cNvPr>
          <p:cNvSpPr txBox="1"/>
          <p:nvPr/>
        </p:nvSpPr>
        <p:spPr>
          <a:xfrm>
            <a:off x="5376484" y="3179563"/>
            <a:ext cx="1778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поликлиник – активный ремонт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88FB7C5E-4789-4223-AEEA-7FE9425C59E3}"/>
              </a:ext>
            </a:extLst>
          </p:cNvPr>
          <p:cNvGrpSpPr/>
          <p:nvPr/>
        </p:nvGrpSpPr>
        <p:grpSpPr>
          <a:xfrm>
            <a:off x="5471391" y="2501022"/>
            <a:ext cx="1846937" cy="830997"/>
            <a:chOff x="4058951" y="2984151"/>
            <a:chExt cx="1846937" cy="830997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4095DC4-EDFB-482D-822B-04DE35B1C54C}"/>
                </a:ext>
              </a:extLst>
            </p:cNvPr>
            <p:cNvSpPr txBox="1"/>
            <p:nvPr/>
          </p:nvSpPr>
          <p:spPr>
            <a:xfrm>
              <a:off x="4374613" y="2984151"/>
              <a:ext cx="15312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i="0" u="none" strike="noStrike" dirty="0">
                  <a:solidFill>
                    <a:srgbClr val="A4B85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  <a:endParaRPr lang="ru-RU" sz="4800" dirty="0">
                <a:solidFill>
                  <a:srgbClr val="A4B8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F657D776-A84F-4A03-AB5A-43F469366D9E}"/>
                </a:ext>
              </a:extLst>
            </p:cNvPr>
            <p:cNvSpPr txBox="1"/>
            <p:nvPr/>
          </p:nvSpPr>
          <p:spPr>
            <a:xfrm>
              <a:off x="4058951" y="3115607"/>
              <a:ext cx="459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i="0" u="none" strike="noStrike" dirty="0">
                  <a:solidFill>
                    <a:srgbClr val="A4B85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5400" dirty="0">
                <a:solidFill>
                  <a:srgbClr val="A4B8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7E5993BE-05DE-454E-A17A-2C22C41DBB0A}"/>
              </a:ext>
            </a:extLst>
          </p:cNvPr>
          <p:cNvSpPr txBox="1"/>
          <p:nvPr/>
        </p:nvSpPr>
        <p:spPr>
          <a:xfrm>
            <a:off x="1061509" y="3648393"/>
            <a:ext cx="6849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Важный пункт модернизации поликлиник - обновление оборудования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Прямоугольник: скругленные углы 94">
            <a:extLst>
              <a:ext uri="{FF2B5EF4-FFF2-40B4-BE49-F238E27FC236}">
                <a16:creationId xmlns:a16="http://schemas.microsoft.com/office/drawing/2014/main" id="{3DF576EE-496E-493F-A2F9-2E4B74DDCFC4}"/>
              </a:ext>
            </a:extLst>
          </p:cNvPr>
          <p:cNvSpPr/>
          <p:nvPr/>
        </p:nvSpPr>
        <p:spPr>
          <a:xfrm>
            <a:off x="976706" y="4416988"/>
            <a:ext cx="8012841" cy="2052240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7253D7B-230F-4CAC-BC66-5C36298D38A7}"/>
              </a:ext>
            </a:extLst>
          </p:cNvPr>
          <p:cNvSpPr txBox="1"/>
          <p:nvPr/>
        </p:nvSpPr>
        <p:spPr>
          <a:xfrm>
            <a:off x="1807627" y="4520019"/>
            <a:ext cx="5227794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Строительство новых поликлиник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80F3304A-CC6D-4658-B06D-B30A5CC730CB}"/>
              </a:ext>
            </a:extLst>
          </p:cNvPr>
          <p:cNvGrpSpPr/>
          <p:nvPr/>
        </p:nvGrpSpPr>
        <p:grpSpPr>
          <a:xfrm>
            <a:off x="868426" y="4154968"/>
            <a:ext cx="922838" cy="922838"/>
            <a:chOff x="787623" y="1428528"/>
            <a:chExt cx="787447" cy="787447"/>
          </a:xfrm>
          <a:solidFill>
            <a:srgbClr val="4694DA"/>
          </a:solidFill>
        </p:grpSpPr>
        <p:sp>
          <p:nvSpPr>
            <p:cNvPr id="104" name="Овал 103">
              <a:extLst>
                <a:ext uri="{FF2B5EF4-FFF2-40B4-BE49-F238E27FC236}">
                  <a16:creationId xmlns:a16="http://schemas.microsoft.com/office/drawing/2014/main" id="{58698F08-E6B3-46FD-BF97-B3CA2D5CCD2E}"/>
                </a:ext>
              </a:extLst>
            </p:cNvPr>
            <p:cNvSpPr/>
            <p:nvPr/>
          </p:nvSpPr>
          <p:spPr>
            <a:xfrm>
              <a:off x="787623" y="1428528"/>
              <a:ext cx="787447" cy="787447"/>
            </a:xfrm>
            <a:prstGeom prst="ellipse">
              <a:avLst/>
            </a:prstGeom>
            <a:solidFill>
              <a:srgbClr val="A4B8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1B2E51"/>
                </a:solidFill>
              </a:endParaRPr>
            </a:p>
          </p:txBody>
        </p:sp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9BFB71FE-6F1B-4DA9-8522-6619D4BD8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2901" y="1574644"/>
              <a:ext cx="458696" cy="458696"/>
            </a:xfrm>
            <a:prstGeom prst="rect">
              <a:avLst/>
            </a:prstGeom>
            <a:noFill/>
          </p:spPr>
        </p:pic>
      </p:grpSp>
      <p:sp>
        <p:nvSpPr>
          <p:cNvPr id="106" name="Прямоугольник: скругленные углы 105">
            <a:extLst>
              <a:ext uri="{FF2B5EF4-FFF2-40B4-BE49-F238E27FC236}">
                <a16:creationId xmlns:a16="http://schemas.microsoft.com/office/drawing/2014/main" id="{723E6EE8-2DBD-4E75-977D-27C0ACADFF2D}"/>
              </a:ext>
            </a:extLst>
          </p:cNvPr>
          <p:cNvSpPr/>
          <p:nvPr/>
        </p:nvSpPr>
        <p:spPr>
          <a:xfrm>
            <a:off x="1629446" y="5996844"/>
            <a:ext cx="6838990" cy="37302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570D044-B891-4BBC-A9C8-2F47AE3F188B}"/>
              </a:ext>
            </a:extLst>
          </p:cNvPr>
          <p:cNvSpPr txBox="1"/>
          <p:nvPr/>
        </p:nvSpPr>
        <p:spPr>
          <a:xfrm>
            <a:off x="1800515" y="6019039"/>
            <a:ext cx="6455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Современное цифровое оборудование мирового уровня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19A60E0F-DDBD-4B01-ADFC-DB8D6D6EEE1C}"/>
              </a:ext>
            </a:extLst>
          </p:cNvPr>
          <p:cNvSpPr txBox="1"/>
          <p:nvPr/>
        </p:nvSpPr>
        <p:spPr>
          <a:xfrm>
            <a:off x="1940024" y="4795165"/>
            <a:ext cx="1134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ru-RU" sz="48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55A8264-A0A3-4F9A-9DFF-F8F348B58552}"/>
              </a:ext>
            </a:extLst>
          </p:cNvPr>
          <p:cNvSpPr txBox="1"/>
          <p:nvPr/>
        </p:nvSpPr>
        <p:spPr>
          <a:xfrm>
            <a:off x="1589112" y="5476014"/>
            <a:ext cx="1563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новые поликлиники до конца 2024 г.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D9E46B75-6AF1-4B5B-8939-2A2B3F033FE8}"/>
              </a:ext>
            </a:extLst>
          </p:cNvPr>
          <p:cNvSpPr txBox="1"/>
          <p:nvPr/>
        </p:nvSpPr>
        <p:spPr>
          <a:xfrm>
            <a:off x="2999338" y="4913843"/>
            <a:ext cx="5706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Новые подходы для получения качественной медпомощи: 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1968358D-0348-44E8-82C5-B95DC4D5DA46}"/>
              </a:ext>
            </a:extLst>
          </p:cNvPr>
          <p:cNvSpPr txBox="1"/>
          <p:nvPr/>
        </p:nvSpPr>
        <p:spPr>
          <a:xfrm>
            <a:off x="4502793" y="5345630"/>
            <a:ext cx="1486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цифровые сервисы и новые алгоритмы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3B76E18A-FE1D-471E-B413-E4D2FC2E0FE9}"/>
              </a:ext>
            </a:extLst>
          </p:cNvPr>
          <p:cNvSpPr txBox="1"/>
          <p:nvPr/>
        </p:nvSpPr>
        <p:spPr>
          <a:xfrm>
            <a:off x="6991841" y="5296647"/>
            <a:ext cx="1188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комфортные условия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Шестиугольник 127">
            <a:extLst>
              <a:ext uri="{FF2B5EF4-FFF2-40B4-BE49-F238E27FC236}">
                <a16:creationId xmlns:a16="http://schemas.microsoft.com/office/drawing/2014/main" id="{1D06B1D5-C488-4ED6-94E7-B404CAE63FFD}"/>
              </a:ext>
            </a:extLst>
          </p:cNvPr>
          <p:cNvSpPr/>
          <p:nvPr/>
        </p:nvSpPr>
        <p:spPr>
          <a:xfrm>
            <a:off x="9431754" y="5104340"/>
            <a:ext cx="1070493" cy="922839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209A02D0-9F4A-4E8D-B609-78BA3F85202D}"/>
              </a:ext>
            </a:extLst>
          </p:cNvPr>
          <p:cNvGrpSpPr/>
          <p:nvPr/>
        </p:nvGrpSpPr>
        <p:grpSpPr>
          <a:xfrm>
            <a:off x="3867078" y="5270253"/>
            <a:ext cx="584092" cy="591012"/>
            <a:chOff x="6217285" y="4406880"/>
            <a:chExt cx="584092" cy="591012"/>
          </a:xfrm>
        </p:grpSpPr>
        <p:sp>
          <p:nvSpPr>
            <p:cNvPr id="137" name="Овал 136">
              <a:extLst>
                <a:ext uri="{FF2B5EF4-FFF2-40B4-BE49-F238E27FC236}">
                  <a16:creationId xmlns:a16="http://schemas.microsoft.com/office/drawing/2014/main" id="{216B7C27-31AA-4725-A822-BFCFB0D03A09}"/>
                </a:ext>
              </a:extLst>
            </p:cNvPr>
            <p:cNvSpPr/>
            <p:nvPr/>
          </p:nvSpPr>
          <p:spPr>
            <a:xfrm>
              <a:off x="6236682" y="4406880"/>
              <a:ext cx="564695" cy="564695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ECAF6815-FA08-44DA-AC01-C8684C830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17285" y="4515829"/>
              <a:ext cx="482063" cy="482063"/>
            </a:xfrm>
            <a:prstGeom prst="rect">
              <a:avLst/>
            </a:prstGeom>
          </p:spPr>
        </p:pic>
      </p:grpSp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id="{4DAC2E45-D4BB-4FED-9026-21C11C57D034}"/>
              </a:ext>
            </a:extLst>
          </p:cNvPr>
          <p:cNvGrpSpPr/>
          <p:nvPr/>
        </p:nvGrpSpPr>
        <p:grpSpPr>
          <a:xfrm>
            <a:off x="6361680" y="5231697"/>
            <a:ext cx="574110" cy="615104"/>
            <a:chOff x="8517273" y="4402955"/>
            <a:chExt cx="574110" cy="615104"/>
          </a:xfrm>
        </p:grpSpPr>
        <p:sp>
          <p:nvSpPr>
            <p:cNvPr id="140" name="Овал 139">
              <a:extLst>
                <a:ext uri="{FF2B5EF4-FFF2-40B4-BE49-F238E27FC236}">
                  <a16:creationId xmlns:a16="http://schemas.microsoft.com/office/drawing/2014/main" id="{2A09274D-E77A-4D71-ABC8-EDE99741B858}"/>
                </a:ext>
              </a:extLst>
            </p:cNvPr>
            <p:cNvSpPr/>
            <p:nvPr/>
          </p:nvSpPr>
          <p:spPr>
            <a:xfrm>
              <a:off x="8526688" y="4402955"/>
              <a:ext cx="564695" cy="564695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9A97B34A-DCE1-4E16-84D4-97D5B0347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17273" y="4496179"/>
              <a:ext cx="521880" cy="521880"/>
            </a:xfrm>
            <a:prstGeom prst="rect">
              <a:avLst/>
            </a:prstGeom>
          </p:spPr>
        </p:pic>
      </p:grpSp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5D578C46-A77D-4F30-835D-511DEB6EC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7" t="7296" r="3062" b="2971"/>
          <a:stretch>
            <a:fillRect/>
          </a:stretch>
        </p:blipFill>
        <p:spPr bwMode="auto">
          <a:xfrm>
            <a:off x="8599526" y="2031020"/>
            <a:ext cx="3329766" cy="2870486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Рисунок 145">
            <a:extLst>
              <a:ext uri="{FF2B5EF4-FFF2-40B4-BE49-F238E27FC236}">
                <a16:creationId xmlns:a16="http://schemas.microsoft.com/office/drawing/2014/main" id="{AD6A4D14-7884-4755-A828-67922DA3E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" t="1985" r="24524" b="6257"/>
          <a:stretch>
            <a:fillRect/>
          </a:stretch>
        </p:blipFill>
        <p:spPr bwMode="auto">
          <a:xfrm>
            <a:off x="7413414" y="1434701"/>
            <a:ext cx="1755322" cy="1513209"/>
          </a:xfrm>
          <a:custGeom>
            <a:avLst/>
            <a:gdLst>
              <a:gd name="connsiteX0" fmla="*/ 378302 w 1755322"/>
              <a:gd name="connsiteY0" fmla="*/ 0 h 1513209"/>
              <a:gd name="connsiteX1" fmla="*/ 1377020 w 1755322"/>
              <a:gd name="connsiteY1" fmla="*/ 0 h 1513209"/>
              <a:gd name="connsiteX2" fmla="*/ 1755322 w 1755322"/>
              <a:gd name="connsiteY2" fmla="*/ 756605 h 1513209"/>
              <a:gd name="connsiteX3" fmla="*/ 1377020 w 1755322"/>
              <a:gd name="connsiteY3" fmla="*/ 1513209 h 1513209"/>
              <a:gd name="connsiteX4" fmla="*/ 378302 w 1755322"/>
              <a:gd name="connsiteY4" fmla="*/ 1513209 h 1513209"/>
              <a:gd name="connsiteX5" fmla="*/ 0 w 1755322"/>
              <a:gd name="connsiteY5" fmla="*/ 756605 h 1513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322" h="1513209">
                <a:moveTo>
                  <a:pt x="378302" y="0"/>
                </a:moveTo>
                <a:lnTo>
                  <a:pt x="1377020" y="0"/>
                </a:lnTo>
                <a:lnTo>
                  <a:pt x="1755322" y="756605"/>
                </a:lnTo>
                <a:lnTo>
                  <a:pt x="1377020" y="1513209"/>
                </a:lnTo>
                <a:lnTo>
                  <a:pt x="378302" y="1513209"/>
                </a:lnTo>
                <a:lnTo>
                  <a:pt x="0" y="7566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Шестиугольник 124">
            <a:extLst>
              <a:ext uri="{FF2B5EF4-FFF2-40B4-BE49-F238E27FC236}">
                <a16:creationId xmlns:a16="http://schemas.microsoft.com/office/drawing/2014/main" id="{0AE4BE62-F311-47B3-B983-4846441BD192}"/>
              </a:ext>
            </a:extLst>
          </p:cNvPr>
          <p:cNvSpPr/>
          <p:nvPr/>
        </p:nvSpPr>
        <p:spPr>
          <a:xfrm>
            <a:off x="9136880" y="1594116"/>
            <a:ext cx="743720" cy="641138"/>
          </a:xfrm>
          <a:prstGeom prst="hexagon">
            <a:avLst/>
          </a:prstGeom>
          <a:noFill/>
          <a:ln w="12700">
            <a:solidFill>
              <a:schemeClr val="bg1">
                <a:lumMod val="7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65DCD497-84F7-4DC3-92B2-3E2FA1CD66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3" t="8768" r="23875" b="19699"/>
          <a:stretch/>
        </p:blipFill>
        <p:spPr bwMode="auto">
          <a:xfrm>
            <a:off x="10049450" y="4973119"/>
            <a:ext cx="1743226" cy="1502781"/>
          </a:xfrm>
          <a:custGeom>
            <a:avLst/>
            <a:gdLst>
              <a:gd name="connsiteX0" fmla="*/ 375695 w 1743226"/>
              <a:gd name="connsiteY0" fmla="*/ 0 h 1502781"/>
              <a:gd name="connsiteX1" fmla="*/ 1367531 w 1743226"/>
              <a:gd name="connsiteY1" fmla="*/ 0 h 1502781"/>
              <a:gd name="connsiteX2" fmla="*/ 1743226 w 1743226"/>
              <a:gd name="connsiteY2" fmla="*/ 751391 h 1502781"/>
              <a:gd name="connsiteX3" fmla="*/ 1367531 w 1743226"/>
              <a:gd name="connsiteY3" fmla="*/ 1502781 h 1502781"/>
              <a:gd name="connsiteX4" fmla="*/ 375695 w 1743226"/>
              <a:gd name="connsiteY4" fmla="*/ 1502781 h 1502781"/>
              <a:gd name="connsiteX5" fmla="*/ 0 w 1743226"/>
              <a:gd name="connsiteY5" fmla="*/ 751391 h 150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3226" h="1502781">
                <a:moveTo>
                  <a:pt x="375695" y="0"/>
                </a:moveTo>
                <a:lnTo>
                  <a:pt x="1367531" y="0"/>
                </a:lnTo>
                <a:lnTo>
                  <a:pt x="1743226" y="751391"/>
                </a:lnTo>
                <a:lnTo>
                  <a:pt x="1367531" y="1502781"/>
                </a:lnTo>
                <a:lnTo>
                  <a:pt x="375695" y="1502781"/>
                </a:lnTo>
                <a:lnTo>
                  <a:pt x="0" y="75139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992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619445" cy="1206098"/>
          </a:xfrm>
        </p:spPr>
        <p:txBody>
          <a:bodyPr>
            <a:normAutofit fontScale="90000"/>
          </a:bodyPr>
          <a:lstStyle/>
          <a:p>
            <a:r>
              <a:rPr lang="ru-RU" dirty="0"/>
              <a:t>       </a:t>
            </a:r>
            <a:br>
              <a:rPr lang="ru-RU" dirty="0"/>
            </a:br>
            <a:r>
              <a:rPr lang="ru-RU" dirty="0"/>
              <a:t>  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Капитальный ремонт ГБУЗ ДГП №110 ДЗМ</a:t>
            </a:r>
            <a:br>
              <a:rPr lang="ru-RU" sz="3600" b="1" dirty="0">
                <a:latin typeface="Arial" pitchFamily="34" charset="0"/>
                <a:cs typeface="Arial" pitchFamily="34" charset="0"/>
              </a:rPr>
            </a:b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                                             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3372" y="1455313"/>
            <a:ext cx="5845462" cy="2500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11.07.2022 стартовал капитальный ремонт головного здания ГБУЗ ДГП №110 ДЗМ на ул. Декабристов, д. 39, которое будет отремонтировано по Новому московскому стандарту поликлиник.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12767">
            <a:off x="684753" y="532464"/>
            <a:ext cx="336318" cy="351103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22451" y="1071866"/>
            <a:ext cx="9362307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748" y="1300443"/>
            <a:ext cx="3573959" cy="218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674" y="3859377"/>
            <a:ext cx="4144088" cy="27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450" y="3955469"/>
            <a:ext cx="3416556" cy="2562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916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619445" cy="1206098"/>
          </a:xfrm>
        </p:spPr>
        <p:txBody>
          <a:bodyPr>
            <a:normAutofit fontScale="90000"/>
          </a:bodyPr>
          <a:lstStyle/>
          <a:p>
            <a:r>
              <a:rPr lang="ru-RU" dirty="0"/>
              <a:t>       </a:t>
            </a:r>
            <a:br>
              <a:rPr lang="ru-RU" dirty="0"/>
            </a:br>
            <a:r>
              <a:rPr lang="ru-RU" dirty="0"/>
              <a:t>  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Строительство</a:t>
            </a:r>
            <a:br>
              <a:rPr lang="ru-RU" dirty="0"/>
            </a:br>
            <a:r>
              <a:rPr lang="ru-RU" dirty="0"/>
              <a:t>                                             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3372" y="1481072"/>
            <a:ext cx="8807603" cy="13651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20 февраля 2023 года состоится открытие нового здания ГБУЗ ДГП №110 ДЗМ филиала №2 по адресу </a:t>
            </a:r>
          </a:p>
          <a:p>
            <a:pPr marL="0" indent="0">
              <a:buNone/>
            </a:pPr>
            <a:r>
              <a:rPr lang="ru-RU" dirty="0"/>
              <a:t>Москва, ул. Полярная дом 11.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12767">
            <a:off x="684753" y="759384"/>
            <a:ext cx="336318" cy="351103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738362" y="1329443"/>
            <a:ext cx="9362307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763" y="2982488"/>
            <a:ext cx="4647963" cy="3482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159" y="2982487"/>
            <a:ext cx="4643609" cy="3482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26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619445" cy="1206098"/>
          </a:xfrm>
        </p:spPr>
        <p:txBody>
          <a:bodyPr>
            <a:normAutofit fontScale="90000"/>
          </a:bodyPr>
          <a:lstStyle/>
          <a:p>
            <a:r>
              <a:rPr lang="ru-RU" dirty="0"/>
              <a:t>       </a:t>
            </a:r>
            <a:br>
              <a:rPr lang="ru-RU" dirty="0"/>
            </a:br>
            <a:r>
              <a:rPr lang="ru-RU" dirty="0"/>
              <a:t>  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Строительство</a:t>
            </a:r>
            <a:br>
              <a:rPr lang="ru-RU" dirty="0"/>
            </a:br>
            <a:r>
              <a:rPr lang="ru-RU" dirty="0"/>
              <a:t>                                             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3372" y="1481071"/>
            <a:ext cx="4982577" cy="458487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Маленькие пациенты районов Южное и Северное Медведково смогут получать медицинскую помощь в современном здании, построенном и оформленном в соответствии с новым стандартом московских поликлиник.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12767">
            <a:off x="684752" y="759384"/>
            <a:ext cx="336318" cy="351103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738362" y="1329443"/>
            <a:ext cx="10079892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214" y="1932211"/>
            <a:ext cx="4645025" cy="348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51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EDBA9E-8FDD-49F3-860C-B91C75A5A1FB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3EF1A2-0334-4349-A0BA-6DDC83356BB6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Льготное лекарственное обеспечение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1DE67D3D-5FCE-4E8D-922A-E9049419BC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C109C64B-24F8-4F5A-B828-41AC29166D67}"/>
              </a:ext>
            </a:extLst>
          </p:cNvPr>
          <p:cNvSpPr/>
          <p:nvPr/>
        </p:nvSpPr>
        <p:spPr>
          <a:xfrm>
            <a:off x="707822" y="1471225"/>
            <a:ext cx="5713562" cy="766509"/>
          </a:xfrm>
          <a:prstGeom prst="roundRect">
            <a:avLst>
              <a:gd name="adj" fmla="val 24864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128B2D8-AC6F-44DB-B7C3-9452AACC916F}"/>
              </a:ext>
            </a:extLst>
          </p:cNvPr>
          <p:cNvSpPr txBox="1"/>
          <p:nvPr/>
        </p:nvSpPr>
        <p:spPr>
          <a:xfrm>
            <a:off x="1616069" y="1685997"/>
            <a:ext cx="3736981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Лекарства по </a:t>
            </a:r>
            <a:r>
              <a:rPr lang="en-US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QR-</a:t>
            </a: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коду 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F0DCA3CD-7533-4B8A-9D80-0AA65AE70DE7}"/>
              </a:ext>
            </a:extLst>
          </p:cNvPr>
          <p:cNvSpPr/>
          <p:nvPr/>
        </p:nvSpPr>
        <p:spPr>
          <a:xfrm>
            <a:off x="599542" y="1209205"/>
            <a:ext cx="922838" cy="922838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C3EF08D9-2713-4DF0-BE44-4085764065F7}"/>
              </a:ext>
            </a:extLst>
          </p:cNvPr>
          <p:cNvSpPr/>
          <p:nvPr/>
        </p:nvSpPr>
        <p:spPr>
          <a:xfrm>
            <a:off x="6700607" y="4121150"/>
            <a:ext cx="4948638" cy="2268392"/>
          </a:xfrm>
          <a:prstGeom prst="roundRect">
            <a:avLst>
              <a:gd name="adj" fmla="val 9858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59282B7-85DA-4A56-AF30-EC509AAFF98E}"/>
              </a:ext>
            </a:extLst>
          </p:cNvPr>
          <p:cNvSpPr txBox="1"/>
          <p:nvPr/>
        </p:nvSpPr>
        <p:spPr>
          <a:xfrm>
            <a:off x="7180579" y="4475284"/>
            <a:ext cx="409274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Общественные слушания по закупке лекарств 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16E1405E-CA5B-44DE-9AB0-20A643BA43C2}"/>
              </a:ext>
            </a:extLst>
          </p:cNvPr>
          <p:cNvSpPr/>
          <p:nvPr/>
        </p:nvSpPr>
        <p:spPr>
          <a:xfrm>
            <a:off x="715737" y="2657502"/>
            <a:ext cx="5704111" cy="1904392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CA9DB34-C699-4C8E-8ED1-587ACC8BD713}"/>
              </a:ext>
            </a:extLst>
          </p:cNvPr>
          <p:cNvSpPr txBox="1"/>
          <p:nvPr/>
        </p:nvSpPr>
        <p:spPr>
          <a:xfrm>
            <a:off x="1578036" y="2782184"/>
            <a:ext cx="4560427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Лекарства в коммерческих аптеках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AB6DF8CC-A94F-4E63-92C5-A9CCF7412670}"/>
              </a:ext>
            </a:extLst>
          </p:cNvPr>
          <p:cNvSpPr/>
          <p:nvPr/>
        </p:nvSpPr>
        <p:spPr>
          <a:xfrm>
            <a:off x="607457" y="2395481"/>
            <a:ext cx="922838" cy="922838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A71CAA4-D3B7-4310-836B-DA5C15B67F4C}"/>
              </a:ext>
            </a:extLst>
          </p:cNvPr>
          <p:cNvSpPr txBox="1"/>
          <p:nvPr/>
        </p:nvSpPr>
        <p:spPr>
          <a:xfrm>
            <a:off x="1701764" y="3501962"/>
            <a:ext cx="4394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2022 года 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льготные лекарства</a:t>
            </a:r>
            <a:r>
              <a:rPr lang="ru-RU" sz="1200" b="1" i="0" u="none" strike="noStrike" dirty="0">
                <a:solidFill>
                  <a:srgbClr val="48BDD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можно получить в коммерческих аптеках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F4CD26D5-4614-48A9-B43B-37E016918C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1327254" y="3540280"/>
            <a:ext cx="237788" cy="24824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E42D6D0-E7E4-41A8-8CB5-FD96096764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10" y="2537963"/>
            <a:ext cx="584874" cy="584874"/>
          </a:xfrm>
          <a:prstGeom prst="rect">
            <a:avLst/>
          </a:prstGeom>
        </p:spPr>
      </p:pic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C3CAD7D1-B2DB-4444-9845-7F06E0A64532}"/>
              </a:ext>
            </a:extLst>
          </p:cNvPr>
          <p:cNvSpPr/>
          <p:nvPr/>
        </p:nvSpPr>
        <p:spPr>
          <a:xfrm>
            <a:off x="1791806" y="4002266"/>
            <a:ext cx="3376916" cy="34869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6C7B37F-FE65-42CF-96E5-8933F251350F}"/>
              </a:ext>
            </a:extLst>
          </p:cNvPr>
          <p:cNvSpPr txBox="1"/>
          <p:nvPr/>
        </p:nvSpPr>
        <p:spPr>
          <a:xfrm>
            <a:off x="2219770" y="4032251"/>
            <a:ext cx="25176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бесплатно или с доплатой</a:t>
            </a:r>
            <a:endParaRPr lang="ru-RU" sz="1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E8C03CB-8289-4D26-A03B-9F26BF5B69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38" y="1314896"/>
            <a:ext cx="682907" cy="682907"/>
          </a:xfrm>
          <a:prstGeom prst="rect">
            <a:avLst/>
          </a:prstGeom>
        </p:spPr>
      </p:pic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07792620-7FB8-4E89-9699-D90DFE30EE19}"/>
              </a:ext>
            </a:extLst>
          </p:cNvPr>
          <p:cNvSpPr/>
          <p:nvPr/>
        </p:nvSpPr>
        <p:spPr>
          <a:xfrm>
            <a:off x="715738" y="4933923"/>
            <a:ext cx="5704110" cy="1455619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EA28B90-67D3-44F6-BEEA-0D83DFE085C8}"/>
              </a:ext>
            </a:extLst>
          </p:cNvPr>
          <p:cNvSpPr txBox="1"/>
          <p:nvPr/>
        </p:nvSpPr>
        <p:spPr>
          <a:xfrm>
            <a:off x="1578036" y="5058606"/>
            <a:ext cx="368407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Неснижаемые остатки на складах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Овал 66">
            <a:extLst>
              <a:ext uri="{FF2B5EF4-FFF2-40B4-BE49-F238E27FC236}">
                <a16:creationId xmlns:a16="http://schemas.microsoft.com/office/drawing/2014/main" id="{7DA98E4E-F621-4E77-97DA-8ED5ECCCDB0A}"/>
              </a:ext>
            </a:extLst>
          </p:cNvPr>
          <p:cNvSpPr/>
          <p:nvPr/>
        </p:nvSpPr>
        <p:spPr>
          <a:xfrm>
            <a:off x="607457" y="4671903"/>
            <a:ext cx="922838" cy="922838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AC5ED3F-ED41-4CE7-A240-BD55BD1F3DB1}"/>
              </a:ext>
            </a:extLst>
          </p:cNvPr>
          <p:cNvSpPr txBox="1"/>
          <p:nvPr/>
        </p:nvSpPr>
        <p:spPr>
          <a:xfrm>
            <a:off x="1701764" y="5747800"/>
            <a:ext cx="4718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ДЗМ регулярно 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отслеживает обеспечение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пациентов необходимыми лекарственными препаратами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D17F3F8A-4100-4D26-8272-DEEE972A2F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1359059" y="5778165"/>
            <a:ext cx="237788" cy="248241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BECEDDF8-6B01-477B-A3EB-8B087775B2DB}"/>
              </a:ext>
            </a:extLst>
          </p:cNvPr>
          <p:cNvSpPr txBox="1"/>
          <p:nvPr/>
        </p:nvSpPr>
        <p:spPr>
          <a:xfrm>
            <a:off x="7637514" y="5183792"/>
            <a:ext cx="40927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Проводятся 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ежегодно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– совместно</a:t>
            </a:r>
            <a:endParaRPr lang="en-US" sz="1200" b="0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профессиональным, </a:t>
            </a:r>
            <a:r>
              <a:rPr lang="ru-RU" sz="1200" b="1" i="0" u="none" strike="noStrike" dirty="0" err="1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пациентским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en-US" sz="1200" b="1" i="0" u="none" strike="noStrike" dirty="0">
              <a:solidFill>
                <a:srgbClr val="A4B856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 фармацевтическим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сообществами для определения 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потребности</a:t>
            </a:r>
            <a:r>
              <a:rPr lang="en-US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необходимом количестве 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препаратов</a:t>
            </a:r>
            <a:endParaRPr lang="ru-RU" sz="1200" b="1" dirty="0">
              <a:solidFill>
                <a:srgbClr val="A4B856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E009FB-D6FF-4ABE-93A9-C69E3F7E4B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7224628" y="5243445"/>
            <a:ext cx="237788" cy="248241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DB5DB4A9-5435-49A7-B336-57976BF223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4881" y="4815679"/>
            <a:ext cx="553464" cy="59712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48F893BD-DE03-4DF7-8831-1F5C8BCC17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3" t="590" r="9981" b="8101"/>
          <a:stretch/>
        </p:blipFill>
        <p:spPr bwMode="auto">
          <a:xfrm>
            <a:off x="6084968" y="1241148"/>
            <a:ext cx="3644432" cy="3132586"/>
          </a:xfrm>
          <a:custGeom>
            <a:avLst/>
            <a:gdLst>
              <a:gd name="connsiteX0" fmla="*/ 780856 w 3644432"/>
              <a:gd name="connsiteY0" fmla="*/ 0 h 3132586"/>
              <a:gd name="connsiteX1" fmla="*/ 2863576 w 3644432"/>
              <a:gd name="connsiteY1" fmla="*/ 0 h 3132586"/>
              <a:gd name="connsiteX2" fmla="*/ 3644432 w 3644432"/>
              <a:gd name="connsiteY2" fmla="*/ 1561711 h 3132586"/>
              <a:gd name="connsiteX3" fmla="*/ 2858994 w 3644432"/>
              <a:gd name="connsiteY3" fmla="*/ 3132586 h 3132586"/>
              <a:gd name="connsiteX4" fmla="*/ 785438 w 3644432"/>
              <a:gd name="connsiteY4" fmla="*/ 3132586 h 3132586"/>
              <a:gd name="connsiteX5" fmla="*/ 0 w 3644432"/>
              <a:gd name="connsiteY5" fmla="*/ 1561711 h 313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4432" h="3132586">
                <a:moveTo>
                  <a:pt x="780856" y="0"/>
                </a:moveTo>
                <a:lnTo>
                  <a:pt x="2863576" y="0"/>
                </a:lnTo>
                <a:lnTo>
                  <a:pt x="3644432" y="1561711"/>
                </a:lnTo>
                <a:lnTo>
                  <a:pt x="2858994" y="3132586"/>
                </a:lnTo>
                <a:lnTo>
                  <a:pt x="785438" y="3132586"/>
                </a:lnTo>
                <a:lnTo>
                  <a:pt x="0" y="15617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92A1C3EE-2AB0-46AF-A0BF-AE117B6DB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8" t="18895" r="1892" b="19128"/>
          <a:stretch>
            <a:fillRect/>
          </a:stretch>
        </p:blipFill>
        <p:spPr bwMode="auto">
          <a:xfrm>
            <a:off x="9517559" y="1282400"/>
            <a:ext cx="2167335" cy="1868392"/>
          </a:xfrm>
          <a:custGeom>
            <a:avLst/>
            <a:gdLst>
              <a:gd name="connsiteX0" fmla="*/ 467098 w 2167335"/>
              <a:gd name="connsiteY0" fmla="*/ 0 h 1868392"/>
              <a:gd name="connsiteX1" fmla="*/ 1700237 w 2167335"/>
              <a:gd name="connsiteY1" fmla="*/ 0 h 1868392"/>
              <a:gd name="connsiteX2" fmla="*/ 2167335 w 2167335"/>
              <a:gd name="connsiteY2" fmla="*/ 934196 h 1868392"/>
              <a:gd name="connsiteX3" fmla="*/ 1700237 w 2167335"/>
              <a:gd name="connsiteY3" fmla="*/ 1868392 h 1868392"/>
              <a:gd name="connsiteX4" fmla="*/ 467098 w 2167335"/>
              <a:gd name="connsiteY4" fmla="*/ 1868392 h 1868392"/>
              <a:gd name="connsiteX5" fmla="*/ 0 w 2167335"/>
              <a:gd name="connsiteY5" fmla="*/ 934196 h 186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7335" h="1868392">
                <a:moveTo>
                  <a:pt x="467098" y="0"/>
                </a:moveTo>
                <a:lnTo>
                  <a:pt x="1700237" y="0"/>
                </a:lnTo>
                <a:lnTo>
                  <a:pt x="2167335" y="934196"/>
                </a:lnTo>
                <a:lnTo>
                  <a:pt x="1700237" y="1868392"/>
                </a:lnTo>
                <a:lnTo>
                  <a:pt x="467098" y="1868392"/>
                </a:lnTo>
                <a:lnTo>
                  <a:pt x="0" y="93419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Шестиугольник 77">
            <a:extLst>
              <a:ext uri="{FF2B5EF4-FFF2-40B4-BE49-F238E27FC236}">
                <a16:creationId xmlns:a16="http://schemas.microsoft.com/office/drawing/2014/main" id="{3FE4A1A8-11B3-4296-8645-5E0B0629D7D6}"/>
              </a:ext>
            </a:extLst>
          </p:cNvPr>
          <p:cNvSpPr/>
          <p:nvPr/>
        </p:nvSpPr>
        <p:spPr>
          <a:xfrm>
            <a:off x="11043530" y="2856182"/>
            <a:ext cx="743720" cy="641138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Шестиугольник 78">
            <a:extLst>
              <a:ext uri="{FF2B5EF4-FFF2-40B4-BE49-F238E27FC236}">
                <a16:creationId xmlns:a16="http://schemas.microsoft.com/office/drawing/2014/main" id="{8A284021-B100-473A-8656-03E632AD8980}"/>
              </a:ext>
            </a:extLst>
          </p:cNvPr>
          <p:cNvSpPr/>
          <p:nvPr/>
        </p:nvSpPr>
        <p:spPr>
          <a:xfrm>
            <a:off x="8985775" y="3073400"/>
            <a:ext cx="1090573" cy="940150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178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EDBA9E-8FDD-49F3-860C-B91C75A5A1FB}"/>
              </a:ext>
            </a:extLst>
          </p:cNvPr>
          <p:cNvSpPr/>
          <p:nvPr/>
        </p:nvSpPr>
        <p:spPr>
          <a:xfrm>
            <a:off x="60325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3EF1A2-0334-4349-A0BA-6DDC83356BB6}"/>
              </a:ext>
            </a:extLst>
          </p:cNvPr>
          <p:cNvSpPr txBox="1"/>
          <p:nvPr/>
        </p:nvSpPr>
        <p:spPr>
          <a:xfrm>
            <a:off x="1163345" y="368300"/>
            <a:ext cx="32634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Цифровизация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141" name="Рисунок 140">
            <a:extLst>
              <a:ext uri="{FF2B5EF4-FFF2-40B4-BE49-F238E27FC236}">
                <a16:creationId xmlns:a16="http://schemas.microsoft.com/office/drawing/2014/main" id="{5C5EBF77-044D-46BC-9A2D-3F022DE68E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0F6C527-3154-485B-ACC6-F536EDFCFA00}"/>
              </a:ext>
            </a:extLst>
          </p:cNvPr>
          <p:cNvSpPr txBox="1"/>
          <p:nvPr/>
        </p:nvSpPr>
        <p:spPr>
          <a:xfrm>
            <a:off x="743410" y="1220436"/>
            <a:ext cx="8259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Более 10 лет Москва занимается цифровизацией системы здравоохранения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6E5597F5-90D4-4AC2-9EAE-5D0310139F71}"/>
              </a:ext>
            </a:extLst>
          </p:cNvPr>
          <p:cNvGrpSpPr/>
          <p:nvPr/>
        </p:nvGrpSpPr>
        <p:grpSpPr>
          <a:xfrm>
            <a:off x="600490" y="2280665"/>
            <a:ext cx="2840654" cy="1727106"/>
            <a:chOff x="663334" y="2268338"/>
            <a:chExt cx="2840654" cy="1727106"/>
          </a:xfrm>
        </p:grpSpPr>
        <p:sp>
          <p:nvSpPr>
            <p:cNvPr id="51" name="Шестиугольник 50">
              <a:extLst>
                <a:ext uri="{FF2B5EF4-FFF2-40B4-BE49-F238E27FC236}">
                  <a16:creationId xmlns:a16="http://schemas.microsoft.com/office/drawing/2014/main" id="{4F6E25C7-A0E5-48C5-9BE2-3A508E0E1696}"/>
                </a:ext>
              </a:extLst>
            </p:cNvPr>
            <p:cNvSpPr/>
            <p:nvPr/>
          </p:nvSpPr>
          <p:spPr>
            <a:xfrm>
              <a:off x="663334" y="2288174"/>
              <a:ext cx="1980433" cy="1707270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C16C856-B5DF-435B-8A5D-7B1148C2AAD2}"/>
                </a:ext>
              </a:extLst>
            </p:cNvPr>
            <p:cNvSpPr txBox="1"/>
            <p:nvPr/>
          </p:nvSpPr>
          <p:spPr>
            <a:xfrm>
              <a:off x="1168342" y="2268338"/>
              <a:ext cx="186858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  <a:endParaRPr lang="ru-RU" sz="80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97F0AA4-5E1F-4064-955B-2DD40798CCF4}"/>
                </a:ext>
              </a:extLst>
            </p:cNvPr>
            <p:cNvSpPr txBox="1"/>
            <p:nvPr/>
          </p:nvSpPr>
          <p:spPr>
            <a:xfrm>
              <a:off x="810126" y="2592350"/>
              <a:ext cx="3515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4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DF0A50F-B26C-4D34-A2C4-DDF3500EE347}"/>
                </a:ext>
              </a:extLst>
            </p:cNvPr>
            <p:cNvSpPr txBox="1"/>
            <p:nvPr/>
          </p:nvSpPr>
          <p:spPr>
            <a:xfrm>
              <a:off x="2321706" y="2808998"/>
              <a:ext cx="11822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267F396-93D0-4536-9538-BD015EDA7588}"/>
                </a:ext>
              </a:extLst>
            </p:cNvPr>
            <p:cNvSpPr txBox="1"/>
            <p:nvPr/>
          </p:nvSpPr>
          <p:spPr>
            <a:xfrm>
              <a:off x="1014509" y="3416881"/>
              <a:ext cx="20897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ЭМК в ЕМИАС</a:t>
              </a:r>
              <a:endParaRPr lang="ru-RU" sz="2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D10A2853-B2BE-421A-9681-CDD40298EA1D}"/>
              </a:ext>
            </a:extLst>
          </p:cNvPr>
          <p:cNvGrpSpPr/>
          <p:nvPr/>
        </p:nvGrpSpPr>
        <p:grpSpPr>
          <a:xfrm>
            <a:off x="3907695" y="2004152"/>
            <a:ext cx="3589444" cy="461665"/>
            <a:chOff x="818627" y="5414129"/>
            <a:chExt cx="3589444" cy="461665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524F8B4-49D8-47A4-8AF9-6B616F49362F}"/>
                </a:ext>
              </a:extLst>
            </p:cNvPr>
            <p:cNvSpPr txBox="1"/>
            <p:nvPr/>
          </p:nvSpPr>
          <p:spPr>
            <a:xfrm>
              <a:off x="1173924" y="5414129"/>
              <a:ext cx="32341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i="0" u="none" strike="noStrike" dirty="0">
                  <a:solidFill>
                    <a:srgbClr val="A4B856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&gt; 100 млн раз </a:t>
              </a:r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москвичи воспользовались онлайн-записью</a:t>
              </a:r>
              <a:endPara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153A9E68-AD56-4541-89D2-741B52EA7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7712767">
              <a:off x="823854" y="5470399"/>
              <a:ext cx="237788" cy="248241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0B005F49-4690-49A2-901F-7ED6CEC0BD85}"/>
              </a:ext>
            </a:extLst>
          </p:cNvPr>
          <p:cNvGrpSpPr/>
          <p:nvPr/>
        </p:nvGrpSpPr>
        <p:grpSpPr>
          <a:xfrm>
            <a:off x="3915789" y="2721496"/>
            <a:ext cx="3416684" cy="830997"/>
            <a:chOff x="4828818" y="5581107"/>
            <a:chExt cx="3416684" cy="830997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867D469-E5F6-446F-A60E-2E91358EC4FE}"/>
                </a:ext>
              </a:extLst>
            </p:cNvPr>
            <p:cNvSpPr txBox="1"/>
            <p:nvPr/>
          </p:nvSpPr>
          <p:spPr>
            <a:xfrm>
              <a:off x="5184116" y="5581107"/>
              <a:ext cx="30613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Поставили </a:t>
              </a:r>
              <a:r>
                <a:rPr lang="ru-RU" sz="1200" b="1" i="0" u="none" strike="noStrike" dirty="0">
                  <a:solidFill>
                    <a:srgbClr val="A4B856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&gt; 9 млн </a:t>
              </a:r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предварительных диагнозов </a:t>
              </a:r>
            </a:p>
            <a:p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с помощью системы поддержки принятия врачебных решений</a:t>
              </a:r>
              <a:endPara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7CCD3F98-BCB3-4C28-9F53-876E81A0D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7712767">
              <a:off x="4834045" y="5637377"/>
              <a:ext cx="237788" cy="248241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3E498C2B-8C1C-4641-AA3A-83D58B60F7B1}"/>
              </a:ext>
            </a:extLst>
          </p:cNvPr>
          <p:cNvGrpSpPr/>
          <p:nvPr/>
        </p:nvGrpSpPr>
        <p:grpSpPr>
          <a:xfrm>
            <a:off x="3908766" y="3771525"/>
            <a:ext cx="3135904" cy="461665"/>
            <a:chOff x="8721723" y="5581107"/>
            <a:chExt cx="3371395" cy="461665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7E07277-4133-40A1-B083-54E2E7C63982}"/>
                </a:ext>
              </a:extLst>
            </p:cNvPr>
            <p:cNvSpPr txBox="1"/>
            <p:nvPr/>
          </p:nvSpPr>
          <p:spPr>
            <a:xfrm>
              <a:off x="9077020" y="5581107"/>
              <a:ext cx="30160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i="0" u="none" strike="noStrike" dirty="0">
                  <a:solidFill>
                    <a:srgbClr val="A4B856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&gt; 8 миллионов </a:t>
              </a:r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исследований обработали ИИ-сервисы</a:t>
              </a:r>
              <a:endPara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B4BFC53E-8160-48EF-9135-288BE7C1F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7712767">
              <a:off x="8726950" y="5637377"/>
              <a:ext cx="237788" cy="248241"/>
            </a:xfrm>
            <a:prstGeom prst="rect">
              <a:avLst/>
            </a:prstGeom>
          </p:spPr>
        </p:pic>
      </p:grp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F4DD5880-D3BC-4CE9-804A-ADE0AD6D3266}"/>
              </a:ext>
            </a:extLst>
          </p:cNvPr>
          <p:cNvSpPr/>
          <p:nvPr/>
        </p:nvSpPr>
        <p:spPr>
          <a:xfrm>
            <a:off x="743410" y="4843344"/>
            <a:ext cx="7892154" cy="1549829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BBC81294-05A5-408B-9AB4-6CCE971245E1}"/>
              </a:ext>
            </a:extLst>
          </p:cNvPr>
          <p:cNvSpPr/>
          <p:nvPr/>
        </p:nvSpPr>
        <p:spPr>
          <a:xfrm>
            <a:off x="570189" y="4612919"/>
            <a:ext cx="3410632" cy="476831"/>
          </a:xfrm>
          <a:prstGeom prst="roundRect">
            <a:avLst>
              <a:gd name="adj" fmla="val 28744"/>
            </a:avLst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E62C51B-6689-4C73-964B-41B8BD0FEBA6}"/>
              </a:ext>
            </a:extLst>
          </p:cNvPr>
          <p:cNvSpPr txBox="1"/>
          <p:nvPr/>
        </p:nvSpPr>
        <p:spPr>
          <a:xfrm>
            <a:off x="743411" y="4674611"/>
            <a:ext cx="3149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цифровом виде хранятся: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5FBEBE9-334A-42AA-859A-0E45C5AC1D85}"/>
              </a:ext>
            </a:extLst>
          </p:cNvPr>
          <p:cNvGrpSpPr/>
          <p:nvPr/>
        </p:nvGrpSpPr>
        <p:grpSpPr>
          <a:xfrm>
            <a:off x="941240" y="5252359"/>
            <a:ext cx="2109273" cy="945028"/>
            <a:chOff x="3929939" y="2403576"/>
            <a:chExt cx="2109273" cy="945028"/>
          </a:xfrm>
        </p:grpSpPr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26A7F9B7-5903-4930-AFB2-38782B3783A3}"/>
                </a:ext>
              </a:extLst>
            </p:cNvPr>
            <p:cNvSpPr/>
            <p:nvPr/>
          </p:nvSpPr>
          <p:spPr>
            <a:xfrm>
              <a:off x="3929939" y="2492840"/>
              <a:ext cx="809426" cy="809426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18C8C63-7125-4AFC-837A-0414B0D7E3DF}"/>
                </a:ext>
              </a:extLst>
            </p:cNvPr>
            <p:cNvSpPr txBox="1"/>
            <p:nvPr/>
          </p:nvSpPr>
          <p:spPr>
            <a:xfrm>
              <a:off x="4153484" y="2403576"/>
              <a:ext cx="10165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330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16E062C-0E65-498B-AD13-4D92D7308A25}"/>
                </a:ext>
              </a:extLst>
            </p:cNvPr>
            <p:cNvSpPr txBox="1"/>
            <p:nvPr/>
          </p:nvSpPr>
          <p:spPr>
            <a:xfrm>
              <a:off x="3939583" y="2501703"/>
              <a:ext cx="351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93A1B70-DD86-47CF-80D7-4F67E124701B}"/>
                </a:ext>
              </a:extLst>
            </p:cNvPr>
            <p:cNvSpPr txBox="1"/>
            <p:nvPr/>
          </p:nvSpPr>
          <p:spPr>
            <a:xfrm>
              <a:off x="4856930" y="2492858"/>
              <a:ext cx="1182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C66DBE00-5CF3-4237-8DEB-1AA13A090F4D}"/>
                </a:ext>
              </a:extLst>
            </p:cNvPr>
            <p:cNvSpPr txBox="1"/>
            <p:nvPr/>
          </p:nvSpPr>
          <p:spPr>
            <a:xfrm>
              <a:off x="4169382" y="2948494"/>
              <a:ext cx="13755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протоколов осмотров врачей</a:t>
              </a:r>
              <a:endParaRPr lang="ru-RU" sz="1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D431140B-5192-40BA-AD48-C75F1704B4F2}"/>
              </a:ext>
            </a:extLst>
          </p:cNvPr>
          <p:cNvGrpSpPr/>
          <p:nvPr/>
        </p:nvGrpSpPr>
        <p:grpSpPr>
          <a:xfrm>
            <a:off x="2840372" y="5252359"/>
            <a:ext cx="2125175" cy="898690"/>
            <a:chOff x="5968019" y="2403576"/>
            <a:chExt cx="2125175" cy="898690"/>
          </a:xfrm>
        </p:grpSpPr>
        <p:sp>
          <p:nvSpPr>
            <p:cNvPr id="76" name="Овал 75">
              <a:extLst>
                <a:ext uri="{FF2B5EF4-FFF2-40B4-BE49-F238E27FC236}">
                  <a16:creationId xmlns:a16="http://schemas.microsoft.com/office/drawing/2014/main" id="{DBD18F95-E50B-4234-9308-5CAB8D2F405E}"/>
                </a:ext>
              </a:extLst>
            </p:cNvPr>
            <p:cNvSpPr/>
            <p:nvPr/>
          </p:nvSpPr>
          <p:spPr>
            <a:xfrm>
              <a:off x="5968019" y="2492840"/>
              <a:ext cx="809426" cy="809426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38D646C5-CECF-461A-9C96-9A15A0DD47E7}"/>
                </a:ext>
              </a:extLst>
            </p:cNvPr>
            <p:cNvSpPr txBox="1"/>
            <p:nvPr/>
          </p:nvSpPr>
          <p:spPr>
            <a:xfrm>
              <a:off x="6191564" y="2403576"/>
              <a:ext cx="10165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143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0BEB371-C80A-4F89-BF15-F878251CC9E8}"/>
                </a:ext>
              </a:extLst>
            </p:cNvPr>
            <p:cNvSpPr txBox="1"/>
            <p:nvPr/>
          </p:nvSpPr>
          <p:spPr>
            <a:xfrm>
              <a:off x="5977663" y="2501703"/>
              <a:ext cx="351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2695C24-A9B9-41BE-AE6F-891C825174F9}"/>
                </a:ext>
              </a:extLst>
            </p:cNvPr>
            <p:cNvSpPr txBox="1"/>
            <p:nvPr/>
          </p:nvSpPr>
          <p:spPr>
            <a:xfrm>
              <a:off x="6910912" y="2500806"/>
              <a:ext cx="1182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1CF4FF3-864D-47DF-A0C9-589CC062EA8D}"/>
                </a:ext>
              </a:extLst>
            </p:cNvPr>
            <p:cNvSpPr txBox="1"/>
            <p:nvPr/>
          </p:nvSpPr>
          <p:spPr>
            <a:xfrm>
              <a:off x="6294929" y="2948494"/>
              <a:ext cx="11400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рецептов</a:t>
              </a:r>
              <a:endParaRPr lang="ru-RU" sz="1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0E0D7F62-D0D3-4C2C-B659-90DF5289D3BE}"/>
              </a:ext>
            </a:extLst>
          </p:cNvPr>
          <p:cNvGrpSpPr/>
          <p:nvPr/>
        </p:nvGrpSpPr>
        <p:grpSpPr>
          <a:xfrm>
            <a:off x="4742254" y="5252359"/>
            <a:ext cx="2125175" cy="945028"/>
            <a:chOff x="7948384" y="2445639"/>
            <a:chExt cx="2125175" cy="945028"/>
          </a:xfrm>
        </p:grpSpPr>
        <p:sp>
          <p:nvSpPr>
            <p:cNvPr id="97" name="Овал 96">
              <a:extLst>
                <a:ext uri="{FF2B5EF4-FFF2-40B4-BE49-F238E27FC236}">
                  <a16:creationId xmlns:a16="http://schemas.microsoft.com/office/drawing/2014/main" id="{299D870A-8CC3-4DC1-B1B2-D249A7FCF00F}"/>
                </a:ext>
              </a:extLst>
            </p:cNvPr>
            <p:cNvSpPr/>
            <p:nvPr/>
          </p:nvSpPr>
          <p:spPr>
            <a:xfrm>
              <a:off x="7948384" y="2534903"/>
              <a:ext cx="809426" cy="809426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BACD261-9210-4055-89EE-FD4A9AC271E9}"/>
                </a:ext>
              </a:extLst>
            </p:cNvPr>
            <p:cNvSpPr txBox="1"/>
            <p:nvPr/>
          </p:nvSpPr>
          <p:spPr>
            <a:xfrm>
              <a:off x="8171929" y="2445639"/>
              <a:ext cx="10165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320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A2994E6-2074-41BE-B708-8F1F5B5EAD90}"/>
                </a:ext>
              </a:extLst>
            </p:cNvPr>
            <p:cNvSpPr txBox="1"/>
            <p:nvPr/>
          </p:nvSpPr>
          <p:spPr>
            <a:xfrm>
              <a:off x="7958028" y="2543766"/>
              <a:ext cx="351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8929C9F5-004B-409E-9131-C36D13DCD7F6}"/>
                </a:ext>
              </a:extLst>
            </p:cNvPr>
            <p:cNvSpPr txBox="1"/>
            <p:nvPr/>
          </p:nvSpPr>
          <p:spPr>
            <a:xfrm>
              <a:off x="8891277" y="2519019"/>
              <a:ext cx="1182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1BCE95D6-8F03-46CD-9E04-7CB6F59816F2}"/>
                </a:ext>
              </a:extLst>
            </p:cNvPr>
            <p:cNvSpPr txBox="1"/>
            <p:nvPr/>
          </p:nvSpPr>
          <p:spPr>
            <a:xfrm>
              <a:off x="8203733" y="2990557"/>
              <a:ext cx="11400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результатов анализов</a:t>
              </a: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EDD7682E-ED02-4456-B4FB-577D33C40148}"/>
              </a:ext>
            </a:extLst>
          </p:cNvPr>
          <p:cNvGrpSpPr/>
          <p:nvPr/>
        </p:nvGrpSpPr>
        <p:grpSpPr>
          <a:xfrm>
            <a:off x="6598211" y="5252359"/>
            <a:ext cx="2196736" cy="945028"/>
            <a:chOff x="9907502" y="3382147"/>
            <a:chExt cx="2196736" cy="945028"/>
          </a:xfrm>
        </p:grpSpPr>
        <p:sp>
          <p:nvSpPr>
            <p:cNvPr id="116" name="Овал 115">
              <a:extLst>
                <a:ext uri="{FF2B5EF4-FFF2-40B4-BE49-F238E27FC236}">
                  <a16:creationId xmlns:a16="http://schemas.microsoft.com/office/drawing/2014/main" id="{4BD81BAD-E5C6-452C-89C8-EB0020FE4C67}"/>
                </a:ext>
              </a:extLst>
            </p:cNvPr>
            <p:cNvSpPr/>
            <p:nvPr/>
          </p:nvSpPr>
          <p:spPr>
            <a:xfrm>
              <a:off x="9907502" y="3471411"/>
              <a:ext cx="809426" cy="809426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6149E33F-11AC-4811-BB19-82C0537A7925}"/>
                </a:ext>
              </a:extLst>
            </p:cNvPr>
            <p:cNvSpPr txBox="1"/>
            <p:nvPr/>
          </p:nvSpPr>
          <p:spPr>
            <a:xfrm>
              <a:off x="10131047" y="3382147"/>
              <a:ext cx="11822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11,7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88A09A1A-C8DC-4007-8378-0EEA900835D7}"/>
                </a:ext>
              </a:extLst>
            </p:cNvPr>
            <p:cNvSpPr txBox="1"/>
            <p:nvPr/>
          </p:nvSpPr>
          <p:spPr>
            <a:xfrm>
              <a:off x="9917146" y="3480274"/>
              <a:ext cx="351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423699C-D46D-4CF5-83EA-86669D381620}"/>
                </a:ext>
              </a:extLst>
            </p:cNvPr>
            <p:cNvSpPr txBox="1"/>
            <p:nvPr/>
          </p:nvSpPr>
          <p:spPr>
            <a:xfrm>
              <a:off x="10921956" y="3479380"/>
              <a:ext cx="1182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37CBF4C7-ACCA-40B2-8BDD-3F8D2038243D}"/>
                </a:ext>
              </a:extLst>
            </p:cNvPr>
            <p:cNvSpPr txBox="1"/>
            <p:nvPr/>
          </p:nvSpPr>
          <p:spPr>
            <a:xfrm>
              <a:off x="10250314" y="3927065"/>
              <a:ext cx="16368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выписных эпикризов из стационаров</a:t>
              </a:r>
            </a:p>
          </p:txBody>
        </p:sp>
      </p:grpSp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4F9671C2-8FBE-4D0A-8C80-89BD720A63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" r="23422" b="777"/>
          <a:stretch/>
        </p:blipFill>
        <p:spPr bwMode="auto">
          <a:xfrm>
            <a:off x="8062380" y="1530131"/>
            <a:ext cx="3813311" cy="3287335"/>
          </a:xfrm>
          <a:custGeom>
            <a:avLst/>
            <a:gdLst>
              <a:gd name="connsiteX0" fmla="*/ 821834 w 3813311"/>
              <a:gd name="connsiteY0" fmla="*/ 0 h 3287335"/>
              <a:gd name="connsiteX1" fmla="*/ 2991477 w 3813311"/>
              <a:gd name="connsiteY1" fmla="*/ 0 h 3287335"/>
              <a:gd name="connsiteX2" fmla="*/ 3813311 w 3813311"/>
              <a:gd name="connsiteY2" fmla="*/ 1643668 h 3287335"/>
              <a:gd name="connsiteX3" fmla="*/ 2991477 w 3813311"/>
              <a:gd name="connsiteY3" fmla="*/ 3287335 h 3287335"/>
              <a:gd name="connsiteX4" fmla="*/ 821834 w 3813311"/>
              <a:gd name="connsiteY4" fmla="*/ 3287335 h 3287335"/>
              <a:gd name="connsiteX5" fmla="*/ 0 w 3813311"/>
              <a:gd name="connsiteY5" fmla="*/ 1643668 h 32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3311" h="3287335">
                <a:moveTo>
                  <a:pt x="821834" y="0"/>
                </a:moveTo>
                <a:lnTo>
                  <a:pt x="2991477" y="0"/>
                </a:lnTo>
                <a:lnTo>
                  <a:pt x="3813311" y="1643668"/>
                </a:lnTo>
                <a:lnTo>
                  <a:pt x="2991477" y="3287335"/>
                </a:lnTo>
                <a:lnTo>
                  <a:pt x="821834" y="3287335"/>
                </a:lnTo>
                <a:lnTo>
                  <a:pt x="0" y="16436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Шестиугольник 126">
            <a:extLst>
              <a:ext uri="{FF2B5EF4-FFF2-40B4-BE49-F238E27FC236}">
                <a16:creationId xmlns:a16="http://schemas.microsoft.com/office/drawing/2014/main" id="{EE0FA890-0935-4A56-B2FC-B8BBABCDE337}"/>
              </a:ext>
            </a:extLst>
          </p:cNvPr>
          <p:cNvSpPr/>
          <p:nvPr/>
        </p:nvSpPr>
        <p:spPr>
          <a:xfrm>
            <a:off x="7232728" y="1775185"/>
            <a:ext cx="1493084" cy="1287141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Шестиугольник 127">
            <a:extLst>
              <a:ext uri="{FF2B5EF4-FFF2-40B4-BE49-F238E27FC236}">
                <a16:creationId xmlns:a16="http://schemas.microsoft.com/office/drawing/2014/main" id="{6B59AF23-5509-441B-8419-1129802DD9D3}"/>
              </a:ext>
            </a:extLst>
          </p:cNvPr>
          <p:cNvSpPr/>
          <p:nvPr/>
        </p:nvSpPr>
        <p:spPr>
          <a:xfrm>
            <a:off x="10654671" y="4344672"/>
            <a:ext cx="1131372" cy="975321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2C65F92F-BC6E-4757-A089-A59009154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t="1357" r="2059" b="54236"/>
          <a:stretch/>
        </p:blipFill>
        <p:spPr bwMode="auto">
          <a:xfrm>
            <a:off x="8766848" y="4891780"/>
            <a:ext cx="1798175" cy="1550151"/>
          </a:xfrm>
          <a:custGeom>
            <a:avLst/>
            <a:gdLst>
              <a:gd name="connsiteX0" fmla="*/ 387538 w 1798175"/>
              <a:gd name="connsiteY0" fmla="*/ 0 h 1550151"/>
              <a:gd name="connsiteX1" fmla="*/ 1410637 w 1798175"/>
              <a:gd name="connsiteY1" fmla="*/ 0 h 1550151"/>
              <a:gd name="connsiteX2" fmla="*/ 1798175 w 1798175"/>
              <a:gd name="connsiteY2" fmla="*/ 775076 h 1550151"/>
              <a:gd name="connsiteX3" fmla="*/ 1410637 w 1798175"/>
              <a:gd name="connsiteY3" fmla="*/ 1550151 h 1550151"/>
              <a:gd name="connsiteX4" fmla="*/ 387538 w 1798175"/>
              <a:gd name="connsiteY4" fmla="*/ 1550151 h 1550151"/>
              <a:gd name="connsiteX5" fmla="*/ 0 w 1798175"/>
              <a:gd name="connsiteY5" fmla="*/ 775076 h 155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8175" h="1550151">
                <a:moveTo>
                  <a:pt x="387538" y="0"/>
                </a:moveTo>
                <a:lnTo>
                  <a:pt x="1410637" y="0"/>
                </a:lnTo>
                <a:lnTo>
                  <a:pt x="1798175" y="775076"/>
                </a:lnTo>
                <a:lnTo>
                  <a:pt x="1410637" y="1550151"/>
                </a:lnTo>
                <a:lnTo>
                  <a:pt x="387538" y="1550151"/>
                </a:lnTo>
                <a:lnTo>
                  <a:pt x="0" y="77507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315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EDBA9E-8FDD-49F3-860C-B91C75A5A1FB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27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3EF1A2-0334-4349-A0BA-6DDC83356BB6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Кадровое развитие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7B70E659-732E-4B29-96AA-05D9349E85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046C9C4D-373B-452E-8543-D38BDA469A94}"/>
              </a:ext>
            </a:extLst>
          </p:cNvPr>
          <p:cNvSpPr/>
          <p:nvPr/>
        </p:nvSpPr>
        <p:spPr>
          <a:xfrm>
            <a:off x="702904" y="1544883"/>
            <a:ext cx="3460225" cy="4217206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5858AE4-408A-4B2B-8F85-64372B8EE7E7}"/>
              </a:ext>
            </a:extLst>
          </p:cNvPr>
          <p:cNvSpPr txBox="1"/>
          <p:nvPr/>
        </p:nvSpPr>
        <p:spPr>
          <a:xfrm>
            <a:off x="933863" y="2431806"/>
            <a:ext cx="1912954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Кадровый центр -</a:t>
            </a:r>
            <a:endParaRPr lang="ru-RU" sz="22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17F27EF-EE47-442E-9F8A-43272E94C525}"/>
              </a:ext>
            </a:extLst>
          </p:cNvPr>
          <p:cNvSpPr txBox="1"/>
          <p:nvPr/>
        </p:nvSpPr>
        <p:spPr>
          <a:xfrm>
            <a:off x="950367" y="3079237"/>
            <a:ext cx="31352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это уникальная площадка, которая дает возможность специалистам получать теоретические и практические навыки и знания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Шестиугольник 40">
            <a:extLst>
              <a:ext uri="{FF2B5EF4-FFF2-40B4-BE49-F238E27FC236}">
                <a16:creationId xmlns:a16="http://schemas.microsoft.com/office/drawing/2014/main" id="{6B86AC17-2ACE-4B6D-9AB7-B6E2EC57C8A7}"/>
              </a:ext>
            </a:extLst>
          </p:cNvPr>
          <p:cNvSpPr/>
          <p:nvPr/>
        </p:nvSpPr>
        <p:spPr>
          <a:xfrm>
            <a:off x="1045782" y="4522485"/>
            <a:ext cx="1013608" cy="87380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ACB4726-952A-4149-BF68-2E9FAF6B7253}"/>
              </a:ext>
            </a:extLst>
          </p:cNvPr>
          <p:cNvSpPr txBox="1"/>
          <p:nvPr/>
        </p:nvSpPr>
        <p:spPr>
          <a:xfrm>
            <a:off x="1180985" y="4578059"/>
            <a:ext cx="235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1100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единиц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5A325B8-54EE-4B81-B359-EEA1B363144D}"/>
              </a:ext>
            </a:extLst>
          </p:cNvPr>
          <p:cNvSpPr txBox="1"/>
          <p:nvPr/>
        </p:nvSpPr>
        <p:spPr>
          <a:xfrm>
            <a:off x="1442335" y="4935123"/>
            <a:ext cx="2440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современного медицинского и </a:t>
            </a:r>
            <a:r>
              <a:rPr lang="ru-RU" sz="1200" b="0" i="0" u="none" strike="noStrike" dirty="0" err="1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симуляционного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оборудования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6C943A7B-63CC-4AEF-A746-A21F0D615B7A}"/>
              </a:ext>
            </a:extLst>
          </p:cNvPr>
          <p:cNvSpPr/>
          <p:nvPr/>
        </p:nvSpPr>
        <p:spPr>
          <a:xfrm>
            <a:off x="4352948" y="1530973"/>
            <a:ext cx="3460225" cy="4217206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2A687D8-8EF3-48D9-BE0E-702E31539728}"/>
              </a:ext>
            </a:extLst>
          </p:cNvPr>
          <p:cNvSpPr txBox="1"/>
          <p:nvPr/>
        </p:nvSpPr>
        <p:spPr>
          <a:xfrm>
            <a:off x="4480836" y="2431806"/>
            <a:ext cx="2685241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Оценка</a:t>
            </a:r>
            <a:endParaRPr lang="ru-RU" sz="22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2F3B523-3912-46C9-9127-9C2D3A41DBDA}"/>
              </a:ext>
            </a:extLst>
          </p:cNvPr>
          <p:cNvSpPr txBox="1"/>
          <p:nvPr/>
        </p:nvSpPr>
        <p:spPr>
          <a:xfrm>
            <a:off x="4488869" y="2813342"/>
            <a:ext cx="3135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профессиональных компетенций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Шестиугольник 46">
            <a:extLst>
              <a:ext uri="{FF2B5EF4-FFF2-40B4-BE49-F238E27FC236}">
                <a16:creationId xmlns:a16="http://schemas.microsoft.com/office/drawing/2014/main" id="{28E0BE2C-B797-4C3C-B021-6F0354EA2933}"/>
              </a:ext>
            </a:extLst>
          </p:cNvPr>
          <p:cNvSpPr/>
          <p:nvPr/>
        </p:nvSpPr>
        <p:spPr>
          <a:xfrm>
            <a:off x="4498376" y="3646048"/>
            <a:ext cx="1013608" cy="87380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00A4EFE-FC7C-4BB5-BED0-C2CF47272D54}"/>
              </a:ext>
            </a:extLst>
          </p:cNvPr>
          <p:cNvSpPr txBox="1"/>
          <p:nvPr/>
        </p:nvSpPr>
        <p:spPr>
          <a:xfrm>
            <a:off x="4435683" y="3685715"/>
            <a:ext cx="207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19,5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тыс.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F231D07-97A8-462F-BAF1-CA60A28393A7}"/>
              </a:ext>
            </a:extLst>
          </p:cNvPr>
          <p:cNvSpPr txBox="1"/>
          <p:nvPr/>
        </p:nvSpPr>
        <p:spPr>
          <a:xfrm>
            <a:off x="4601497" y="4074588"/>
            <a:ext cx="1580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врачей уже прошли оценку 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8CFAFA35-A9A4-4098-B3DD-6E429D83D9E3}"/>
              </a:ext>
            </a:extLst>
          </p:cNvPr>
          <p:cNvSpPr/>
          <p:nvPr/>
        </p:nvSpPr>
        <p:spPr>
          <a:xfrm>
            <a:off x="8003511" y="1517063"/>
            <a:ext cx="3460225" cy="4217206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64A8718-71BE-4E35-859F-327F1B78A77E}"/>
              </a:ext>
            </a:extLst>
          </p:cNvPr>
          <p:cNvSpPr txBox="1"/>
          <p:nvPr/>
        </p:nvSpPr>
        <p:spPr>
          <a:xfrm>
            <a:off x="8166002" y="2431806"/>
            <a:ext cx="2890664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 начала</a:t>
            </a:r>
          </a:p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2022 года</a:t>
            </a:r>
            <a:endParaRPr lang="ru-RU" sz="22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9E914A0-F53D-4525-BA92-ABC40DCD80E0}"/>
              </a:ext>
            </a:extLst>
          </p:cNvPr>
          <p:cNvSpPr txBox="1"/>
          <p:nvPr/>
        </p:nvSpPr>
        <p:spPr>
          <a:xfrm>
            <a:off x="8162920" y="3062047"/>
            <a:ext cx="31352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разработано более 40 новых образовательных программ и тренингов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2" name="Шестиугольник 61">
            <a:extLst>
              <a:ext uri="{FF2B5EF4-FFF2-40B4-BE49-F238E27FC236}">
                <a16:creationId xmlns:a16="http://schemas.microsoft.com/office/drawing/2014/main" id="{40A34B9D-6428-4212-8DA8-6EA278925E9A}"/>
              </a:ext>
            </a:extLst>
          </p:cNvPr>
          <p:cNvSpPr/>
          <p:nvPr/>
        </p:nvSpPr>
        <p:spPr>
          <a:xfrm>
            <a:off x="5537851" y="4677116"/>
            <a:ext cx="1013608" cy="87380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73291DA-2E1E-4C71-A0CB-D230443399F3}"/>
              </a:ext>
            </a:extLst>
          </p:cNvPr>
          <p:cNvSpPr txBox="1"/>
          <p:nvPr/>
        </p:nvSpPr>
        <p:spPr>
          <a:xfrm>
            <a:off x="5461572" y="4716783"/>
            <a:ext cx="1068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50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D3F0E6A-80E7-409C-B078-B96AC9D9C573}"/>
              </a:ext>
            </a:extLst>
          </p:cNvPr>
          <p:cNvSpPr txBox="1"/>
          <p:nvPr/>
        </p:nvSpPr>
        <p:spPr>
          <a:xfrm>
            <a:off x="5722923" y="5105656"/>
            <a:ext cx="1580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специальностей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5" name="Шестиугольник 64">
            <a:extLst>
              <a:ext uri="{FF2B5EF4-FFF2-40B4-BE49-F238E27FC236}">
                <a16:creationId xmlns:a16="http://schemas.microsoft.com/office/drawing/2014/main" id="{C02E430C-8E01-44A8-8B2A-D073087C7291}"/>
              </a:ext>
            </a:extLst>
          </p:cNvPr>
          <p:cNvSpPr/>
          <p:nvPr/>
        </p:nvSpPr>
        <p:spPr>
          <a:xfrm>
            <a:off x="6302240" y="3642204"/>
            <a:ext cx="1013608" cy="87380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D9C4DD9-41CB-488B-813B-8F011935C3B8}"/>
              </a:ext>
            </a:extLst>
          </p:cNvPr>
          <p:cNvSpPr txBox="1"/>
          <p:nvPr/>
        </p:nvSpPr>
        <p:spPr>
          <a:xfrm>
            <a:off x="6239547" y="3681871"/>
            <a:ext cx="207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52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тыс.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44E0DD0-7CD1-4682-AD9F-76ED1390EC84}"/>
              </a:ext>
            </a:extLst>
          </p:cNvPr>
          <p:cNvSpPr txBox="1"/>
          <p:nvPr/>
        </p:nvSpPr>
        <p:spPr>
          <a:xfrm>
            <a:off x="6419009" y="4070744"/>
            <a:ext cx="1423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оценочных процедур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8" name="Шестиугольник 67">
            <a:extLst>
              <a:ext uri="{FF2B5EF4-FFF2-40B4-BE49-F238E27FC236}">
                <a16:creationId xmlns:a16="http://schemas.microsoft.com/office/drawing/2014/main" id="{8898EEC1-5CF0-4541-A7E5-C05E8E046128}"/>
              </a:ext>
            </a:extLst>
          </p:cNvPr>
          <p:cNvSpPr/>
          <p:nvPr/>
        </p:nvSpPr>
        <p:spPr>
          <a:xfrm>
            <a:off x="8289949" y="4526348"/>
            <a:ext cx="1013608" cy="87380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53FF387-188F-47ED-BA85-15575FFF8DD3}"/>
              </a:ext>
            </a:extLst>
          </p:cNvPr>
          <p:cNvSpPr txBox="1"/>
          <p:nvPr/>
        </p:nvSpPr>
        <p:spPr>
          <a:xfrm>
            <a:off x="8193136" y="4581922"/>
            <a:ext cx="235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тыс.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8A48DE9-25B6-485A-853E-1622F8E4BBE4}"/>
              </a:ext>
            </a:extLst>
          </p:cNvPr>
          <p:cNvSpPr txBox="1"/>
          <p:nvPr/>
        </p:nvSpPr>
        <p:spPr>
          <a:xfrm>
            <a:off x="8454486" y="4938986"/>
            <a:ext cx="2440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врачей общей практики проходят повышение квалификации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7D101265-F1ED-4A06-965C-D4106488957D}"/>
              </a:ext>
            </a:extLst>
          </p:cNvPr>
          <p:cNvGrpSpPr/>
          <p:nvPr/>
        </p:nvGrpSpPr>
        <p:grpSpPr>
          <a:xfrm>
            <a:off x="9589995" y="3901163"/>
            <a:ext cx="1885153" cy="874303"/>
            <a:chOff x="8279128" y="4718627"/>
            <a:chExt cx="1885153" cy="874303"/>
          </a:xfrm>
        </p:grpSpPr>
        <p:sp>
          <p:nvSpPr>
            <p:cNvPr id="72" name="Шестиугольник 71">
              <a:extLst>
                <a:ext uri="{FF2B5EF4-FFF2-40B4-BE49-F238E27FC236}">
                  <a16:creationId xmlns:a16="http://schemas.microsoft.com/office/drawing/2014/main" id="{66B8F6AA-9693-458C-A000-6FC4B03773AC}"/>
                </a:ext>
              </a:extLst>
            </p:cNvPr>
            <p:cNvSpPr/>
            <p:nvPr/>
          </p:nvSpPr>
          <p:spPr>
            <a:xfrm>
              <a:off x="8279128" y="4718627"/>
              <a:ext cx="1013608" cy="873800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329B735-C1F6-42FB-9649-5DDB6B442B5B}"/>
                </a:ext>
              </a:extLst>
            </p:cNvPr>
            <p:cNvSpPr txBox="1"/>
            <p:nvPr/>
          </p:nvSpPr>
          <p:spPr>
            <a:xfrm>
              <a:off x="8351548" y="4774201"/>
              <a:ext cx="6183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13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68B2D81-B0F7-4F94-9333-217985245742}"/>
                </a:ext>
              </a:extLst>
            </p:cNvPr>
            <p:cNvSpPr txBox="1"/>
            <p:nvPr/>
          </p:nvSpPr>
          <p:spPr>
            <a:xfrm>
              <a:off x="8430019" y="5131265"/>
              <a:ext cx="17342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образовательных модулей</a:t>
              </a:r>
              <a:endPara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17D47E9D-3C3C-4E20-B3ED-F3293EA73D22}"/>
              </a:ext>
            </a:extLst>
          </p:cNvPr>
          <p:cNvSpPr txBox="1"/>
          <p:nvPr/>
        </p:nvSpPr>
        <p:spPr>
          <a:xfrm>
            <a:off x="951492" y="5934156"/>
            <a:ext cx="990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Всего Центр аккредитован по </a:t>
            </a:r>
            <a:r>
              <a:rPr lang="ru-RU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89 врачебным специальностям</a:t>
            </a:r>
            <a:endParaRPr lang="ru-RU" b="1" dirty="0">
              <a:solidFill>
                <a:srgbClr val="A4B856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8A76AAAD-5615-45FC-BD6B-A51FC15F8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4" t="6170" r="26543" b="13913"/>
          <a:stretch>
            <a:fillRect/>
          </a:stretch>
        </p:blipFill>
        <p:spPr bwMode="auto">
          <a:xfrm>
            <a:off x="2477620" y="1159064"/>
            <a:ext cx="1842688" cy="1842688"/>
          </a:xfrm>
          <a:custGeom>
            <a:avLst/>
            <a:gdLst>
              <a:gd name="connsiteX0" fmla="*/ 921344 w 1842688"/>
              <a:gd name="connsiteY0" fmla="*/ 0 h 1842688"/>
              <a:gd name="connsiteX1" fmla="*/ 1842688 w 1842688"/>
              <a:gd name="connsiteY1" fmla="*/ 921344 h 1842688"/>
              <a:gd name="connsiteX2" fmla="*/ 921344 w 1842688"/>
              <a:gd name="connsiteY2" fmla="*/ 1842688 h 1842688"/>
              <a:gd name="connsiteX3" fmla="*/ 0 w 1842688"/>
              <a:gd name="connsiteY3" fmla="*/ 921344 h 1842688"/>
              <a:gd name="connsiteX4" fmla="*/ 921344 w 1842688"/>
              <a:gd name="connsiteY4" fmla="*/ 0 h 184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688" h="1842688">
                <a:moveTo>
                  <a:pt x="921344" y="0"/>
                </a:moveTo>
                <a:cubicBezTo>
                  <a:pt x="1430188" y="0"/>
                  <a:pt x="1842688" y="412500"/>
                  <a:pt x="1842688" y="921344"/>
                </a:cubicBezTo>
                <a:cubicBezTo>
                  <a:pt x="1842688" y="1430188"/>
                  <a:pt x="1430188" y="1842688"/>
                  <a:pt x="921344" y="1842688"/>
                </a:cubicBezTo>
                <a:cubicBezTo>
                  <a:pt x="412500" y="1842688"/>
                  <a:pt x="0" y="1430188"/>
                  <a:pt x="0" y="921344"/>
                </a:cubicBezTo>
                <a:cubicBezTo>
                  <a:pt x="0" y="412500"/>
                  <a:pt x="412500" y="0"/>
                  <a:pt x="9213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EB984D94-4A7A-4D9C-AF9C-878C7F380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5" t="204" r="12482" b="1781"/>
          <a:stretch>
            <a:fillRect/>
          </a:stretch>
        </p:blipFill>
        <p:spPr bwMode="auto">
          <a:xfrm>
            <a:off x="6105882" y="1156254"/>
            <a:ext cx="1842688" cy="1842688"/>
          </a:xfrm>
          <a:custGeom>
            <a:avLst/>
            <a:gdLst>
              <a:gd name="connsiteX0" fmla="*/ 921344 w 1842688"/>
              <a:gd name="connsiteY0" fmla="*/ 0 h 1842688"/>
              <a:gd name="connsiteX1" fmla="*/ 1842688 w 1842688"/>
              <a:gd name="connsiteY1" fmla="*/ 921344 h 1842688"/>
              <a:gd name="connsiteX2" fmla="*/ 921344 w 1842688"/>
              <a:gd name="connsiteY2" fmla="*/ 1842688 h 1842688"/>
              <a:gd name="connsiteX3" fmla="*/ 0 w 1842688"/>
              <a:gd name="connsiteY3" fmla="*/ 921344 h 1842688"/>
              <a:gd name="connsiteX4" fmla="*/ 921344 w 1842688"/>
              <a:gd name="connsiteY4" fmla="*/ 0 h 184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688" h="1842688">
                <a:moveTo>
                  <a:pt x="921344" y="0"/>
                </a:moveTo>
                <a:cubicBezTo>
                  <a:pt x="1430188" y="0"/>
                  <a:pt x="1842688" y="412500"/>
                  <a:pt x="1842688" y="921344"/>
                </a:cubicBezTo>
                <a:cubicBezTo>
                  <a:pt x="1842688" y="1430188"/>
                  <a:pt x="1430188" y="1842688"/>
                  <a:pt x="921344" y="1842688"/>
                </a:cubicBezTo>
                <a:cubicBezTo>
                  <a:pt x="412500" y="1842688"/>
                  <a:pt x="0" y="1430188"/>
                  <a:pt x="0" y="921344"/>
                </a:cubicBezTo>
                <a:cubicBezTo>
                  <a:pt x="0" y="412500"/>
                  <a:pt x="412500" y="0"/>
                  <a:pt x="9213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2DD238D3-2069-4AB4-A94D-1CD415FF5D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2" t="8416" r="31419" b="39871"/>
          <a:stretch/>
        </p:blipFill>
        <p:spPr bwMode="auto">
          <a:xfrm>
            <a:off x="9798972" y="1156254"/>
            <a:ext cx="1842688" cy="1842688"/>
          </a:xfrm>
          <a:custGeom>
            <a:avLst/>
            <a:gdLst>
              <a:gd name="connsiteX0" fmla="*/ 921344 w 1842688"/>
              <a:gd name="connsiteY0" fmla="*/ 0 h 1842688"/>
              <a:gd name="connsiteX1" fmla="*/ 1842688 w 1842688"/>
              <a:gd name="connsiteY1" fmla="*/ 921344 h 1842688"/>
              <a:gd name="connsiteX2" fmla="*/ 921344 w 1842688"/>
              <a:gd name="connsiteY2" fmla="*/ 1842688 h 1842688"/>
              <a:gd name="connsiteX3" fmla="*/ 0 w 1842688"/>
              <a:gd name="connsiteY3" fmla="*/ 921344 h 1842688"/>
              <a:gd name="connsiteX4" fmla="*/ 921344 w 1842688"/>
              <a:gd name="connsiteY4" fmla="*/ 0 h 184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688" h="1842688">
                <a:moveTo>
                  <a:pt x="921344" y="0"/>
                </a:moveTo>
                <a:cubicBezTo>
                  <a:pt x="1430188" y="0"/>
                  <a:pt x="1842688" y="412500"/>
                  <a:pt x="1842688" y="921344"/>
                </a:cubicBezTo>
                <a:cubicBezTo>
                  <a:pt x="1842688" y="1430188"/>
                  <a:pt x="1430188" y="1842688"/>
                  <a:pt x="921344" y="1842688"/>
                </a:cubicBezTo>
                <a:cubicBezTo>
                  <a:pt x="412500" y="1842688"/>
                  <a:pt x="0" y="1430188"/>
                  <a:pt x="0" y="921344"/>
                </a:cubicBezTo>
                <a:cubicBezTo>
                  <a:pt x="0" y="412500"/>
                  <a:pt x="412500" y="0"/>
                  <a:pt x="9213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7348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947</TotalTime>
  <Words>1408</Words>
  <Application>Microsoft Office PowerPoint</Application>
  <PresentationFormat>Широкоэкранный</PresentationFormat>
  <Paragraphs>280</Paragraphs>
  <Slides>26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Roboto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          Капитальный ремонт ГБУЗ ДГП №110 ДЗМ                                                  </vt:lpstr>
      <vt:lpstr>          Строительство                                                </vt:lpstr>
      <vt:lpstr>          Строительство                      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Основные показатели </vt:lpstr>
      <vt:lpstr>   Новорожденные </vt:lpstr>
      <vt:lpstr>   Дети- инвалиды                                                                                                                     </vt:lpstr>
      <vt:lpstr>     Укомплектованность  </vt:lpstr>
      <vt:lpstr>Укомплектованность  </vt:lpstr>
      <vt:lpstr> Мощность </vt:lpstr>
      <vt:lpstr>Профилактическая работа</vt:lpstr>
      <vt:lpstr>Кабинет здорового ребенка </vt:lpstr>
      <vt:lpstr>Заболеваемость</vt:lpstr>
      <vt:lpstr>Заболеваемость детей 0-14 лет</vt:lpstr>
      <vt:lpstr>Заболеваемость детей 15-17 лет</vt:lpstr>
      <vt:lpstr>Диагностика</vt:lpstr>
      <vt:lpstr>Работа с населением</vt:lpstr>
      <vt:lpstr>Работа с обращениями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Злыгостева Евгения Валериевна</dc:creator>
  <cp:lastModifiedBy>Ирина Фоменко</cp:lastModifiedBy>
  <cp:revision>88</cp:revision>
  <dcterms:created xsi:type="dcterms:W3CDTF">2023-01-19T14:16:43Z</dcterms:created>
  <dcterms:modified xsi:type="dcterms:W3CDTF">2023-02-15T05:55:05Z</dcterms:modified>
</cp:coreProperties>
</file>