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03" r:id="rId2"/>
    <p:sldId id="423" r:id="rId3"/>
    <p:sldId id="421" r:id="rId4"/>
    <p:sldId id="363" r:id="rId5"/>
    <p:sldId id="417" r:id="rId6"/>
    <p:sldId id="412" r:id="rId7"/>
    <p:sldId id="395" r:id="rId8"/>
    <p:sldId id="413" r:id="rId9"/>
    <p:sldId id="368" r:id="rId10"/>
    <p:sldId id="424" r:id="rId11"/>
    <p:sldId id="371" r:id="rId12"/>
    <p:sldId id="372" r:id="rId13"/>
    <p:sldId id="418" r:id="rId14"/>
    <p:sldId id="321" r:id="rId15"/>
    <p:sldId id="397" r:id="rId16"/>
    <p:sldId id="402" r:id="rId17"/>
    <p:sldId id="400" r:id="rId18"/>
    <p:sldId id="422" r:id="rId19"/>
  </p:sldIdLst>
  <p:sldSz cx="9144000" cy="5143500" type="screen16x9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2910BC"/>
    <a:srgbClr val="3333FF"/>
    <a:srgbClr val="B3110D"/>
    <a:srgbClr val="00B0F0"/>
    <a:srgbClr val="048E74"/>
    <a:srgbClr val="9A314B"/>
    <a:srgbClr val="007E39"/>
    <a:srgbClr val="CCE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 autoAdjust="0"/>
    <p:restoredTop sz="93571" autoAdjust="0"/>
  </p:normalViewPr>
  <p:slideViewPr>
    <p:cSldViewPr>
      <p:cViewPr varScale="1">
        <p:scale>
          <a:sx n="82" d="100"/>
          <a:sy n="82" d="100"/>
        </p:scale>
        <p:origin x="108" y="3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309434" cy="337896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747" y="1"/>
            <a:ext cx="4309434" cy="337896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EEC50347-5D19-4A5C-89F9-4B7D4284D57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422188"/>
            <a:ext cx="4309434" cy="337896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747" y="6422188"/>
            <a:ext cx="4309434" cy="337896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952A6307-5B29-4CEC-B625-9CB2E790C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8422" cy="338057"/>
          </a:xfrm>
          <a:prstGeom prst="rect">
            <a:avLst/>
          </a:prstGeom>
        </p:spPr>
        <p:txBody>
          <a:bodyPr vert="horz" lIns="92013" tIns="46006" rIns="92013" bIns="460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3" y="2"/>
            <a:ext cx="4308422" cy="338057"/>
          </a:xfrm>
          <a:prstGeom prst="rect">
            <a:avLst/>
          </a:prstGeom>
        </p:spPr>
        <p:txBody>
          <a:bodyPr vert="horz" lIns="92013" tIns="46006" rIns="92013" bIns="46006" rtlCol="0"/>
          <a:lstStyle>
            <a:lvl1pPr algn="r">
              <a:defRPr sz="1200"/>
            </a:lvl1pPr>
          </a:lstStyle>
          <a:p>
            <a:fld id="{0D58AC27-0324-4E35-BC25-A8A976808B05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7800" y="509588"/>
            <a:ext cx="4506913" cy="2535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13" tIns="46006" rIns="92013" bIns="4600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11556"/>
            <a:ext cx="7954010" cy="3042522"/>
          </a:xfrm>
          <a:prstGeom prst="rect">
            <a:avLst/>
          </a:prstGeom>
        </p:spPr>
        <p:txBody>
          <a:bodyPr vert="horz" lIns="92013" tIns="46006" rIns="92013" bIns="4600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933"/>
            <a:ext cx="4308422" cy="338057"/>
          </a:xfrm>
          <a:prstGeom prst="rect">
            <a:avLst/>
          </a:prstGeom>
        </p:spPr>
        <p:txBody>
          <a:bodyPr vert="horz" lIns="92013" tIns="46006" rIns="92013" bIns="4600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3" y="6421933"/>
            <a:ext cx="4308422" cy="338057"/>
          </a:xfrm>
          <a:prstGeom prst="rect">
            <a:avLst/>
          </a:prstGeom>
        </p:spPr>
        <p:txBody>
          <a:bodyPr vert="horz" lIns="92013" tIns="46006" rIns="92013" bIns="46006" rtlCol="0" anchor="b"/>
          <a:lstStyle>
            <a:lvl1pPr algn="r">
              <a:defRPr sz="1200"/>
            </a:lvl1pPr>
          </a:lstStyle>
          <a:p>
            <a:fld id="{F11A0A1B-A0AA-4960-9B3E-3B84C54954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91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A0A1B-A0AA-4960-9B3E-3B84C54954E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44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A0A1B-A0AA-4960-9B3E-3B84C54954E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507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17800" y="509588"/>
            <a:ext cx="4506913" cy="25352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A0A1B-A0AA-4960-9B3E-3B84C54954E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A0A1B-A0AA-4960-9B3E-3B84C54954E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572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E029-DE45-4100-974E-B7D898E82E9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048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A0A1B-A0AA-4960-9B3E-3B84C54954E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15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microsoft.com/office/2007/relationships/hdphoto" Target="../media/hdphoto3.wdp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74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337941" y="1707654"/>
            <a:ext cx="7772400" cy="16227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ОТЧЕТ</a:t>
            </a:r>
            <a:b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РУКОВОДИТЕЛЯ </a:t>
            </a:r>
            <a:b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ОБ ОСНОВНЫХ НАПРАВЛЕНИЯХ </a:t>
            </a:r>
            <a:b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И РЕЗУЛЬТАТАХ ДЕЯТЕЛЬНОСТИ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4277" y="3330384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rPr>
              <a:t>Докладчик </a:t>
            </a:r>
          </a:p>
          <a:p>
            <a:pPr marL="0" marR="0" lvl="0" indent="0" algn="r" defTabSz="91440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rPr>
              <a:t>Бутрина Елена Владимировна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204623" y="0"/>
            <a:ext cx="4971278" cy="801205"/>
            <a:chOff x="0" y="-75554"/>
            <a:chExt cx="4971278" cy="80120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7276" y="41073"/>
              <a:ext cx="854002" cy="570144"/>
            </a:xfrm>
            <a:prstGeom prst="rect">
              <a:avLst/>
            </a:prstGeom>
          </p:spPr>
        </p:pic>
        <p:grpSp>
          <p:nvGrpSpPr>
            <p:cNvPr id="8" name="Группа 7"/>
            <p:cNvGrpSpPr/>
            <p:nvPr/>
          </p:nvGrpSpPr>
          <p:grpSpPr>
            <a:xfrm>
              <a:off x="0" y="-75554"/>
              <a:ext cx="3958077" cy="801205"/>
              <a:chOff x="0" y="-75554"/>
              <a:chExt cx="3958077" cy="801205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9832" y="-75554"/>
                <a:ext cx="898245" cy="801205"/>
              </a:xfrm>
              <a:prstGeom prst="rect">
                <a:avLst/>
              </a:prstGeom>
            </p:spPr>
          </p:pic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9735"/>
                <a:ext cx="2821854" cy="62095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1547664" y="4443958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227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43100" y="4454155"/>
            <a:ext cx="6840760" cy="576064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Все сотрудники имеют действующие сертификаты по повышению квалификации в  соответствии с занимаемой должностью  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-108520" y="11401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КАДРОВЫЙ СОСТАВ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63038"/>
            <a:ext cx="2808312" cy="29049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35896" y="1162772"/>
            <a:ext cx="1909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5956" y="1700543"/>
            <a:ext cx="140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ШТАТ – 60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73264"/>
            <a:ext cx="2232248" cy="19526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61575" y="1499916"/>
            <a:ext cx="1938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-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"/>
          <a:stretch/>
        </p:blipFill>
        <p:spPr>
          <a:xfrm>
            <a:off x="292418" y="2211710"/>
            <a:ext cx="2335366" cy="1406399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131840" y="2427734"/>
            <a:ext cx="108012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27 чел. высшее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3995936" y="1609554"/>
            <a:ext cx="115212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20 чел. </a:t>
            </a:r>
            <a:r>
              <a:rPr lang="ru-RU" sz="1050" dirty="0"/>
              <a:t>среднее-</a:t>
            </a:r>
            <a:r>
              <a:rPr lang="ru-RU" sz="1050" dirty="0" err="1"/>
              <a:t>профес</a:t>
            </a:r>
            <a:r>
              <a:rPr lang="ru-RU" sz="1050" dirty="0"/>
              <a:t>. </a:t>
            </a:r>
          </a:p>
        </p:txBody>
      </p:sp>
      <p:sp>
        <p:nvSpPr>
          <p:cNvPr id="13" name="Овал 12"/>
          <p:cNvSpPr/>
          <p:nvPr/>
        </p:nvSpPr>
        <p:spPr>
          <a:xfrm>
            <a:off x="4842641" y="2427734"/>
            <a:ext cx="108012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3 чел. среднее</a:t>
            </a:r>
          </a:p>
        </p:txBody>
      </p:sp>
    </p:spTree>
    <p:extLst>
      <p:ext uri="{BB962C8B-B14F-4D97-AF65-F5344CB8AC3E}">
        <p14:creationId xmlns:p14="http://schemas.microsoft.com/office/powerpoint/2010/main" val="3892874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http://seoforge.ru/img/0_c7a26_da1f6fdb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497" y="1584291"/>
            <a:ext cx="881512" cy="659665"/>
          </a:xfrm>
          <a:prstGeom prst="snip2DiagRect">
            <a:avLst/>
          </a:prstGeom>
          <a:noFill/>
          <a:ln>
            <a:noFill/>
          </a:ln>
        </p:spPr>
      </p:pic>
      <p:sp>
        <p:nvSpPr>
          <p:cNvPr id="136205" name="AutoShape 13" descr="https://info-clic.info/wp-content/uploads/2018/09/Info-Clic-Checked-Promo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6207" name="AutoShape 1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6209" name="AutoShape 1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1307351" y="1539420"/>
            <a:ext cx="2888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Контроль за  качеством оказания социальных услуг, их соответствие нормативной документации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63843" name="Picture 3" descr="C:\Users\User\Desktop\человек с лупо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9934" y="1512708"/>
            <a:ext cx="723457" cy="792088"/>
          </a:xfrm>
          <a:prstGeom prst="snip2DiagRect">
            <a:avLst/>
          </a:prstGeom>
          <a:noFill/>
          <a:ln>
            <a:noFill/>
          </a:ln>
        </p:spPr>
      </p:pic>
      <p:sp>
        <p:nvSpPr>
          <p:cNvPr id="56" name="TextBox 55"/>
          <p:cNvSpPr txBox="1"/>
          <p:nvPr/>
        </p:nvSpPr>
        <p:spPr>
          <a:xfrm>
            <a:off x="5940152" y="1539420"/>
            <a:ext cx="2847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Выявление и предупреждение факторов, снижающих качество предоставляемых услуг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39552" y="440710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В результате внутренних проверок были выработаны предложения по реализации мероприятий, направленных на повышение качества оказания социальных услуг.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932040" y="2855202"/>
            <a:ext cx="34198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0070C0"/>
                </a:solidFill>
              </a:rPr>
              <a:t>Проверки:</a:t>
            </a:r>
          </a:p>
          <a:p>
            <a:endParaRPr lang="ru-RU" sz="1200" b="1" u="sng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b="1" dirty="0">
                <a:solidFill>
                  <a:srgbClr val="0070C0"/>
                </a:solidFill>
              </a:rPr>
              <a:t>Плановые</a:t>
            </a:r>
          </a:p>
          <a:p>
            <a:pPr marL="285750" indent="-285750">
              <a:buFontTx/>
              <a:buChar char="-"/>
            </a:pPr>
            <a:r>
              <a:rPr lang="ru-RU" sz="1400" b="1" dirty="0">
                <a:solidFill>
                  <a:srgbClr val="0070C0"/>
                </a:solidFill>
              </a:rPr>
              <a:t>Экспресс</a:t>
            </a:r>
          </a:p>
          <a:p>
            <a:pPr marL="285750" indent="-285750">
              <a:buFontTx/>
              <a:buChar char="-"/>
            </a:pPr>
            <a:r>
              <a:rPr lang="ru-RU" sz="1400" b="1" dirty="0">
                <a:solidFill>
                  <a:srgbClr val="0070C0"/>
                </a:solidFill>
              </a:rPr>
              <a:t>Внеплановые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433" y="9529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СИСТЕМА КОНТРОЛЯ КАЧЕСТВА ОКАЗАНИЯ УСЛУГ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93649"/>
            <a:ext cx="1681743" cy="14462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278236" y="1420209"/>
            <a:ext cx="8685744" cy="576064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  <a:cs typeface="Times New Roman" pitchFamily="18" charset="0"/>
              </a:rPr>
              <a:t>На надомном обслуживании состоит </a:t>
            </a:r>
            <a:r>
              <a:rPr lang="ru-RU" b="1" i="1" dirty="0">
                <a:solidFill>
                  <a:srgbClr val="C00000"/>
                </a:solidFill>
                <a:cs typeface="Times New Roman" pitchFamily="18" charset="0"/>
              </a:rPr>
              <a:t>705 человека</a:t>
            </a:r>
            <a:r>
              <a:rPr lang="ru-RU" b="1" i="1" dirty="0">
                <a:solidFill>
                  <a:schemeClr val="bg1"/>
                </a:solidFill>
                <a:cs typeface="Times New Roman" pitchFamily="18" charset="0"/>
              </a:rPr>
              <a:t>, им оказано </a:t>
            </a:r>
            <a:r>
              <a:rPr lang="ru-RU" b="1" i="1" dirty="0">
                <a:solidFill>
                  <a:srgbClr val="C00000"/>
                </a:solidFill>
                <a:cs typeface="Times New Roman" pitchFamily="18" charset="0"/>
              </a:rPr>
              <a:t>104257 </a:t>
            </a:r>
            <a:r>
              <a:rPr lang="ru-RU" b="1" i="1" dirty="0">
                <a:solidFill>
                  <a:schemeClr val="bg1"/>
                </a:solidFill>
                <a:cs typeface="Times New Roman" pitchFamily="18" charset="0"/>
              </a:rPr>
              <a:t>услуг</a:t>
            </a:r>
            <a:endParaRPr lang="ru-RU" dirty="0">
              <a:solidFill>
                <a:srgbClr val="9A314B"/>
              </a:solidFill>
              <a:cs typeface="Times New Roman" pitchFamily="18" charset="0"/>
            </a:endParaRPr>
          </a:p>
        </p:txBody>
      </p:sp>
      <p:pic>
        <p:nvPicPr>
          <p:cNvPr id="1033" name="Picture 9" descr="C:\Users\20\Desktop\Новая презинтация\Элементы\zorg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7930" y="3325902"/>
            <a:ext cx="504056" cy="504056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683568" y="2637279"/>
            <a:ext cx="3096344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rgbClr val="0070C0"/>
                </a:solidFill>
              </a:rPr>
              <a:t>Инвалиды</a:t>
            </a:r>
            <a:r>
              <a:rPr lang="ru-RU" sz="1700" b="1" dirty="0">
                <a:solidFill>
                  <a:srgbClr val="048E74"/>
                </a:solidFill>
              </a:rPr>
              <a:t>  </a:t>
            </a:r>
            <a:r>
              <a:rPr lang="ru-RU" sz="1700" b="1" dirty="0">
                <a:solidFill>
                  <a:srgbClr val="9A314B"/>
                </a:solidFill>
              </a:rPr>
              <a:t>603 чел.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7564" y="3546382"/>
            <a:ext cx="3168352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rgbClr val="0070C0"/>
                </a:solidFill>
              </a:rPr>
              <a:t>Пенсионеры</a:t>
            </a:r>
            <a:r>
              <a:rPr lang="ru-RU" sz="1700" b="1" dirty="0">
                <a:solidFill>
                  <a:srgbClr val="048E74"/>
                </a:solidFill>
              </a:rPr>
              <a:t>  </a:t>
            </a:r>
            <a:r>
              <a:rPr lang="ru-RU" sz="1700" b="1" dirty="0">
                <a:solidFill>
                  <a:srgbClr val="9A314B"/>
                </a:solidFill>
              </a:rPr>
              <a:t>102 чел.</a:t>
            </a:r>
          </a:p>
        </p:txBody>
      </p:sp>
      <p:pic>
        <p:nvPicPr>
          <p:cNvPr id="1031" name="Picture 7" descr="\\Южпорт1-пк\папка обмена\опиаип\Антон\Элементы для презентации\54217193-young-woman-social-worker-strolling-with-elder-grey-haired-man-in-wheelchair-flat-style-vector-illus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78235" y="2493263"/>
            <a:ext cx="864096" cy="864096"/>
          </a:xfrm>
          <a:prstGeom prst="rect">
            <a:avLst/>
          </a:prstGeom>
          <a:noFill/>
        </p:spPr>
      </p:pic>
      <p:pic>
        <p:nvPicPr>
          <p:cNvPr id="1032" name="Picture 8" descr="C:\Users\20\Desktop\Новая презинтация\Элементы\Klining-domov-kvartir-i-ofisov.Kliningovaya-kompaniya.pn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2734" y="2806654"/>
            <a:ext cx="432048" cy="432048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4744378" y="2806654"/>
            <a:ext cx="40324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9A314B"/>
                </a:solidFill>
              </a:rPr>
              <a:t>93 938 </a:t>
            </a:r>
            <a:r>
              <a:rPr lang="ru-RU" sz="1600" b="1" dirty="0">
                <a:solidFill>
                  <a:srgbClr val="0070C0"/>
                </a:solidFill>
              </a:rPr>
              <a:t>социально-бытовых услуг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774934" y="3325902"/>
            <a:ext cx="40324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>
                <a:solidFill>
                  <a:srgbClr val="9A314B"/>
                </a:solidFill>
              </a:rPr>
              <a:t>10 301 </a:t>
            </a:r>
            <a:r>
              <a:rPr lang="ru-RU" sz="1700" b="1" dirty="0">
                <a:solidFill>
                  <a:srgbClr val="0070C0"/>
                </a:solidFill>
              </a:rPr>
              <a:t>социально-медицинских услуг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11452" y="237881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Оказано:</a:t>
            </a:r>
          </a:p>
        </p:txBody>
      </p:sp>
      <p:pic>
        <p:nvPicPr>
          <p:cNvPr id="22530" name="Picture 2" descr="https://www.pinclipart.com/picdir/big/194-1949677_urged-to-avoid-collision-course-with-judiciary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2734" y="3870852"/>
            <a:ext cx="362902" cy="377237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4767990" y="3843446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>
                <a:solidFill>
                  <a:srgbClr val="9A314B"/>
                </a:solidFill>
              </a:rPr>
              <a:t>18 </a:t>
            </a:r>
            <a:r>
              <a:rPr lang="ru-RU" sz="1700" b="1" dirty="0">
                <a:solidFill>
                  <a:srgbClr val="9A31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>
                <a:solidFill>
                  <a:srgbClr val="0070C0"/>
                </a:solidFill>
              </a:rPr>
              <a:t>социально-правовые услуги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80020" y="5234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СОЦИАЛЬНОЕ ОБСЛУЖИВАНИЕ НА ДОМУ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6" y="3362906"/>
            <a:ext cx="987574" cy="9875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20\Desktop\Новая презинтация\Элементы\Vendor_Payment_Methods-120x120.png"/>
          <p:cNvPicPr>
            <a:picLocks noChangeAspect="1" noChangeArrowheads="1"/>
          </p:cNvPicPr>
          <p:nvPr/>
        </p:nvPicPr>
        <p:blipFill rotWithShape="1">
          <a:blip r:embed="rId4" cstate="print"/>
          <a:srcRect t="21088" b="20579"/>
          <a:stretch/>
        </p:blipFill>
        <p:spPr bwMode="auto">
          <a:xfrm>
            <a:off x="1331640" y="2363936"/>
            <a:ext cx="1199792" cy="699879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782033" y="3038134"/>
            <a:ext cx="2220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ru-RU" sz="1200" b="1" dirty="0">
                <a:solidFill>
                  <a:srgbClr val="0070C0"/>
                </a:solidFill>
              </a:rPr>
              <a:t>Электронный социальный  сертификат на продукты питания</a:t>
            </a:r>
          </a:p>
          <a:p>
            <a:pPr marL="0" lvl="1" algn="ctr">
              <a:defRPr/>
            </a:pPr>
            <a:r>
              <a:rPr lang="ru-RU" sz="1200" b="1" dirty="0">
                <a:solidFill>
                  <a:srgbClr val="9A31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51 чел.</a:t>
            </a:r>
            <a:endParaRPr lang="ru-RU" sz="1200" b="1" dirty="0"/>
          </a:p>
        </p:txBody>
      </p:sp>
      <p:pic>
        <p:nvPicPr>
          <p:cNvPr id="2062" name="Picture 14" descr="C:\Users\20\Desktop\Новая презинтация\Элементы\Types-of-legal-firm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3997" y="2211710"/>
            <a:ext cx="754970" cy="754970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3210210" y="3011544"/>
            <a:ext cx="1780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70C0"/>
                </a:solidFill>
              </a:rPr>
              <a:t>Консультация юрисконсульта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9A314B"/>
                </a:solidFill>
              </a:rPr>
              <a:t>9 чел.</a:t>
            </a:r>
            <a:endParaRPr lang="ru-RU" sz="12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677695" y="3968555"/>
            <a:ext cx="3571902" cy="688717"/>
            <a:chOff x="4395605" y="3513592"/>
            <a:chExt cx="3571902" cy="688717"/>
          </a:xfrm>
        </p:grpSpPr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395605" y="3513592"/>
              <a:ext cx="1483388" cy="688717"/>
            </a:xfrm>
            <a:prstGeom prst="rect">
              <a:avLst/>
            </a:prstGeom>
            <a:noFill/>
          </p:spPr>
        </p:pic>
        <p:sp>
          <p:nvSpPr>
            <p:cNvPr id="30" name="Прямоугольник 29"/>
            <p:cNvSpPr/>
            <p:nvPr/>
          </p:nvSpPr>
          <p:spPr>
            <a:xfrm>
              <a:off x="5015179" y="3521864"/>
              <a:ext cx="29523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ru-RU" sz="1200" b="1" dirty="0">
                  <a:solidFill>
                    <a:srgbClr val="0070C0"/>
                  </a:solidFill>
                </a:rPr>
                <a:t>Подарочные наборы</a:t>
              </a:r>
            </a:p>
            <a:p>
              <a:pPr lvl="1" algn="ctr"/>
              <a:r>
                <a:rPr lang="ru-RU" sz="1200" b="1" dirty="0">
                  <a:solidFill>
                    <a:srgbClr val="0070C0"/>
                  </a:solidFill>
                </a:rPr>
                <a:t>«С заботой о здоровье» </a:t>
              </a:r>
            </a:p>
            <a:p>
              <a:pPr lvl="1" algn="ctr"/>
              <a:r>
                <a:rPr lang="ru-RU" sz="1200" b="1" dirty="0">
                  <a:solidFill>
                    <a:srgbClr val="9A314B"/>
                  </a:solidFill>
                </a:rPr>
                <a:t>2  272 чел.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964821" y="3988877"/>
            <a:ext cx="2676906" cy="648072"/>
            <a:chOff x="1175964" y="4307454"/>
            <a:chExt cx="2676906" cy="648072"/>
          </a:xfrm>
        </p:grpSpPr>
        <p:pic>
          <p:nvPicPr>
            <p:cNvPr id="2056" name="Picture 8" descr="C:\Users\20\Desktop\Новая презинтация\Элементы\ingredients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1175964" y="4307454"/>
              <a:ext cx="648072" cy="648072"/>
            </a:xfrm>
            <a:prstGeom prst="rect">
              <a:avLst/>
            </a:prstGeom>
            <a:noFill/>
          </p:spPr>
        </p:pic>
        <p:sp>
          <p:nvSpPr>
            <p:cNvPr id="39" name="Прямоугольник 38"/>
            <p:cNvSpPr/>
            <p:nvPr/>
          </p:nvSpPr>
          <p:spPr>
            <a:xfrm>
              <a:off x="1886815" y="4307454"/>
              <a:ext cx="19660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70C0"/>
                  </a:solidFill>
                </a:rPr>
                <a:t>Праздничный продуктовый  набор     </a:t>
              </a:r>
            </a:p>
            <a:p>
              <a:pPr algn="ctr"/>
              <a:r>
                <a:rPr lang="ru-RU" sz="1200" b="1" dirty="0">
                  <a:solidFill>
                    <a:srgbClr val="9A314B"/>
                  </a:solidFill>
                </a:rPr>
                <a:t>58 чел.</a:t>
              </a:r>
            </a:p>
          </p:txBody>
        </p:sp>
      </p:grpSp>
      <p:pic>
        <p:nvPicPr>
          <p:cNvPr id="2073" name="Picture 25" descr="C:\Users\20\Desktop\Новая презинтация\Элементы\Credit-Card.png"/>
          <p:cNvPicPr>
            <a:picLocks noChangeAspect="1" noChangeArrowheads="1"/>
          </p:cNvPicPr>
          <p:nvPr/>
        </p:nvPicPr>
        <p:blipFill rotWithShape="1">
          <a:blip r:embed="rId8" cstate="print"/>
          <a:srcRect t="20604" b="16896"/>
          <a:stretch/>
        </p:blipFill>
        <p:spPr bwMode="auto">
          <a:xfrm>
            <a:off x="6579356" y="2358310"/>
            <a:ext cx="1078717" cy="674198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>
          <a:xfrm>
            <a:off x="5198355" y="2987533"/>
            <a:ext cx="3295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ru-RU" sz="1200" b="1" dirty="0">
                <a:solidFill>
                  <a:srgbClr val="0070C0"/>
                </a:solidFill>
              </a:rPr>
              <a:t>Электронный сертификат  на товары длительного пользования  </a:t>
            </a:r>
            <a:r>
              <a:rPr lang="ru-RU" sz="1200" b="1" dirty="0">
                <a:solidFill>
                  <a:srgbClr val="9A314B"/>
                </a:solidFill>
              </a:rPr>
              <a:t>26 чел.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331640" y="1421154"/>
            <a:ext cx="6792620" cy="455172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r>
              <a:rPr lang="ru-RU" sz="1600" b="1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400" b="1" i="1" dirty="0">
                <a:solidFill>
                  <a:schemeClr val="bg1"/>
                </a:solidFill>
                <a:cs typeface="Times New Roman" pitchFamily="18" charset="0"/>
              </a:rPr>
              <a:t>За адресной социальной помощью обратилось  </a:t>
            </a:r>
            <a:r>
              <a:rPr lang="ru-RU" sz="1400" b="1" i="1" dirty="0" smtClean="0">
                <a:solidFill>
                  <a:srgbClr val="9A314B"/>
                </a:solidFill>
                <a:cs typeface="Times New Roman" pitchFamily="18" charset="0"/>
              </a:rPr>
              <a:t>2416 </a:t>
            </a:r>
            <a:r>
              <a:rPr lang="ru-RU" sz="1400" b="1" i="1" dirty="0" smtClean="0">
                <a:solidFill>
                  <a:schemeClr val="bg1"/>
                </a:solidFill>
                <a:cs typeface="Times New Roman" pitchFamily="18" charset="0"/>
              </a:rPr>
              <a:t>человек</a:t>
            </a:r>
            <a:r>
              <a:rPr lang="ru-RU" sz="1400" b="1" i="1" dirty="0">
                <a:solidFill>
                  <a:schemeClr val="bg1"/>
                </a:solidFill>
                <a:cs typeface="Times New Roman" pitchFamily="18" charset="0"/>
              </a:rPr>
              <a:t>,  оказано </a:t>
            </a:r>
            <a:r>
              <a:rPr lang="ru-RU" sz="1400" b="1" i="1" dirty="0" smtClean="0">
                <a:solidFill>
                  <a:srgbClr val="9A314B"/>
                </a:solidFill>
                <a:cs typeface="Times New Roman" pitchFamily="18" charset="0"/>
              </a:rPr>
              <a:t>2416</a:t>
            </a:r>
            <a:r>
              <a:rPr lang="ru-RU" sz="1400" b="1" i="1" dirty="0" smtClean="0">
                <a:solidFill>
                  <a:schemeClr val="bg1"/>
                </a:solidFill>
                <a:cs typeface="Times New Roman" pitchFamily="18" charset="0"/>
              </a:rPr>
              <a:t>услуг</a:t>
            </a:r>
            <a:endParaRPr lang="ru-RU" sz="1400" b="1" i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r>
              <a:rPr lang="ru-RU" sz="1400" b="1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41512" y="6828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СРОЧНОЕ СОЦИАЛЬНОЕ ОБСЛУЖИВАНИЕ</a:t>
            </a:r>
          </a:p>
        </p:txBody>
      </p:sp>
    </p:spTree>
    <p:extLst>
      <p:ext uri="{BB962C8B-B14F-4D97-AF65-F5344CB8AC3E}">
        <p14:creationId xmlns:p14="http://schemas.microsoft.com/office/powerpoint/2010/main" val="2238541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666" y="934444"/>
            <a:ext cx="1177573" cy="111329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950" y="1537538"/>
            <a:ext cx="844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0070C0"/>
                </a:solidFill>
              </a:rPr>
              <a:t>В каждом районе Москвы организован полезный и бесплатный досуг для москвичей старшего поколения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15617" y="2829871"/>
            <a:ext cx="77975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70C0"/>
                </a:solidFill>
              </a:rPr>
              <a:t>Образование –  Английский язык, Немецкий язык, Итальянский язык; Французский; Информационные технологии; Осваиваем мобильные устройства; История, искусство, краеведение; Психология и коммуникации; Правильное питание</a:t>
            </a:r>
            <a:endParaRPr lang="ru-RU" sz="1100" b="1" dirty="0">
              <a:solidFill>
                <a:srgbClr val="00B0F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15618" y="3934413"/>
            <a:ext cx="75129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70C0"/>
                </a:solidFill>
              </a:rPr>
              <a:t>Танцевальные программы - Танцы для всех; </a:t>
            </a:r>
            <a:r>
              <a:rPr lang="ru-RU" sz="1100" b="1" dirty="0" err="1">
                <a:solidFill>
                  <a:srgbClr val="0070C0"/>
                </a:solidFill>
              </a:rPr>
              <a:t>Зумба</a:t>
            </a:r>
            <a:r>
              <a:rPr lang="ru-RU" sz="1100" b="1" dirty="0">
                <a:solidFill>
                  <a:srgbClr val="0070C0"/>
                </a:solidFill>
              </a:rPr>
              <a:t>; Латиноамериканские танцы; Современные танцы; Восточные танцы</a:t>
            </a:r>
          </a:p>
        </p:txBody>
      </p:sp>
      <p:pic>
        <p:nvPicPr>
          <p:cNvPr id="24" name="Picture 7" descr="C:\Users\20\Desktop\Новая презинтация\Элементы\spo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207" y="3380590"/>
            <a:ext cx="514466" cy="385849"/>
          </a:xfrm>
          <a:prstGeom prst="rect">
            <a:avLst/>
          </a:prstGeom>
          <a:noFill/>
        </p:spPr>
      </p:pic>
      <p:pic>
        <p:nvPicPr>
          <p:cNvPr id="27" name="Picture 5" descr="C:\Users\20\Desktop\Новая презинтация\Элементы\unnamed 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993" y="2725199"/>
            <a:ext cx="529111" cy="529111"/>
          </a:xfrm>
          <a:prstGeom prst="rect">
            <a:avLst/>
          </a:prstGeom>
          <a:noFill/>
        </p:spPr>
      </p:pic>
      <p:pic>
        <p:nvPicPr>
          <p:cNvPr id="38" name="Picture 10" descr="C:\Users\20\Desktop\Новая презинтация\Элементы\dancer-768x76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266" y="3864663"/>
            <a:ext cx="419630" cy="419630"/>
          </a:xfrm>
          <a:prstGeom prst="rect">
            <a:avLst/>
          </a:prstGeom>
          <a:noFill/>
        </p:spPr>
      </p:pic>
      <p:pic>
        <p:nvPicPr>
          <p:cNvPr id="39" name="Picture 6" descr="C:\Users\20\Desktop\Новая презинтация\Элементы\87_8524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1621" y="4432933"/>
            <a:ext cx="487052" cy="487052"/>
          </a:xfrm>
          <a:prstGeom prst="rect">
            <a:avLst/>
          </a:prstGeom>
          <a:noFill/>
        </p:spPr>
      </p:pic>
      <p:sp>
        <p:nvSpPr>
          <p:cNvPr id="40" name="Скругленный прямоугольник 39"/>
          <p:cNvSpPr/>
          <p:nvPr/>
        </p:nvSpPr>
        <p:spPr>
          <a:xfrm>
            <a:off x="1835696" y="1118907"/>
            <a:ext cx="5688632" cy="28561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  <a:cs typeface="Times New Roman" pitchFamily="18" charset="0"/>
              </a:rPr>
              <a:t>Проект «Московское долголетие»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33772" y="2883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СОЦИАЛЬНЫЕ КОММУНИКАЦИИ И АКТИВНОЕ ДОЛГОЛЕТИЕ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5617" y="3381028"/>
            <a:ext cx="77295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70C0"/>
                </a:solidFill>
              </a:rPr>
              <a:t>Программы физической активности - Здорово жить, Гимнастика; Здоровая спина; Оздоровительная гимнастика; Дыхательная гимнастика; Суставная гимнастика; ОФП; Йога; </a:t>
            </a:r>
            <a:r>
              <a:rPr lang="ru-RU" sz="1100" b="1" dirty="0" err="1">
                <a:solidFill>
                  <a:srgbClr val="0070C0"/>
                </a:solidFill>
              </a:rPr>
              <a:t>Цигун</a:t>
            </a:r>
            <a:r>
              <a:rPr lang="ru-RU" sz="1100" b="1" dirty="0">
                <a:solidFill>
                  <a:srgbClr val="0070C0"/>
                </a:solidFill>
              </a:rPr>
              <a:t>; Тренажеры; Спортивные игры; Гимнастика мозга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8" y="4431568"/>
            <a:ext cx="76896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70C0"/>
                </a:solidFill>
              </a:rPr>
              <a:t>Творчество - Школа макияжа; Литература; Вязание на спицах и крючком; Изготовление аксессуаров и декоративных украшений; Красота и стиль; Фото и видео; Кулинарные курсы</a:t>
            </a:r>
          </a:p>
        </p:txBody>
      </p:sp>
      <p:pic>
        <p:nvPicPr>
          <p:cNvPr id="30" name="Picture 2" descr="http://school2126.ru/sites/default/files/field/image/ddd.jpg"/>
          <p:cNvPicPr>
            <a:picLocks noChangeAspect="1" noChangeArrowheads="1"/>
          </p:cNvPicPr>
          <p:nvPr/>
        </p:nvPicPr>
        <p:blipFill rotWithShape="1">
          <a:blip r:embed="rId9" cstate="print"/>
          <a:srcRect l="16874" r="18620" b="13274"/>
          <a:stretch/>
        </p:blipFill>
        <p:spPr bwMode="auto">
          <a:xfrm>
            <a:off x="8352009" y="1050454"/>
            <a:ext cx="688083" cy="855490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668549" y="1968074"/>
            <a:ext cx="7683460" cy="235696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i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r>
              <a:rPr lang="ru-RU" sz="1200" b="1" i="1" dirty="0">
                <a:solidFill>
                  <a:schemeClr val="bg1"/>
                </a:solidFill>
                <a:cs typeface="Times New Roman" pitchFamily="18" charset="0"/>
              </a:rPr>
              <a:t>В рамках проекта приняли участие по различным видам активностей  более  </a:t>
            </a:r>
            <a:r>
              <a:rPr lang="ru-RU" sz="1200" b="1" i="1" dirty="0">
                <a:solidFill>
                  <a:srgbClr val="9A314B"/>
                </a:solidFill>
                <a:cs typeface="Times New Roman" pitchFamily="18" charset="0"/>
              </a:rPr>
              <a:t>1 973  </a:t>
            </a:r>
            <a:r>
              <a:rPr lang="ru-RU" sz="1200" b="1" i="1" dirty="0">
                <a:solidFill>
                  <a:schemeClr val="bg1"/>
                </a:solidFill>
                <a:cs typeface="Times New Roman" pitchFamily="18" charset="0"/>
              </a:rPr>
              <a:t>уникальных  человек</a:t>
            </a:r>
            <a:endParaRPr lang="ru-RU" sz="1200" b="1" i="1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ru-RU" sz="1600" i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695" y="2343780"/>
            <a:ext cx="844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33CC"/>
                </a:solidFill>
              </a:rPr>
              <a:t>110 групп: 14 на свежем воздухе, 25 онлайн, 71 на площадках поставщика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21180" y="2178550"/>
            <a:ext cx="4536504" cy="3308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1550" b="1" dirty="0"/>
              <a:t>       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51720" y="1143628"/>
            <a:ext cx="5807104" cy="511684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Социальное сопровождение УВОВ, ИВОВ, ветеранов ВОВ,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а также граждан категории «группа риска»</a:t>
            </a:r>
            <a:endParaRPr lang="ru-RU" sz="1400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037" y="3753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СОЦИАЛЬНОЕ СОПРОВОЖДЕНИЕ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47984" y="1922655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Граждане, относящиеся к категории «группа риска»  </a:t>
            </a:r>
            <a:r>
              <a:rPr lang="ru-RU" sz="16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1006</a:t>
            </a:r>
            <a:r>
              <a:rPr lang="ru-RU" sz="16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 человек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285242" y="3777000"/>
            <a:ext cx="3670030" cy="906527"/>
            <a:chOff x="2875713" y="3061587"/>
            <a:chExt cx="3670030" cy="90652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713" y="3061587"/>
              <a:ext cx="1078177" cy="906527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3809439" y="3534962"/>
              <a:ext cx="27363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Кураторы  </a:t>
              </a:r>
              <a:r>
                <a:rPr lang="ru-RU" sz="1600" b="1" i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11</a:t>
              </a:r>
              <a:r>
                <a:rPr lang="ru-RU" sz="1600" b="1" i="1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  сотрудников 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631369" y="4307429"/>
            <a:ext cx="5994412" cy="752195"/>
            <a:chOff x="2325049" y="4051674"/>
            <a:chExt cx="5994412" cy="75219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325049" y="4454248"/>
              <a:ext cx="56703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Еженедельный  телефонный опрос  </a:t>
              </a:r>
              <a:r>
                <a:rPr lang="ru-RU" sz="1600" b="1" i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7 132  </a:t>
              </a:r>
              <a:r>
                <a:rPr lang="ru-RU" sz="1600" b="1" i="1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звонка за год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1389" y="4051674"/>
              <a:ext cx="648072" cy="752195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60" y="1536555"/>
            <a:ext cx="1419622" cy="141962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13271" y="2382086"/>
            <a:ext cx="49685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dirty="0">
                <a:solidFill>
                  <a:srgbClr val="0070C0"/>
                </a:solidFill>
                <a:cs typeface="Times New Roman" panose="02020603050405020304" pitchFamily="18" charset="0"/>
              </a:rPr>
              <a:t>В районе Северное Медведково  проживает </a:t>
            </a:r>
            <a:r>
              <a:rPr lang="ru-RU" sz="1300" b="1" dirty="0">
                <a:solidFill>
                  <a:srgbClr val="FF0000"/>
                </a:solidFill>
                <a:cs typeface="Times New Roman" panose="02020603050405020304" pitchFamily="18" charset="0"/>
              </a:rPr>
              <a:t>316</a:t>
            </a:r>
            <a:r>
              <a:rPr lang="ru-RU" sz="1300" b="1" dirty="0">
                <a:solidFill>
                  <a:srgbClr val="0070C0"/>
                </a:solidFill>
                <a:cs typeface="Times New Roman" panose="02020603050405020304" pitchFamily="18" charset="0"/>
              </a:rPr>
              <a:t> ветерана ВОВ:</a:t>
            </a:r>
          </a:p>
          <a:p>
            <a:pPr marL="2778125">
              <a:defRPr/>
            </a:pPr>
            <a:r>
              <a:rPr lang="ru-RU" sz="1300" b="1" dirty="0">
                <a:solidFill>
                  <a:srgbClr val="0070C0"/>
                </a:solidFill>
                <a:cs typeface="Times New Roman" panose="02020603050405020304" pitchFamily="18" charset="0"/>
              </a:rPr>
              <a:t>участников ВОВ – </a:t>
            </a:r>
            <a:r>
              <a:rPr lang="ru-RU" sz="1300" b="1" dirty="0">
                <a:solidFill>
                  <a:srgbClr val="C00000"/>
                </a:solidFill>
                <a:cs typeface="Times New Roman" panose="02020603050405020304" pitchFamily="18" charset="0"/>
              </a:rPr>
              <a:t>12 </a:t>
            </a:r>
          </a:p>
          <a:p>
            <a:pPr marL="2778125">
              <a:defRPr/>
            </a:pPr>
            <a:r>
              <a:rPr lang="ru-RU" sz="1300" b="1" dirty="0">
                <a:solidFill>
                  <a:srgbClr val="0070C0"/>
                </a:solidFill>
                <a:cs typeface="Times New Roman" panose="02020603050405020304" pitchFamily="18" charset="0"/>
              </a:rPr>
              <a:t>инвалидов ВОВ – </a:t>
            </a:r>
            <a:r>
              <a:rPr lang="ru-RU" sz="1300" b="1" dirty="0">
                <a:solidFill>
                  <a:srgbClr val="C00000"/>
                </a:solidFill>
                <a:cs typeface="Times New Roman" panose="02020603050405020304" pitchFamily="18" charset="0"/>
              </a:rPr>
              <a:t>2</a:t>
            </a:r>
            <a:endParaRPr lang="ru-RU" sz="13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2778125">
              <a:defRPr/>
            </a:pPr>
            <a:r>
              <a:rPr lang="ru-RU" sz="1300" b="1" dirty="0">
                <a:solidFill>
                  <a:srgbClr val="0070C0"/>
                </a:solidFill>
                <a:cs typeface="Times New Roman" panose="02020603050405020304" pitchFamily="18" charset="0"/>
              </a:rPr>
              <a:t>труженики тыла – </a:t>
            </a:r>
            <a:r>
              <a:rPr lang="ru-RU" sz="1300" b="1" dirty="0">
                <a:solidFill>
                  <a:srgbClr val="C00000"/>
                </a:solidFill>
                <a:cs typeface="Times New Roman" panose="02020603050405020304" pitchFamily="18" charset="0"/>
              </a:rPr>
              <a:t>164</a:t>
            </a:r>
          </a:p>
          <a:p>
            <a:pPr marL="2778125">
              <a:defRPr/>
            </a:pPr>
            <a:r>
              <a:rPr lang="ru-RU" sz="1300" b="1" dirty="0">
                <a:solidFill>
                  <a:srgbClr val="0070C0"/>
                </a:solidFill>
                <a:cs typeface="Times New Roman" panose="02020603050405020304" pitchFamily="18" charset="0"/>
              </a:rPr>
              <a:t>БНУФ - </a:t>
            </a:r>
            <a:r>
              <a:rPr lang="ru-RU" sz="1300" b="1" dirty="0">
                <a:solidFill>
                  <a:srgbClr val="C00000"/>
                </a:solidFill>
                <a:cs typeface="Times New Roman" panose="02020603050405020304" pitchFamily="18" charset="0"/>
              </a:rPr>
              <a:t>37</a:t>
            </a:r>
          </a:p>
          <a:p>
            <a:pPr marL="2778125">
              <a:defRPr/>
            </a:pPr>
            <a:r>
              <a:rPr lang="ru-RU" sz="1300" b="1" dirty="0">
                <a:solidFill>
                  <a:srgbClr val="0070C0"/>
                </a:solidFill>
                <a:cs typeface="Times New Roman" panose="02020603050405020304" pitchFamily="18" charset="0"/>
              </a:rPr>
              <a:t>вдовы УВОВ, ИВОВ - </a:t>
            </a:r>
            <a:r>
              <a:rPr lang="ru-RU" sz="1300" b="1" dirty="0">
                <a:solidFill>
                  <a:srgbClr val="C00000"/>
                </a:solidFill>
                <a:cs typeface="Times New Roman" panose="02020603050405020304" pitchFamily="18" charset="0"/>
              </a:rPr>
              <a:t>82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800" y="2600792"/>
            <a:ext cx="1768472" cy="16495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4"/>
          <p:cNvSpPr/>
          <p:nvPr/>
        </p:nvSpPr>
        <p:spPr>
          <a:xfrm>
            <a:off x="1594615" y="1130592"/>
            <a:ext cx="6386817" cy="417809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970" tIns="13970" rIns="13970" bIns="13970" spcCol="1270" anchor="ctr"/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cs typeface="Times New Roman" pitchFamily="18" charset="0"/>
              </a:rPr>
              <a:t>Сайт ГБУ ТЦСО «Бабушкинский» </a:t>
            </a:r>
            <a:r>
              <a:rPr lang="en-US" sz="1600" b="1" dirty="0">
                <a:solidFill>
                  <a:schemeClr val="bg1"/>
                </a:solidFill>
                <a:cs typeface="Times New Roman" pitchFamily="18" charset="0"/>
              </a:rPr>
              <a:t>www. tcso-babushkinskiy.ru</a:t>
            </a:r>
            <a:endParaRPr lang="ru-RU" sz="1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4488673"/>
            <a:ext cx="7684790" cy="33855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На сайте можно  оперативно оставить сообщение и заказать обратный звонок.</a:t>
            </a:r>
          </a:p>
        </p:txBody>
      </p:sp>
      <p:pic>
        <p:nvPicPr>
          <p:cNvPr id="2051" name="Picture 3" descr="http://www.newdesignfile.com/postpic/2014/05/yosemite-icon-os-x-messages_3220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3656" y="4374871"/>
            <a:ext cx="648072" cy="64807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932040" y="1722945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Мы в социальных сетях: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60032" y="2219063"/>
            <a:ext cx="39604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</a:rPr>
              <a:t>https://ok.ru/tcsobabushkinskiy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60032" y="2714827"/>
            <a:ext cx="2951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https://vk.com/babushkinskiy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60032" y="3227175"/>
            <a:ext cx="2951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https://t.me/tcsobabushkinskiy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60032" y="3731231"/>
            <a:ext cx="4288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https://www.youtube.com/@user-no8ms1db9i/videos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18711"/>
            <a:ext cx="9144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ИНФОРМАЦИОННОЕ ПРОСТРАНСТВО  СЕТИ ИНТЕРНЕТ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359972"/>
            <a:ext cx="3751713" cy="14379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4782" r="18164"/>
          <a:stretch/>
        </p:blipFill>
        <p:spPr>
          <a:xfrm>
            <a:off x="4451768" y="2219062"/>
            <a:ext cx="408263" cy="3688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1769" y="3200209"/>
            <a:ext cx="408262" cy="4009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7669" y="3707551"/>
            <a:ext cx="402363" cy="4098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1768" y="2700923"/>
            <a:ext cx="408263" cy="40740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3" y="1563638"/>
            <a:ext cx="3287492" cy="3287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131840" y="1422280"/>
            <a:ext cx="547260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Деятельность Учреждения – территория ЗОЖ</a:t>
            </a:r>
          </a:p>
          <a:p>
            <a:r>
              <a:rPr lang="ru-RU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Клиентоцентричный и проактивный подходы в работе с населением по оказанию социальных услуг</a:t>
            </a:r>
          </a:p>
          <a:p>
            <a:endParaRPr lang="ru-RU" sz="1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Личная ответственность за  качество оказания услуг</a:t>
            </a:r>
          </a:p>
          <a:p>
            <a:endParaRPr lang="ru-RU" sz="1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Постоянное обучение и саморазвитие сотрудников</a:t>
            </a:r>
          </a:p>
          <a:p>
            <a:endParaRPr lang="ru-RU" sz="1600" b="1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Внедрение стандартов общения и обслуживания посетителей, трансформация корпоративной культуры</a:t>
            </a:r>
          </a:p>
          <a:p>
            <a:endParaRPr lang="ru-RU" sz="1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Активное использование современных технологий</a:t>
            </a:r>
          </a:p>
          <a:p>
            <a:endParaRPr lang="ru-RU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1470"/>
            <a:ext cx="9144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ЗАДАЧИ НА 2023 ГОД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547664" y="1203598"/>
            <a:ext cx="5602932" cy="3682427"/>
            <a:chOff x="496994" y="966623"/>
            <a:chExt cx="7159196" cy="5864282"/>
          </a:xfrm>
          <a:noFill/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147" y="2204863"/>
              <a:ext cx="3019425" cy="3019425"/>
            </a:xfrm>
            <a:prstGeom prst="rect">
              <a:avLst/>
            </a:prstGeom>
            <a:grpFill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6165" y="966623"/>
              <a:ext cx="4010025" cy="2676525"/>
            </a:xfrm>
            <a:prstGeom prst="rect">
              <a:avLst/>
            </a:prstGeom>
            <a:grpFill/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994" y="2792305"/>
              <a:ext cx="4152900" cy="4038600"/>
            </a:xfrm>
            <a:prstGeom prst="rect">
              <a:avLst/>
            </a:prstGeom>
            <a:grpFill/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9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2601491"/>
              <a:ext cx="2724150" cy="3771900"/>
            </a:xfrm>
            <a:prstGeom prst="rect">
              <a:avLst/>
            </a:prstGeom>
            <a:grpFill/>
          </p:spPr>
        </p:pic>
      </p:grpSp>
      <p:sp>
        <p:nvSpPr>
          <p:cNvPr id="11" name="WordArt 3"/>
          <p:cNvSpPr>
            <a:spLocks noChangeArrowheads="1" noChangeShapeType="1" noTextEdit="1"/>
          </p:cNvSpPr>
          <p:nvPr/>
        </p:nvSpPr>
        <p:spPr bwMode="gray">
          <a:xfrm>
            <a:off x="1475656" y="2451708"/>
            <a:ext cx="6016546" cy="121013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3441"/>
              </a:avLst>
            </a:prstTxWarp>
          </a:bodyPr>
          <a:lstStyle/>
          <a:p>
            <a:pPr algn="ctr"/>
            <a:r>
              <a:rPr lang="ru-RU" sz="5400" b="1" kern="10" dirty="0">
                <a:ln w="38100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B2B2B2">
                      <a:alpha val="50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Спасибо за внимание</a:t>
            </a:r>
            <a:r>
              <a:rPr lang="en-US" sz="5400" b="1" kern="10" dirty="0">
                <a:ln w="38100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B2B2B2">
                      <a:alpha val="50000"/>
                    </a:srgbClr>
                  </a:outerShdw>
                </a:effectLst>
                <a:latin typeface="Times New Roman" pitchFamily="18" charset="0"/>
                <a:ea typeface="Verdana"/>
                <a:cs typeface="Times New Roman" pitchFamily="18" charset="0"/>
              </a:rPr>
              <a:t>!</a:t>
            </a:r>
            <a:endParaRPr lang="ru-RU" sz="5400" b="1" kern="10" dirty="0">
              <a:ln w="38100">
                <a:noFill/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B2B2B2">
                    <a:alpha val="50000"/>
                  </a:srgbClr>
                </a:outerShdw>
              </a:effectLst>
              <a:latin typeface="Times New Roman" pitchFamily="18" charset="0"/>
              <a:ea typeface="Verdan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5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3518"/>
            <a:ext cx="865560" cy="865560"/>
          </a:xfrm>
          <a:prstGeom prst="rect">
            <a:avLst/>
          </a:prstGeom>
        </p:spPr>
      </p:pic>
      <p:pic>
        <p:nvPicPr>
          <p:cNvPr id="17" name="Рисунок 3" descr="северное медведково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1528146"/>
            <a:ext cx="3672408" cy="2465665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8EB3DBD-7407-44BB-9F56-811BB7DFB47F}"/>
              </a:ext>
            </a:extLst>
          </p:cNvPr>
          <p:cNvSpPr/>
          <p:nvPr/>
        </p:nvSpPr>
        <p:spPr>
          <a:xfrm>
            <a:off x="971600" y="105475"/>
            <a:ext cx="7446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ТЕРРИТОРИАЛЬНЫЙ ЦЕНТР  СОЦИАЛЬНОГО ОБСЛУЖИВАНИЯ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«Северное Медведково»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 panose="020B0602020203020203" pitchFamily="34" charset="-5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139952" y="4155926"/>
            <a:ext cx="2986233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Пр.Студеный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, д.4. корп.2</a:t>
            </a:r>
          </a:p>
          <a:p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Пр.Студеный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, д.6. корп.3</a:t>
            </a:r>
          </a:p>
        </p:txBody>
      </p:sp>
      <p:pic>
        <p:nvPicPr>
          <p:cNvPr id="33" name="Picture 5" descr="C:\Users\User\Desktop\разное\Рисунок образов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842" y="1960414"/>
            <a:ext cx="607397" cy="432048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960101" y="2007161"/>
            <a:ext cx="2414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Основной текст)"/>
              </a:rPr>
              <a:t>8948 чел.</a:t>
            </a:r>
            <a:endParaRPr lang="ru-RU" sz="1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Основной текст)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2" y="3003798"/>
            <a:ext cx="526375" cy="521416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1691680" y="3155882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Основной текст)"/>
              </a:rPr>
              <a:t>443,8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717722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1983135" y="1477095"/>
            <a:ext cx="5650504" cy="829392"/>
            <a:chOff x="1983135" y="1477095"/>
            <a:chExt cx="5650504" cy="829392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gray">
            <a:xfrm>
              <a:off x="2773989" y="1633851"/>
              <a:ext cx="4834842" cy="483892"/>
            </a:xfrm>
            <a:prstGeom prst="roundRect">
              <a:avLst>
                <a:gd name="adj" fmla="val 12727"/>
              </a:avLst>
            </a:prstGeom>
            <a:solidFill>
              <a:srgbClr val="417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white">
            <a:xfrm>
              <a:off x="2843808" y="1707654"/>
              <a:ext cx="47898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chemeClr val="bg1"/>
                  </a:solidFill>
                  <a:latin typeface="Times New Roman"/>
                  <a:ea typeface="Calibri"/>
                </a:rPr>
                <a:t>Отдел социального обслуживания на дому «Северное Медведково» </a:t>
              </a:r>
              <a:endParaRPr lang="en-US" altLang="ru-RU" sz="1200" b="1" dirty="0">
                <a:solidFill>
                  <a:schemeClr val="bg1"/>
                </a:solidFill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033950" y="1477095"/>
              <a:ext cx="834666" cy="829392"/>
              <a:chOff x="802" y="845"/>
              <a:chExt cx="827" cy="826"/>
            </a:xfrm>
          </p:grpSpPr>
          <p:sp>
            <p:nvSpPr>
              <p:cNvPr id="7" name="Oval 6"/>
              <p:cNvSpPr>
                <a:spLocks noChangeArrowheads="1"/>
              </p:cNvSpPr>
              <p:nvPr/>
            </p:nvSpPr>
            <p:spPr bwMode="gray">
              <a:xfrm>
                <a:off x="802" y="845"/>
                <a:ext cx="827" cy="826"/>
              </a:xfrm>
              <a:prstGeom prst="ellipse">
                <a:avLst/>
              </a:prstGeom>
              <a:solidFill>
                <a:srgbClr val="F8F8F8"/>
              </a:solidFill>
              <a:ln w="38100">
                <a:solidFill>
                  <a:srgbClr val="4177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gray">
              <a:xfrm>
                <a:off x="836" y="879"/>
                <a:ext cx="758" cy="758"/>
              </a:xfrm>
              <a:prstGeom prst="ellipse">
                <a:avLst/>
              </a:prstGeom>
              <a:noFill/>
              <a:ln w="38100">
                <a:solidFill>
                  <a:srgbClr val="417799">
                    <a:alpha val="70195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gray">
              <a:xfrm>
                <a:off x="870" y="915"/>
                <a:ext cx="690" cy="690"/>
              </a:xfrm>
              <a:prstGeom prst="ellipse">
                <a:avLst/>
              </a:prstGeom>
              <a:noFill/>
              <a:ln w="38100">
                <a:solidFill>
                  <a:srgbClr val="417799">
                    <a:alpha val="3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10" name="Text Box 9"/>
            <p:cNvSpPr txBox="1">
              <a:spLocks noChangeArrowheads="1"/>
            </p:cNvSpPr>
            <p:nvPr/>
          </p:nvSpPr>
          <p:spPr bwMode="gray">
            <a:xfrm>
              <a:off x="1983135" y="1753291"/>
              <a:ext cx="9094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2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ОСО</a:t>
              </a:r>
              <a:endParaRPr lang="en-US" altLang="ru-RU" sz="1200" b="1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491880" y="2715766"/>
            <a:ext cx="4681625" cy="864998"/>
            <a:chOff x="2919922" y="2237815"/>
            <a:chExt cx="4681625" cy="864998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2919922" y="2237815"/>
              <a:ext cx="4681625" cy="864998"/>
              <a:chOff x="2926894" y="2175384"/>
              <a:chExt cx="4681625" cy="864998"/>
            </a:xfrm>
          </p:grpSpPr>
          <p:sp>
            <p:nvSpPr>
              <p:cNvPr id="11" name="AutoShape 10"/>
              <p:cNvSpPr>
                <a:spLocks noChangeArrowheads="1"/>
              </p:cNvSpPr>
              <p:nvPr/>
            </p:nvSpPr>
            <p:spPr bwMode="gray">
              <a:xfrm>
                <a:off x="2926894" y="2306487"/>
                <a:ext cx="3829913" cy="549524"/>
              </a:xfrm>
              <a:prstGeom prst="roundRect">
                <a:avLst>
                  <a:gd name="adj" fmla="val 12727"/>
                </a:avLst>
              </a:pr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white">
              <a:xfrm>
                <a:off x="3769379" y="2403837"/>
                <a:ext cx="38391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 b="1" dirty="0">
                    <a:solidFill>
                      <a:schemeClr val="bg1"/>
                    </a:solidFill>
                    <a:latin typeface="Times New Roman"/>
                    <a:ea typeface="Calibri"/>
                  </a:rPr>
                  <a:t>Отдел долголетия</a:t>
                </a:r>
                <a:endParaRPr lang="en-US" altLang="ru-RU" sz="1200" b="1" dirty="0">
                  <a:solidFill>
                    <a:schemeClr val="bg1"/>
                  </a:solidFill>
                  <a:latin typeface="Calibri" pitchFamily="34" charset="0"/>
                  <a:cs typeface="Arial" charset="0"/>
                </a:endParaRPr>
              </a:p>
            </p:txBody>
          </p:sp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6036727" y="2175384"/>
                <a:ext cx="941092" cy="864998"/>
                <a:chOff x="802" y="845"/>
                <a:chExt cx="827" cy="826"/>
              </a:xfrm>
            </p:grpSpPr>
            <p:sp>
              <p:nvSpPr>
                <p:cNvPr id="14" name="Oval 13"/>
                <p:cNvSpPr>
                  <a:spLocks noChangeArrowheads="1"/>
                </p:cNvSpPr>
                <p:nvPr/>
              </p:nvSpPr>
              <p:spPr bwMode="gray">
                <a:xfrm>
                  <a:off x="802" y="845"/>
                  <a:ext cx="827" cy="826"/>
                </a:xfrm>
                <a:prstGeom prst="ellipse">
                  <a:avLst/>
                </a:prstGeom>
                <a:solidFill>
                  <a:srgbClr val="F8F8F8"/>
                </a:solidFill>
                <a:ln w="38100">
                  <a:solidFill>
                    <a:srgbClr val="0099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5" name="Oval 14"/>
                <p:cNvSpPr>
                  <a:spLocks noChangeArrowheads="1"/>
                </p:cNvSpPr>
                <p:nvPr/>
              </p:nvSpPr>
              <p:spPr bwMode="gray">
                <a:xfrm>
                  <a:off x="836" y="879"/>
                  <a:ext cx="758" cy="758"/>
                </a:xfrm>
                <a:prstGeom prst="ellipse">
                  <a:avLst/>
                </a:prstGeom>
                <a:noFill/>
                <a:ln w="38100">
                  <a:solidFill>
                    <a:srgbClr val="009999">
                      <a:alpha val="70195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6" name="Oval 15"/>
                <p:cNvSpPr>
                  <a:spLocks noChangeArrowheads="1"/>
                </p:cNvSpPr>
                <p:nvPr/>
              </p:nvSpPr>
              <p:spPr bwMode="gray">
                <a:xfrm>
                  <a:off x="870" y="915"/>
                  <a:ext cx="690" cy="690"/>
                </a:xfrm>
                <a:prstGeom prst="ellipse">
                  <a:avLst/>
                </a:prstGeom>
                <a:noFill/>
                <a:ln w="38100">
                  <a:solidFill>
                    <a:srgbClr val="009999">
                      <a:alpha val="30196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cs typeface="Arial" charset="0"/>
                  </a:endParaRPr>
                </a:p>
              </p:txBody>
            </p:sp>
          </p:grpSp>
        </p:grpSp>
        <p:sp>
          <p:nvSpPr>
            <p:cNvPr id="17" name="Text Box 16"/>
            <p:cNvSpPr txBox="1">
              <a:spLocks noChangeArrowheads="1"/>
            </p:cNvSpPr>
            <p:nvPr/>
          </p:nvSpPr>
          <p:spPr bwMode="gray">
            <a:xfrm>
              <a:off x="6045676" y="2518838"/>
              <a:ext cx="90811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2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ОД</a:t>
              </a:r>
              <a:endParaRPr lang="en-US" altLang="ru-RU" sz="1200" b="1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0" y="10007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СТРУКТУРНЫЕ ПОДРАЗДЕЛЕНИЯ </a:t>
            </a:r>
          </a:p>
        </p:txBody>
      </p:sp>
    </p:spTree>
    <p:extLst>
      <p:ext uri="{BB962C8B-B14F-4D97-AF65-F5344CB8AC3E}">
        <p14:creationId xmlns:p14="http://schemas.microsoft.com/office/powerpoint/2010/main" val="1435114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79333" y="2447736"/>
            <a:ext cx="1259768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0296" y="3154581"/>
            <a:ext cx="2240824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127718чел.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02628" y="2447736"/>
            <a:ext cx="2180084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Получатели пенсии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36548" y="3154581"/>
            <a:ext cx="2112245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23 180 чел.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51470"/>
            <a:ext cx="9144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ХАРАКТЕРИСТИКА НАСЕЛЕНИЯ РАЙОНА БАБУШКИНСКИЙ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 panose="020B0602020203020203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8" t="15297" r="11205" b="16324"/>
          <a:stretch/>
        </p:blipFill>
        <p:spPr>
          <a:xfrm>
            <a:off x="2636910" y="1616687"/>
            <a:ext cx="3748840" cy="27708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4"/>
          <p:cNvSpPr/>
          <p:nvPr/>
        </p:nvSpPr>
        <p:spPr>
          <a:xfrm>
            <a:off x="3914948" y="2909648"/>
            <a:ext cx="1950549" cy="831666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2" name="Picture 4" descr="https://www.shareicon.net/download/2016/07/30/804119_school_512x5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5707" y="2227016"/>
            <a:ext cx="858858" cy="85885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5215136" y="2568644"/>
            <a:ext cx="428483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cs typeface="Times New Roman" panose="02020603050405020304" pitchFamily="18" charset="0"/>
              </a:rPr>
              <a:t>Управа, муниципальное образование</a:t>
            </a:r>
          </a:p>
        </p:txBody>
      </p:sp>
      <p:pic>
        <p:nvPicPr>
          <p:cNvPr id="27654" name="Picture 6" descr="https://maxcdn.icons8.com/Share/icon/color/City/orthodox_church16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2791" y="1555911"/>
            <a:ext cx="679033" cy="679033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5220072" y="1851670"/>
            <a:ext cx="3401304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cs typeface="Times New Roman" panose="02020603050405020304" pitchFamily="18" charset="0"/>
              </a:rPr>
              <a:t>Религиозные организации</a:t>
            </a:r>
          </a:p>
        </p:txBody>
      </p:sp>
      <p:pic>
        <p:nvPicPr>
          <p:cNvPr id="27658" name="Picture 10" descr="http://aa.org.mx/img/AA/comitenominacion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499" y="3543052"/>
            <a:ext cx="621709" cy="621709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1154225" y="3543052"/>
            <a:ext cx="3057597" cy="555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cs typeface="Times New Roman" panose="02020603050405020304" pitchFamily="18" charset="0"/>
              </a:rPr>
              <a:t>Коммерческие и благотворительные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cs typeface="Times New Roman" panose="02020603050405020304" pitchFamily="18" charset="0"/>
              </a:rPr>
              <a:t>организации, НКО, ГБУ</a:t>
            </a:r>
          </a:p>
        </p:txBody>
      </p:sp>
      <p:pic>
        <p:nvPicPr>
          <p:cNvPr id="27660" name="Picture 12" descr="https://www.shareicon.net/download/2015/09/23/106269_building_512x5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406" y="4135071"/>
            <a:ext cx="802968" cy="802968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1129208" y="4420847"/>
            <a:ext cx="28968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cs typeface="Times New Roman" panose="02020603050405020304" pitchFamily="18" charset="0"/>
              </a:rPr>
              <a:t>Театры, выставочные залы</a:t>
            </a:r>
            <a:endParaRPr lang="ru-RU" sz="1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7662" name="Picture 14" descr="http://replikat.com.ar/wp-content/uploads/2016/01/flat_icons_chad_peopl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538" y="1742163"/>
            <a:ext cx="634947" cy="642155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505894" y="1773062"/>
            <a:ext cx="4224110" cy="555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cs typeface="Times New Roman" panose="02020603050405020304" pitchFamily="18" charset="0"/>
              </a:rPr>
              <a:t>Общественные организации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cs typeface="Times New Roman" panose="02020603050405020304" pitchFamily="18" charset="0"/>
              </a:rPr>
              <a:t> и объединения</a:t>
            </a:r>
          </a:p>
        </p:txBody>
      </p:sp>
      <p:sp>
        <p:nvSpPr>
          <p:cNvPr id="8704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44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46" name="AutoShape 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48" name="AutoShape 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7050" name="Picture 10" descr="https://lh5.ggpht.com/Uc3FdQCj-7TAxdc_kwRFgDsXicAmAdQrDhK6dCmrcxUYc2H5GeotuP80H9LMZxowk6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20" y="2666540"/>
            <a:ext cx="720080" cy="72008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1537707" y="2648038"/>
            <a:ext cx="2288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Центр гос. услуг Москвы</a:t>
            </a:r>
          </a:p>
          <a:p>
            <a:pPr algn="ctr"/>
            <a:r>
              <a:rPr lang="ru-RU" sz="1400" b="1" dirty="0"/>
              <a:t> «Мои документы»</a:t>
            </a:r>
          </a:p>
        </p:txBody>
      </p:sp>
      <p:pic>
        <p:nvPicPr>
          <p:cNvPr id="25602" name="Picture 2" descr="https://png.pngtree.com/png-vector/20190508/ourlarge/pngtree-vector-medical-icon-png-image_1025940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930277" y="4038401"/>
            <a:ext cx="697810" cy="697810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4684750" y="3410122"/>
            <a:ext cx="4826602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cs typeface="Times New Roman" panose="02020603050405020304" pitchFamily="18" charset="0"/>
              </a:rPr>
              <a:t>Образовательные учреждения</a:t>
            </a:r>
          </a:p>
        </p:txBody>
      </p:sp>
      <p:pic>
        <p:nvPicPr>
          <p:cNvPr id="25606" name="Picture 6" descr="https://www.center-laa.ru/media/k2/items/cache/c82cc4e14a1d2c8c8ffff9840d24b558_XL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4761137" y="3169887"/>
            <a:ext cx="907998" cy="746031"/>
          </a:xfrm>
          <a:prstGeom prst="rect">
            <a:avLst/>
          </a:prstGeom>
          <a:noFill/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B4C4BEC-074D-417C-ACE5-9930D61A6F29}"/>
              </a:ext>
            </a:extLst>
          </p:cNvPr>
          <p:cNvSpPr/>
          <p:nvPr/>
        </p:nvSpPr>
        <p:spPr>
          <a:xfrm>
            <a:off x="-1" y="100593"/>
            <a:ext cx="9144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МЕЖВЕДОМСТВЕННОЕ ВЗАИМОДЕЙСТВИЕ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 panose="020B0602020203020203" pitchFamily="34" charset="-52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5616E61C-38F1-4885-8CA6-DD052555028C}"/>
              </a:ext>
            </a:extLst>
          </p:cNvPr>
          <p:cNvSpPr/>
          <p:nvPr/>
        </p:nvSpPr>
        <p:spPr>
          <a:xfrm>
            <a:off x="4702187" y="4306863"/>
            <a:ext cx="457200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cs typeface="Times New Roman" panose="02020603050405020304" pitchFamily="18" charset="0"/>
              </a:rPr>
              <a:t>Медицинские учреждения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blob:https://web.whatsapp.com/d9ea75e9-15e5-48a8-8351-cd6019c3ff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0375" y="1498164"/>
            <a:ext cx="8280920" cy="338554"/>
          </a:xfrm>
          <a:prstGeom prst="rect">
            <a:avLst/>
          </a:prstGeom>
          <a:solidFill>
            <a:srgbClr val="9A314B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ctr"/>
            <a:r>
              <a:rPr lang="ru-RU" sz="1400" b="1" dirty="0"/>
              <a:t>Деятельность оперативного штаба по координации действий с распространением инфекции </a:t>
            </a:r>
            <a:r>
              <a:rPr lang="en-US" sz="1400" b="1" dirty="0"/>
              <a:t>(Covid-19</a:t>
            </a:r>
            <a:r>
              <a:rPr lang="ru-RU" sz="1600" b="1" dirty="0"/>
              <a:t>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21714" y="2835156"/>
            <a:ext cx="4272385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/>
              <a:t> - </a:t>
            </a:r>
            <a:r>
              <a:rPr lang="en-US" sz="1400" b="1" dirty="0"/>
              <a:t> </a:t>
            </a:r>
            <a:r>
              <a:rPr lang="ru-RU" sz="1400" b="1" dirty="0"/>
              <a:t>организация труда работников по оказанию дополнительной адресной поддержке граждан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3430" y="2472469"/>
            <a:ext cx="4280669" cy="307777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/>
              <a:t>-  изменения в трудовых отношениях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13430" y="2109782"/>
            <a:ext cx="4280669" cy="307777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/>
              <a:t>- противоэпидемиологические мероприятия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84970" y="4563387"/>
            <a:ext cx="6010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МФЦ </a:t>
            </a:r>
          </a:p>
        </p:txBody>
      </p:sp>
      <p:pic>
        <p:nvPicPr>
          <p:cNvPr id="23" name="Рисунок 22" descr="710b49b8d04fb6f9eab0f9992f4e597c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1349" y="4510387"/>
            <a:ext cx="389383" cy="38860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78927" y="4515966"/>
            <a:ext cx="1161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1200" b="1" dirty="0" err="1"/>
              <a:t>Колл</a:t>
            </a:r>
            <a:r>
              <a:rPr lang="ru-RU" sz="1200" b="1" dirty="0"/>
              <a:t>-центр</a:t>
            </a:r>
            <a:endParaRPr lang="ru-RU" sz="1400" dirty="0"/>
          </a:p>
        </p:txBody>
      </p:sp>
      <p:pic>
        <p:nvPicPr>
          <p:cNvPr id="27" name="Рисунок 26" descr="136-1368128_customer-support-call-support-png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568" y="4535377"/>
            <a:ext cx="335524" cy="358325"/>
          </a:xfrm>
          <a:prstGeom prst="rect">
            <a:avLst/>
          </a:prstGeom>
        </p:spPr>
      </p:pic>
      <p:pic>
        <p:nvPicPr>
          <p:cNvPr id="29" name="Рисунок 28" descr="крест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9939" y="4518864"/>
            <a:ext cx="477295" cy="3588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039630" y="4559764"/>
            <a:ext cx="8776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Госпиталь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9010" y="101559"/>
            <a:ext cx="9144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РАБОТА В ОСОБЫХ УСЛОВИЯХ  - 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COVID-19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 panose="020B0602020203020203" pitchFamily="34" charset="-52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189653F-238B-42D3-8AD1-7B066D9BCE50}"/>
              </a:ext>
            </a:extLst>
          </p:cNvPr>
          <p:cNvSpPr/>
          <p:nvPr/>
        </p:nvSpPr>
        <p:spPr>
          <a:xfrm>
            <a:off x="2686893" y="3941422"/>
            <a:ext cx="3760044" cy="307777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/>
            <a:r>
              <a:rPr lang="ru-RU" sz="1400" b="1" dirty="0"/>
              <a:t>Сотрудники ТЦСО «Бабушкинский" работали: 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C979F35-ECF5-4A52-903B-C7A9C42B97FF}"/>
              </a:ext>
            </a:extLst>
          </p:cNvPr>
          <p:cNvSpPr/>
          <p:nvPr/>
        </p:nvSpPr>
        <p:spPr>
          <a:xfrm>
            <a:off x="7439669" y="4510387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Больница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671" y="4477947"/>
            <a:ext cx="464020" cy="434083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995872" y="4501214"/>
            <a:ext cx="1142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Оперативный штаб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7443" y="4503951"/>
            <a:ext cx="349899" cy="382074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5413419" y="4450365"/>
            <a:ext cx="1706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Комплекс социального развития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03" y="4450365"/>
            <a:ext cx="471258" cy="4048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D03DE36-F892-462B-B7D7-40B704773C38}"/>
              </a:ext>
            </a:extLst>
          </p:cNvPr>
          <p:cNvSpPr/>
          <p:nvPr/>
        </p:nvSpPr>
        <p:spPr>
          <a:xfrm>
            <a:off x="953" y="107603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НОВОВВЕДЕНИЯ В РАБОТЕ</a:t>
            </a: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 panose="020B0602020203020203" pitchFamily="34" charset="-52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7126" y="2754842"/>
            <a:ext cx="8651068" cy="574312"/>
            <a:chOff x="241411" y="3126549"/>
            <a:chExt cx="8651068" cy="57431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231758" y="3239196"/>
              <a:ext cx="76607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rgbClr val="0070C0"/>
                  </a:solidFill>
                </a:rPr>
                <a:t>Реализован проект «Социальные службы в больницах» на базе ГКБ имени </a:t>
              </a:r>
              <a:r>
                <a:rPr lang="ru-RU" sz="1200" b="1" dirty="0" err="1">
                  <a:solidFill>
                    <a:srgbClr val="0070C0"/>
                  </a:solidFill>
                </a:rPr>
                <a:t>Ерамишанцева</a:t>
              </a:r>
              <a:r>
                <a:rPr lang="ru-RU" sz="1200" b="1" dirty="0">
                  <a:solidFill>
                    <a:srgbClr val="0070C0"/>
                  </a:solidFill>
                </a:rPr>
                <a:t> – </a:t>
              </a:r>
              <a:r>
                <a:rPr lang="ru-RU" sz="1200" b="1" dirty="0">
                  <a:solidFill>
                    <a:srgbClr val="FF0000"/>
                  </a:solidFill>
                </a:rPr>
                <a:t>2 координатора, </a:t>
              </a:r>
              <a:r>
                <a:rPr lang="ru-RU" sz="1200" b="1" dirty="0">
                  <a:solidFill>
                    <a:srgbClr val="0070C0"/>
                  </a:solidFill>
                </a:rPr>
                <a:t>оказана помощь - </a:t>
              </a:r>
              <a:r>
                <a:rPr lang="ru-RU" sz="1200" b="1" dirty="0">
                  <a:solidFill>
                    <a:srgbClr val="FF0000"/>
                  </a:solidFill>
                </a:rPr>
                <a:t>70 чел.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411" y="3126549"/>
              <a:ext cx="991657" cy="536321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86092" y="1750063"/>
            <a:ext cx="7941826" cy="553741"/>
            <a:chOff x="1166677" y="1889580"/>
            <a:chExt cx="7941826" cy="55374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B993E5F-3E02-42D5-B7FD-64EE3F035439}"/>
                </a:ext>
              </a:extLst>
            </p:cNvPr>
            <p:cNvSpPr txBox="1"/>
            <p:nvPr/>
          </p:nvSpPr>
          <p:spPr>
            <a:xfrm>
              <a:off x="1536888" y="1980273"/>
              <a:ext cx="7571615" cy="3046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60363" algn="just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50" b="1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Организованы в</a:t>
              </a:r>
              <a:r>
                <a:rPr lang="ru-RU" sz="1150" b="1" dirty="0">
                  <a:solidFill>
                    <a:srgbClr val="0070C0"/>
                  </a:solidFill>
                  <a:effectLst/>
                  <a:ea typeface="Times New Roman" panose="02020603050405020304" pitchFamily="18" charset="0"/>
                </a:rPr>
                <a:t>ыдачи коробок «С заботой о здоровье» - </a:t>
              </a:r>
              <a:r>
                <a:rPr lang="ru-RU" sz="12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2272 чел.  </a:t>
              </a:r>
              <a:r>
                <a:rPr lang="ru-RU" sz="1200" b="1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и </a:t>
              </a:r>
              <a:r>
                <a:rPr lang="ru-RU" sz="1150" b="1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компенсационных  выплат </a:t>
              </a:r>
              <a:r>
                <a:rPr lang="ru-RU" sz="1200" b="1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- </a:t>
              </a:r>
              <a:r>
                <a:rPr lang="ru-RU" sz="1200" b="1" dirty="0">
                  <a:solidFill>
                    <a:srgbClr val="FF0000"/>
                  </a:solidFill>
                  <a:ea typeface="Times New Roman" panose="02020603050405020304" pitchFamily="18" charset="0"/>
                </a:rPr>
                <a:t>3254 чел. </a:t>
              </a:r>
              <a:endParaRPr lang="ru-RU" sz="1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677" y="1889580"/>
              <a:ext cx="646163" cy="553741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750329" y="2176355"/>
            <a:ext cx="7459516" cy="480192"/>
            <a:chOff x="223648" y="2271805"/>
            <a:chExt cx="7459516" cy="48019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96" b="89796" l="3041" r="54035"/>
                      </a14:imgEffect>
                    </a14:imgLayer>
                  </a14:imgProps>
                </a:ext>
              </a:extLst>
            </a:blip>
            <a:srcRect r="39842"/>
            <a:stretch/>
          </p:blipFill>
          <p:spPr>
            <a:xfrm flipH="1">
              <a:off x="223648" y="2271805"/>
              <a:ext cx="1008112" cy="48019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993E5F-3E02-42D5-B7FD-64EE3F035439}"/>
                </a:ext>
              </a:extLst>
            </p:cNvPr>
            <p:cNvSpPr txBox="1"/>
            <p:nvPr/>
          </p:nvSpPr>
          <p:spPr>
            <a:xfrm>
              <a:off x="757076" y="2414919"/>
              <a:ext cx="6926088" cy="3046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algn="just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Пилотный проект «Школа родственного ухода» - </a:t>
              </a:r>
              <a:r>
                <a:rPr lang="ru-RU" sz="1200" b="1" dirty="0">
                  <a:solidFill>
                    <a:srgbClr val="FF0000"/>
                  </a:solidFill>
                  <a:ea typeface="Times New Roman" panose="02020603050405020304" pitchFamily="18" charset="0"/>
                </a:rPr>
                <a:t>19 чел. </a:t>
              </a:r>
              <a:endParaRPr lang="ru-RU" sz="1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085608" y="1074402"/>
            <a:ext cx="7950888" cy="616458"/>
            <a:chOff x="486617" y="4039646"/>
            <a:chExt cx="8464210" cy="61645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166677" y="4146168"/>
              <a:ext cx="77841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50" b="1" dirty="0">
                  <a:solidFill>
                    <a:srgbClr val="0070C0"/>
                  </a:solidFill>
                </a:rPr>
                <a:t>Совместная организация работы с поликлиниками по проведению выездной вакцинации на дому «мобильными бригадами» отдельных групп населения – </a:t>
              </a:r>
              <a:r>
                <a:rPr lang="ru-RU" sz="1150" b="1" dirty="0">
                  <a:solidFill>
                    <a:srgbClr val="FF0000"/>
                  </a:solidFill>
                </a:rPr>
                <a:t>163 чел.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17" y="4039646"/>
              <a:ext cx="616458" cy="616458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982560" y="3691768"/>
            <a:ext cx="7145358" cy="554311"/>
            <a:chOff x="1317619" y="2676304"/>
            <a:chExt cx="7145358" cy="55431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B993E5F-3E02-42D5-B7FD-64EE3F035439}"/>
                </a:ext>
              </a:extLst>
            </p:cNvPr>
            <p:cNvSpPr txBox="1"/>
            <p:nvPr/>
          </p:nvSpPr>
          <p:spPr>
            <a:xfrm>
              <a:off x="1536889" y="2804626"/>
              <a:ext cx="6926088" cy="3046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60363" algn="just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Работа в мобилизационных пунктах – </a:t>
              </a:r>
              <a:r>
                <a:rPr lang="ru-RU" sz="1200" b="1" dirty="0">
                  <a:solidFill>
                    <a:srgbClr val="FF0000"/>
                  </a:solidFill>
                  <a:ea typeface="Times New Roman" panose="02020603050405020304" pitchFamily="18" charset="0"/>
                </a:rPr>
                <a:t>1 сотрудник</a:t>
              </a:r>
              <a:endParaRPr lang="ru-RU" sz="1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619" y="2676304"/>
              <a:ext cx="554311" cy="5543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86644" y="130348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81576" y="2427309"/>
            <a:ext cx="33077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 </a:t>
            </a:r>
            <a:r>
              <a:rPr lang="ru-RU" sz="1600" b="1" dirty="0">
                <a:solidFill>
                  <a:srgbClr val="0070C0"/>
                </a:solidFill>
              </a:rPr>
              <a:t>Медицинские маски </a:t>
            </a:r>
            <a:r>
              <a:rPr lang="ru-RU" b="1" dirty="0">
                <a:solidFill>
                  <a:srgbClr val="9A314B"/>
                </a:solidFill>
              </a:rPr>
              <a:t>13 852 шт.</a:t>
            </a:r>
          </a:p>
        </p:txBody>
      </p:sp>
      <p:pic>
        <p:nvPicPr>
          <p:cNvPr id="2051" name="Picture 3" descr="C:\Users\User\Downloads\transparent-turquoise-5ed4ee77b3b0d7.361143751591012983736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149" y="2319430"/>
            <a:ext cx="747920" cy="69873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016039" y="2372990"/>
            <a:ext cx="2867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Антисептики</a:t>
            </a:r>
            <a:r>
              <a:rPr lang="ru-RU" b="1" dirty="0">
                <a:solidFill>
                  <a:srgbClr val="048E74"/>
                </a:solidFill>
              </a:rPr>
              <a:t>  </a:t>
            </a:r>
            <a:r>
              <a:rPr lang="ru-RU" b="1" dirty="0">
                <a:solidFill>
                  <a:srgbClr val="9A314B"/>
                </a:solidFill>
              </a:rPr>
              <a:t>180 л.</a:t>
            </a:r>
            <a:r>
              <a:rPr lang="ru-RU" dirty="0"/>
              <a:t> </a:t>
            </a:r>
            <a:endParaRPr lang="ru-RU" b="1" dirty="0"/>
          </a:p>
        </p:txBody>
      </p:sp>
      <p:pic>
        <p:nvPicPr>
          <p:cNvPr id="2053" name="Picture 5" descr="C:\Users\User\Downloads\antiseptic_PNG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4844" y="2265096"/>
            <a:ext cx="648072" cy="64807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908909" y="1707654"/>
            <a:ext cx="7560840" cy="276999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Для обеспечения санитарно-эпидемиологических требований работникам учреждения были выданы </a:t>
            </a:r>
          </a:p>
        </p:txBody>
      </p:sp>
      <p:pic>
        <p:nvPicPr>
          <p:cNvPr id="21" name="Рисунок 20" descr="28-281184_syringe-injection-clip-art-syringe-injection-clip-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6394" y="4064439"/>
            <a:ext cx="437404" cy="4320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08774"/>
            <a:ext cx="9144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ОБЕСПЕЧЕНИЕ СИЗ В УЧРЕЖДЕНИИ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88" y="3915515"/>
            <a:ext cx="900643" cy="58867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27171" y="4036801"/>
            <a:ext cx="2386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Масочный режим для сотрудников и посетителей</a:t>
            </a:r>
            <a:endParaRPr lang="ru-RU" sz="1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806082" y="4018853"/>
            <a:ext cx="1402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Вакцинация и ревакцинация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79" y="3914539"/>
            <a:ext cx="610154" cy="58194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5695233" y="4082293"/>
            <a:ext cx="14029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Дезинфекция</a:t>
            </a:r>
            <a:endParaRPr lang="ru-RU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531736" y="4036801"/>
            <a:ext cx="1647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Обеззараживание воздуха</a:t>
            </a:r>
            <a:endParaRPr lang="ru-RU" sz="12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902" y="3948729"/>
            <a:ext cx="645482" cy="64548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04084" y="3279792"/>
            <a:ext cx="3517107" cy="276999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Меры по профилактике заболеваний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65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	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755576" y="1137716"/>
            <a:ext cx="9144000" cy="661918"/>
            <a:chOff x="827584" y="1432321"/>
            <a:chExt cx="9144000" cy="661918"/>
          </a:xfrm>
        </p:grpSpPr>
        <p:sp>
          <p:nvSpPr>
            <p:cNvPr id="21" name="TextBox 20"/>
            <p:cNvSpPr txBox="1"/>
            <p:nvPr/>
          </p:nvSpPr>
          <p:spPr>
            <a:xfrm>
              <a:off x="827584" y="149163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0070C0"/>
                  </a:solidFill>
                </a:rPr>
                <a:t>Выделено : </a:t>
              </a:r>
              <a:r>
                <a:rPr lang="ru-RU" sz="2000" b="1" dirty="0">
                  <a:solidFill>
                    <a:srgbClr val="9A314B"/>
                  </a:solidFill>
                </a:rPr>
                <a:t>6 350 870, 97 рублей</a:t>
              </a:r>
            </a:p>
          </p:txBody>
        </p:sp>
        <p:pic>
          <p:nvPicPr>
            <p:cNvPr id="138241" name="Picture 1" descr="C:\Users\User\Desktop\untitl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6396" y="1432321"/>
              <a:ext cx="661918" cy="661918"/>
            </a:xfrm>
            <a:prstGeom prst="rect">
              <a:avLst/>
            </a:prstGeom>
            <a:noFill/>
          </p:spPr>
        </p:pic>
      </p:grpSp>
      <p:sp>
        <p:nvSpPr>
          <p:cNvPr id="29" name="TextBox 28"/>
          <p:cNvSpPr txBox="1"/>
          <p:nvPr/>
        </p:nvSpPr>
        <p:spPr>
          <a:xfrm>
            <a:off x="323528" y="3188781"/>
            <a:ext cx="157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Компьютерная техника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-50424" y="86704"/>
            <a:ext cx="9144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МОДЕРНИЗАЦИЯ УЧРЕЖДЕНИЯ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 panose="020B0602020203020203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93" y="2062039"/>
            <a:ext cx="1322727" cy="11257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3" b="89987" l="380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895" y="1921680"/>
            <a:ext cx="1872208" cy="152422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67378" y="3187795"/>
            <a:ext cx="157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Звуковое оборудование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64350" y="3188658"/>
            <a:ext cx="1762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Мультимедийное оборудование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644" y="1856070"/>
            <a:ext cx="1816636" cy="13607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49612" y="3710467"/>
            <a:ext cx="36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</a:rPr>
              <a:t>- интерактивная панель – 2</a:t>
            </a:r>
          </a:p>
          <a:p>
            <a:r>
              <a:rPr lang="ru-RU" sz="1400" dirty="0">
                <a:solidFill>
                  <a:srgbClr val="0070C0"/>
                </a:solidFill>
              </a:rPr>
              <a:t>- проектор – 2</a:t>
            </a:r>
          </a:p>
          <a:p>
            <a:r>
              <a:rPr lang="ru-RU" sz="1400" dirty="0">
                <a:solidFill>
                  <a:srgbClr val="0070C0"/>
                </a:solidFill>
              </a:rPr>
              <a:t>- экран для проектора – 2</a:t>
            </a:r>
          </a:p>
          <a:p>
            <a:r>
              <a:rPr lang="ru-RU" sz="1400" dirty="0">
                <a:solidFill>
                  <a:srgbClr val="0070C0"/>
                </a:solidFill>
              </a:rPr>
              <a:t>- профессиональный дисплей (телевизор) - 7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1360" y="3773556"/>
            <a:ext cx="1522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</a:rPr>
              <a:t>- моноблок – 39</a:t>
            </a:r>
          </a:p>
          <a:p>
            <a:r>
              <a:rPr lang="ru-RU" sz="1400" dirty="0">
                <a:solidFill>
                  <a:srgbClr val="0070C0"/>
                </a:solidFill>
              </a:rPr>
              <a:t>- принтер – 9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91500" y="3798565"/>
            <a:ext cx="2322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</a:rPr>
              <a:t>- акустическая система – 25</a:t>
            </a:r>
          </a:p>
          <a:p>
            <a:r>
              <a:rPr lang="ru-RU" sz="1400" dirty="0">
                <a:solidFill>
                  <a:srgbClr val="0070C0"/>
                </a:solidFill>
              </a:rPr>
              <a:t>- радиомикрофон – 6</a:t>
            </a:r>
          </a:p>
          <a:p>
            <a:r>
              <a:rPr lang="ru-RU" sz="1400" dirty="0">
                <a:solidFill>
                  <a:srgbClr val="0070C0"/>
                </a:solidFill>
              </a:rPr>
              <a:t>- петличный микрофон – 6</a:t>
            </a:r>
          </a:p>
          <a:p>
            <a:r>
              <a:rPr lang="ru-RU" sz="1400" dirty="0">
                <a:solidFill>
                  <a:srgbClr val="0070C0"/>
                </a:solidFill>
              </a:rPr>
              <a:t>- караоке-система – 3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19581</TotalTime>
  <Words>843</Words>
  <Application>Microsoft Office PowerPoint</Application>
  <PresentationFormat>Экран (16:9)</PresentationFormat>
  <Paragraphs>168</Paragraphs>
  <Slides>18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(Основной текст)</vt:lpstr>
      <vt:lpstr>Circe Bold</vt:lpstr>
      <vt:lpstr>Tahoma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ГБУ ТЦСО Южнопортовый</dc:title>
  <dc:creator>20</dc:creator>
  <cp:lastModifiedBy>User</cp:lastModifiedBy>
  <cp:revision>1653</cp:revision>
  <cp:lastPrinted>2023-01-20T08:38:08Z</cp:lastPrinted>
  <dcterms:created xsi:type="dcterms:W3CDTF">2018-11-14T06:33:57Z</dcterms:created>
  <dcterms:modified xsi:type="dcterms:W3CDTF">2023-01-24T12:43:40Z</dcterms:modified>
</cp:coreProperties>
</file>