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67" r:id="rId4"/>
    <p:sldId id="260" r:id="rId5"/>
    <p:sldId id="262" r:id="rId6"/>
    <p:sldId id="263" r:id="rId7"/>
    <p:sldId id="265" r:id="rId8"/>
    <p:sldId id="264" r:id="rId9"/>
    <p:sldId id="268" r:id="rId10"/>
    <p:sldId id="269" r:id="rId11"/>
    <p:sldId id="270" r:id="rId12"/>
    <p:sldId id="275" r:id="rId13"/>
    <p:sldId id="273" r:id="rId14"/>
    <p:sldId id="274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B856"/>
    <a:srgbClr val="FDDD51"/>
    <a:srgbClr val="7E903C"/>
    <a:srgbClr val="1B2E51"/>
    <a:srgbClr val="8EA244"/>
    <a:srgbClr val="93A846"/>
    <a:srgbClr val="4694DA"/>
    <a:srgbClr val="48BDD7"/>
    <a:srgbClr val="BDE7F1"/>
    <a:srgbClr val="47B1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70" autoAdjust="0"/>
    <p:restoredTop sz="94660"/>
  </p:normalViewPr>
  <p:slideViewPr>
    <p:cSldViewPr snapToGrid="0">
      <p:cViewPr>
        <p:scale>
          <a:sx n="100" d="100"/>
          <a:sy n="100" d="100"/>
        </p:scale>
        <p:origin x="72" y="-5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4C0122-CC4C-42EB-8D3D-9A98C7A58592}" type="datetimeFigureOut">
              <a:rPr lang="ru-RU" smtClean="0"/>
              <a:pPr/>
              <a:t>20.03.2024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BB7D56-94D9-4205-87E3-107C350110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1047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BB7D56-94D9-4205-87E3-107C3501101B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24201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BB7D56-94D9-4205-87E3-107C3501101B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43034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BB7D56-94D9-4205-87E3-107C3501101B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34168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BB7D56-94D9-4205-87E3-107C3501101B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10117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BB7D56-94D9-4205-87E3-107C3501101B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95309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BB7D56-94D9-4205-87E3-107C3501101B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80794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BB7D56-94D9-4205-87E3-107C3501101B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9150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BB7D56-94D9-4205-87E3-107C3501101B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10239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BB7D56-94D9-4205-87E3-107C3501101B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55353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BB7D56-94D9-4205-87E3-107C3501101B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16228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BB7D56-94D9-4205-87E3-107C3501101B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5517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D1AB43-986A-4C5E-8BB1-1B61A32BD8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8FB9468-7E68-4277-B55D-D05E79B6CB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F7E0474-D7E6-434F-8EFF-7D57382CC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7F3FD-DFAD-4F4A-9D7D-23C764F6BE56}" type="datetimeFigureOut">
              <a:rPr lang="ru-RU" smtClean="0"/>
              <a:pPr/>
              <a:t>20.03.2024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EA48EBF-31EF-4C5C-9E14-B6057C147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F337FC-6275-4868-B074-208A19DA6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8B856-6BE6-4E4D-83DA-389349B30B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6138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85149A-ED13-417E-8EBB-2142282C9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CBD769C-199B-4565-84BC-C048C80645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9E6DD9A-6903-491A-8342-4CD26E328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7F3FD-DFAD-4F4A-9D7D-23C764F6BE56}" type="datetimeFigureOut">
              <a:rPr lang="ru-RU" smtClean="0"/>
              <a:pPr/>
              <a:t>20.03.2024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20042D3-55D1-4CAF-888B-27B438731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5D5731-DF19-4A3A-81C5-D6E27A6F6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8B856-6BE6-4E4D-83DA-389349B30B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0447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E490C02-2988-4550-A4B4-D010CE8C64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CA3C205-7B9D-437F-8348-B746AF64C7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0A0436-319D-4FDE-9583-CD97E4F03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7F3FD-DFAD-4F4A-9D7D-23C764F6BE56}" type="datetimeFigureOut">
              <a:rPr lang="ru-RU" smtClean="0"/>
              <a:pPr/>
              <a:t>20.03.2024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57D0AE-4F77-48AA-A576-FB6227E37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BC711B7-35E4-4AC6-9847-175363F81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8B856-6BE6-4E4D-83DA-389349B30B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850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AEFFDD-45DA-4733-AC70-FDB22969F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E990364-BEE7-423C-AF06-0C5187838E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097BB1A-0FD5-431B-B3DE-0EA63A753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7F3FD-DFAD-4F4A-9D7D-23C764F6BE56}" type="datetimeFigureOut">
              <a:rPr lang="ru-RU" smtClean="0"/>
              <a:pPr/>
              <a:t>20.03.2024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646CC9D-9AC9-4712-86A2-5E32B6A5A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095CA56-9F6B-4800-BDCE-7EE2EDE7F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8B856-6BE6-4E4D-83DA-389349B30B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4105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69DDC8-04DB-4097-A32D-FE27EED84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B5B38D7-7FE2-4360-A81F-9200DD2176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9B229FA-4C4E-498B-8CA6-05D88D99D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7F3FD-DFAD-4F4A-9D7D-23C764F6BE56}" type="datetimeFigureOut">
              <a:rPr lang="ru-RU" smtClean="0"/>
              <a:pPr/>
              <a:t>20.03.2024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73EB25-C743-4BFB-940F-13AD49861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FD880A8-FF61-4962-A2DA-2797DDEFD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8B856-6BE6-4E4D-83DA-389349B30B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3037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F00C18-211C-462E-A3FF-F10213066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2C692A3-C3F7-4DF3-BBE3-EFD94ED698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4AA76A1-67D5-4C09-9727-7C7FA9094B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479CAAE-0007-4E6F-831D-B0FF78950B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7F3FD-DFAD-4F4A-9D7D-23C764F6BE56}" type="datetimeFigureOut">
              <a:rPr lang="ru-RU" smtClean="0"/>
              <a:pPr/>
              <a:t>20.03.2024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AEF33CB-EDBB-48BC-8276-32531132F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6552D75-58FD-4B19-BD1E-53027D6F1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8B856-6BE6-4E4D-83DA-389349B30B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8951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D3FB51-75D3-4C3D-9927-E900B07DC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0A3D938-C14C-4F3E-8DC4-F0037C188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610D8E7-B256-4C52-BC31-AE864E13EE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1EDAE40-37E9-4A19-AA25-A12B72199B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45F699F-591D-4703-8DD4-BD88DDC6C5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1DA5A61-3776-4737-835A-AA3676228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7F3FD-DFAD-4F4A-9D7D-23C764F6BE56}" type="datetimeFigureOut">
              <a:rPr lang="ru-RU" smtClean="0"/>
              <a:pPr/>
              <a:t>20.03.2024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526A036-8807-4A64-95D8-ABDF254EF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7C6F704-238C-4D6D-B1CE-C670E35F1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8B856-6BE6-4E4D-83DA-389349B30B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4303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48996B-6C4D-4A8A-B911-C11145650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02D31F9-7CFD-47E3-8A7F-C8BBCF96C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7F3FD-DFAD-4F4A-9D7D-23C764F6BE56}" type="datetimeFigureOut">
              <a:rPr lang="ru-RU" smtClean="0"/>
              <a:pPr/>
              <a:t>20.03.2024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652A6A9-95D2-405E-B409-A4E336CD3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C924658-E9C1-4B88-9604-FA1CF57EA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8B856-6BE6-4E4D-83DA-389349B30B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9250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1C874A1-48D4-4E4B-BBF4-D268E1EFB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7F3FD-DFAD-4F4A-9D7D-23C764F6BE56}" type="datetimeFigureOut">
              <a:rPr lang="ru-RU" smtClean="0"/>
              <a:pPr/>
              <a:t>20.03.2024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48E8094-4034-43B6-BF64-2FC81AAA1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23D1AF2-8EA0-4542-A276-24AE6EC05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8B856-6BE6-4E4D-83DA-389349B30B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3044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94D7F2-D77A-4A77-9FC0-048948F7E9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F9BB9E5-D065-463B-8DFE-078F1CF34F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A1D898A-98A7-4400-A868-CA5FF16FE5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20B88B4-8FB4-47E9-82DA-DF8357CC7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7F3FD-DFAD-4F4A-9D7D-23C764F6BE56}" type="datetimeFigureOut">
              <a:rPr lang="ru-RU" smtClean="0"/>
              <a:pPr/>
              <a:t>20.03.2024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FB4B7ED-42A4-4D56-94A5-5AE4A245B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6003089-70F5-4B0E-9AA3-BB954DA15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8B856-6BE6-4E4D-83DA-389349B30B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7829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D54E0C-32F1-421F-B7C6-E3623ECE6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FD34F05-5655-4DFA-BFFB-CB0647C427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C32466C-BFBB-4B5C-A055-0F5F819F56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E99A334-D1BE-4BFC-8DC6-00FB01869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7F3FD-DFAD-4F4A-9D7D-23C764F6BE56}" type="datetimeFigureOut">
              <a:rPr lang="ru-RU" smtClean="0"/>
              <a:pPr/>
              <a:t>20.03.2024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E4F300F-48EF-49F1-9038-2A476AE1C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B8E30C8-DE12-4B6A-8D01-FCE8E3ECA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8B856-6BE6-4E4D-83DA-389349B30B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620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BA0244-1BDB-4A7E-826C-5E5730C8F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3EE0343-F2CA-44A0-B5B6-A1F7A12036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51DC001-F6E4-44D3-87E2-F3722FDAAE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7F3FD-DFAD-4F4A-9D7D-23C764F6BE56}" type="datetimeFigureOut">
              <a:rPr lang="ru-RU" smtClean="0"/>
              <a:pPr/>
              <a:t>20.03.2024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574469-C758-4403-AB87-AF5B4D28F5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AD3DE38-9E2B-41E6-9E04-675414D97C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8B856-6BE6-4E4D-83DA-389349B30B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4477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5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svg"/><Relationship Id="rId11" Type="http://schemas.openxmlformats.org/officeDocument/2006/relationships/image" Target="../media/image21.png"/><Relationship Id="rId5" Type="http://schemas.openxmlformats.org/officeDocument/2006/relationships/image" Target="../media/image10.png"/><Relationship Id="rId10" Type="http://schemas.openxmlformats.org/officeDocument/2006/relationships/image" Target="../media/image41.jpeg"/><Relationship Id="rId4" Type="http://schemas.openxmlformats.org/officeDocument/2006/relationships/image" Target="../media/image6.svg"/><Relationship Id="rId9" Type="http://schemas.openxmlformats.org/officeDocument/2006/relationships/image" Target="../media/image4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1.png"/><Relationship Id="rId7" Type="http://schemas.openxmlformats.org/officeDocument/2006/relationships/image" Target="../media/image11.sv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43.jpeg"/><Relationship Id="rId5" Type="http://schemas.openxmlformats.org/officeDocument/2006/relationships/image" Target="../media/image6.svg"/><Relationship Id="rId10" Type="http://schemas.openxmlformats.org/officeDocument/2006/relationships/image" Target="../media/image42.png"/><Relationship Id="rId4" Type="http://schemas.openxmlformats.org/officeDocument/2006/relationships/image" Target="../media/image5.png"/><Relationship Id="rId9" Type="http://schemas.openxmlformats.org/officeDocument/2006/relationships/image" Target="../media/image33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8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g"/><Relationship Id="rId5" Type="http://schemas.openxmlformats.org/officeDocument/2006/relationships/image" Target="../media/image46.jpg"/><Relationship Id="rId4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sv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11" Type="http://schemas.openxmlformats.org/officeDocument/2006/relationships/image" Target="../media/image11.sv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jpeg"/><Relationship Id="rId3" Type="http://schemas.openxmlformats.org/officeDocument/2006/relationships/image" Target="../media/image5.png"/><Relationship Id="rId7" Type="http://schemas.openxmlformats.org/officeDocument/2006/relationships/image" Target="../media/image14.png"/><Relationship Id="rId12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svg"/><Relationship Id="rId11" Type="http://schemas.openxmlformats.org/officeDocument/2006/relationships/image" Target="../media/image18.jpeg"/><Relationship Id="rId5" Type="http://schemas.openxmlformats.org/officeDocument/2006/relationships/image" Target="../media/image10.png"/><Relationship Id="rId10" Type="http://schemas.openxmlformats.org/officeDocument/2006/relationships/image" Target="../media/image17.png"/><Relationship Id="rId4" Type="http://schemas.openxmlformats.org/officeDocument/2006/relationships/image" Target="../media/image6.sv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jpeg"/><Relationship Id="rId3" Type="http://schemas.openxmlformats.org/officeDocument/2006/relationships/image" Target="../media/image21.png"/><Relationship Id="rId7" Type="http://schemas.openxmlformats.org/officeDocument/2006/relationships/image" Target="../media/image11.svg"/><Relationship Id="rId12" Type="http://schemas.openxmlformats.org/officeDocument/2006/relationships/image" Target="../media/image2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25.svg"/><Relationship Id="rId5" Type="http://schemas.openxmlformats.org/officeDocument/2006/relationships/image" Target="../media/image6.svg"/><Relationship Id="rId10" Type="http://schemas.openxmlformats.org/officeDocument/2006/relationships/image" Target="../media/image24.png"/><Relationship Id="rId4" Type="http://schemas.openxmlformats.org/officeDocument/2006/relationships/image" Target="../media/image5.png"/><Relationship Id="rId9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21.png"/><Relationship Id="rId7" Type="http://schemas.openxmlformats.org/officeDocument/2006/relationships/image" Target="../media/image11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2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1.png"/><Relationship Id="rId7" Type="http://schemas.openxmlformats.org/officeDocument/2006/relationships/image" Target="../media/image11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6.svg"/><Relationship Id="rId10" Type="http://schemas.openxmlformats.org/officeDocument/2006/relationships/image" Target="../media/image31.jpeg"/><Relationship Id="rId4" Type="http://schemas.openxmlformats.org/officeDocument/2006/relationships/image" Target="../media/image5.png"/><Relationship Id="rId9" Type="http://schemas.openxmlformats.org/officeDocument/2006/relationships/image" Target="../media/image3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1.png"/><Relationship Id="rId7" Type="http://schemas.openxmlformats.org/officeDocument/2006/relationships/image" Target="../media/image11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35.jpeg"/><Relationship Id="rId5" Type="http://schemas.openxmlformats.org/officeDocument/2006/relationships/image" Target="../media/image6.svg"/><Relationship Id="rId10" Type="http://schemas.openxmlformats.org/officeDocument/2006/relationships/image" Target="../media/image34.jpeg"/><Relationship Id="rId4" Type="http://schemas.openxmlformats.org/officeDocument/2006/relationships/image" Target="../media/image5.png"/><Relationship Id="rId9" Type="http://schemas.openxmlformats.org/officeDocument/2006/relationships/image" Target="../media/image33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21.png"/><Relationship Id="rId7" Type="http://schemas.openxmlformats.org/officeDocument/2006/relationships/image" Target="../media/image11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3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21.png"/><Relationship Id="rId7" Type="http://schemas.openxmlformats.org/officeDocument/2006/relationships/image" Target="../media/image11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3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89AD91B-A512-426B-9EA2-ED3C3DA4BA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A91E6E3-7B20-4FC2-85E7-3557771F3665}"/>
              </a:ext>
            </a:extLst>
          </p:cNvPr>
          <p:cNvSpPr txBox="1"/>
          <p:nvPr/>
        </p:nvSpPr>
        <p:spPr>
          <a:xfrm>
            <a:off x="755116" y="2562100"/>
            <a:ext cx="2574166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solidFill>
                  <a:srgbClr val="1B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ОТЧЕТ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206CEEC-413F-4760-8697-55E1EEF1E477}"/>
              </a:ext>
            </a:extLst>
          </p:cNvPr>
          <p:cNvSpPr txBox="1"/>
          <p:nvPr/>
        </p:nvSpPr>
        <p:spPr>
          <a:xfrm>
            <a:off x="755116" y="3429000"/>
            <a:ext cx="650293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работе за 2023 г. </a:t>
            </a:r>
          </a:p>
          <a:p>
            <a:r>
              <a:rPr lang="ru-RU" sz="4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ГБУЗ «ДГП № 11 ДЗМ»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8348A60-4419-4F79-9176-7D387C63063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49" y="477079"/>
            <a:ext cx="1845676" cy="922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265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3EDBA9E-8FDD-49F3-860C-B91C75A5A1FB}"/>
              </a:ext>
            </a:extLst>
          </p:cNvPr>
          <p:cNvSpPr/>
          <p:nvPr/>
        </p:nvSpPr>
        <p:spPr>
          <a:xfrm>
            <a:off x="603250" y="954048"/>
            <a:ext cx="9283700" cy="18000"/>
          </a:xfrm>
          <a:prstGeom prst="rect">
            <a:avLst/>
          </a:prstGeom>
          <a:solidFill>
            <a:srgbClr val="1B2E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D3EF1A2-0334-4349-A0BA-6DDC83356BB6}"/>
              </a:ext>
            </a:extLst>
          </p:cNvPr>
          <p:cNvSpPr txBox="1"/>
          <p:nvPr/>
        </p:nvSpPr>
        <p:spPr>
          <a:xfrm>
            <a:off x="1163344" y="368300"/>
            <a:ext cx="43883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i="0" u="none" strike="noStrike" dirty="0">
                <a:solidFill>
                  <a:srgbClr val="1B2E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Показатели здоровья</a:t>
            </a:r>
            <a:endParaRPr lang="ru-RU" sz="3000" dirty="0">
              <a:solidFill>
                <a:srgbClr val="1B2E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6D370BC-1279-43AB-B90F-B7B96EA35D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7712767">
            <a:off x="578088" y="519827"/>
            <a:ext cx="336318" cy="351103"/>
          </a:xfrm>
          <a:prstGeom prst="rect">
            <a:avLst/>
          </a:prstGeom>
        </p:spPr>
      </p:pic>
      <p:pic>
        <p:nvPicPr>
          <p:cNvPr id="141" name="Рисунок 140">
            <a:extLst>
              <a:ext uri="{FF2B5EF4-FFF2-40B4-BE49-F238E27FC236}">
                <a16:creationId xmlns:a16="http://schemas.microsoft.com/office/drawing/2014/main" id="{5C5EBF77-044D-46BC-9A2D-3F022DE68E1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456152" y="545907"/>
            <a:ext cx="1364438" cy="404418"/>
          </a:xfrm>
          <a:prstGeom prst="rect">
            <a:avLst/>
          </a:prstGeom>
        </p:spPr>
      </p:pic>
      <p:sp>
        <p:nvSpPr>
          <p:cNvPr id="65" name="Прямоугольник: скругленные углы 64">
            <a:extLst>
              <a:ext uri="{FF2B5EF4-FFF2-40B4-BE49-F238E27FC236}">
                <a16:creationId xmlns:a16="http://schemas.microsoft.com/office/drawing/2014/main" id="{F4DD5880-D3BC-4CE9-804A-ADE0AD6D3266}"/>
              </a:ext>
            </a:extLst>
          </p:cNvPr>
          <p:cNvSpPr/>
          <p:nvPr/>
        </p:nvSpPr>
        <p:spPr>
          <a:xfrm>
            <a:off x="815652" y="5472270"/>
            <a:ext cx="9839019" cy="1260000"/>
          </a:xfrm>
          <a:prstGeom prst="roundRect">
            <a:avLst>
              <a:gd name="adj" fmla="val 9652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dirty="0">
                <a:solidFill>
                  <a:srgbClr val="1B2E5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Наибольшую долю общей заболеваемости среди детей 0-17 лет как в 2023 году, так и в 2022 году занимают </a:t>
            </a:r>
            <a:r>
              <a:rPr lang="ru-RU" sz="1200" b="1" dirty="0">
                <a:solidFill>
                  <a:srgbClr val="A4B856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болезни органов дыхания</a:t>
            </a:r>
            <a:r>
              <a:rPr lang="ru-RU" sz="1200" dirty="0">
                <a:solidFill>
                  <a:srgbClr val="1B2E5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 В 2023 г. зарегистрировано 151 случай заболевания новой коронавирусной инфекцией (</a:t>
            </a:r>
            <a:r>
              <a:rPr lang="en-US" sz="1200" dirty="0">
                <a:solidFill>
                  <a:srgbClr val="1B2E5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COVID</a:t>
            </a:r>
            <a:r>
              <a:rPr lang="ru-RU" sz="1200" dirty="0">
                <a:solidFill>
                  <a:srgbClr val="1B2E5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-19) у несовершеннолетних 0-18 лет (в 2022 г. – 1080). Все случаи клинически и лабораторно подтверждены. Дети и подростки взяты на диспансерное динамическое наблюдение врачами-педиатрами. </a:t>
            </a:r>
          </a:p>
        </p:txBody>
      </p:sp>
      <p:sp>
        <p:nvSpPr>
          <p:cNvPr id="127" name="Шестиугольник 126">
            <a:extLst>
              <a:ext uri="{FF2B5EF4-FFF2-40B4-BE49-F238E27FC236}">
                <a16:creationId xmlns:a16="http://schemas.microsoft.com/office/drawing/2014/main" id="{EE0FA890-0935-4A56-B2FC-B8BBABCDE337}"/>
              </a:ext>
            </a:extLst>
          </p:cNvPr>
          <p:cNvSpPr/>
          <p:nvPr/>
        </p:nvSpPr>
        <p:spPr>
          <a:xfrm>
            <a:off x="7232728" y="1775185"/>
            <a:ext cx="1493084" cy="1287141"/>
          </a:xfrm>
          <a:prstGeom prst="hexagon">
            <a:avLst/>
          </a:prstGeom>
          <a:noFill/>
          <a:ln w="12700">
            <a:solidFill>
              <a:schemeClr val="bg1">
                <a:lumMod val="65000"/>
              </a:schemeClr>
            </a:solidFill>
            <a:prstDash val="sysDot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799713"/>
                      <a:gd name="connsiteY0" fmla="*/ 2068842 h 4137684"/>
                      <a:gd name="connsiteX1" fmla="*/ 1034421 w 4799713"/>
                      <a:gd name="connsiteY1" fmla="*/ 1 h 4137684"/>
                      <a:gd name="connsiteX2" fmla="*/ 3765292 w 4799713"/>
                      <a:gd name="connsiteY2" fmla="*/ 1 h 4137684"/>
                      <a:gd name="connsiteX3" fmla="*/ 4799713 w 4799713"/>
                      <a:gd name="connsiteY3" fmla="*/ 2068842 h 4137684"/>
                      <a:gd name="connsiteX4" fmla="*/ 3765292 w 4799713"/>
                      <a:gd name="connsiteY4" fmla="*/ 4137683 h 4137684"/>
                      <a:gd name="connsiteX5" fmla="*/ 1034421 w 4799713"/>
                      <a:gd name="connsiteY5" fmla="*/ 4137683 h 4137684"/>
                      <a:gd name="connsiteX6" fmla="*/ 0 w 4799713"/>
                      <a:gd name="connsiteY6" fmla="*/ 2068842 h 4137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99713" h="4137684" extrusionOk="0">
                        <a:moveTo>
                          <a:pt x="0" y="2068842"/>
                        </a:moveTo>
                        <a:cubicBezTo>
                          <a:pt x="504029" y="1326083"/>
                          <a:pt x="789019" y="750215"/>
                          <a:pt x="1034421" y="1"/>
                        </a:cubicBezTo>
                        <a:cubicBezTo>
                          <a:pt x="1756130" y="132883"/>
                          <a:pt x="2679658" y="-84950"/>
                          <a:pt x="3765292" y="1"/>
                        </a:cubicBezTo>
                        <a:cubicBezTo>
                          <a:pt x="4287078" y="742599"/>
                          <a:pt x="4297045" y="1415008"/>
                          <a:pt x="4799713" y="2068842"/>
                        </a:cubicBezTo>
                        <a:cubicBezTo>
                          <a:pt x="4412604" y="2888200"/>
                          <a:pt x="4082128" y="3844968"/>
                          <a:pt x="3765292" y="4137683"/>
                        </a:cubicBezTo>
                        <a:cubicBezTo>
                          <a:pt x="3314856" y="4187216"/>
                          <a:pt x="1378450" y="4152492"/>
                          <a:pt x="1034421" y="4137683"/>
                        </a:cubicBezTo>
                        <a:cubicBezTo>
                          <a:pt x="503629" y="3272066"/>
                          <a:pt x="304199" y="2514725"/>
                          <a:pt x="0" y="206884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8" name="Шестиугольник 127">
            <a:extLst>
              <a:ext uri="{FF2B5EF4-FFF2-40B4-BE49-F238E27FC236}">
                <a16:creationId xmlns:a16="http://schemas.microsoft.com/office/drawing/2014/main" id="{6B59AF23-5509-441B-8419-1129802DD9D3}"/>
              </a:ext>
            </a:extLst>
          </p:cNvPr>
          <p:cNvSpPr/>
          <p:nvPr/>
        </p:nvSpPr>
        <p:spPr>
          <a:xfrm>
            <a:off x="10654671" y="4344672"/>
            <a:ext cx="1131372" cy="975321"/>
          </a:xfrm>
          <a:prstGeom prst="hexagon">
            <a:avLst/>
          </a:prstGeom>
          <a:noFill/>
          <a:ln w="12700">
            <a:solidFill>
              <a:srgbClr val="A4B856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799713"/>
                      <a:gd name="connsiteY0" fmla="*/ 2068842 h 4137684"/>
                      <a:gd name="connsiteX1" fmla="*/ 1034421 w 4799713"/>
                      <a:gd name="connsiteY1" fmla="*/ 1 h 4137684"/>
                      <a:gd name="connsiteX2" fmla="*/ 3765292 w 4799713"/>
                      <a:gd name="connsiteY2" fmla="*/ 1 h 4137684"/>
                      <a:gd name="connsiteX3" fmla="*/ 4799713 w 4799713"/>
                      <a:gd name="connsiteY3" fmla="*/ 2068842 h 4137684"/>
                      <a:gd name="connsiteX4" fmla="*/ 3765292 w 4799713"/>
                      <a:gd name="connsiteY4" fmla="*/ 4137683 h 4137684"/>
                      <a:gd name="connsiteX5" fmla="*/ 1034421 w 4799713"/>
                      <a:gd name="connsiteY5" fmla="*/ 4137683 h 4137684"/>
                      <a:gd name="connsiteX6" fmla="*/ 0 w 4799713"/>
                      <a:gd name="connsiteY6" fmla="*/ 2068842 h 4137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99713" h="4137684" extrusionOk="0">
                        <a:moveTo>
                          <a:pt x="0" y="2068842"/>
                        </a:moveTo>
                        <a:cubicBezTo>
                          <a:pt x="504029" y="1326083"/>
                          <a:pt x="789019" y="750215"/>
                          <a:pt x="1034421" y="1"/>
                        </a:cubicBezTo>
                        <a:cubicBezTo>
                          <a:pt x="1756130" y="132883"/>
                          <a:pt x="2679658" y="-84950"/>
                          <a:pt x="3765292" y="1"/>
                        </a:cubicBezTo>
                        <a:cubicBezTo>
                          <a:pt x="4287078" y="742599"/>
                          <a:pt x="4297045" y="1415008"/>
                          <a:pt x="4799713" y="2068842"/>
                        </a:cubicBezTo>
                        <a:cubicBezTo>
                          <a:pt x="4412604" y="2888200"/>
                          <a:pt x="4082128" y="3844968"/>
                          <a:pt x="3765292" y="4137683"/>
                        </a:cubicBezTo>
                        <a:cubicBezTo>
                          <a:pt x="3314856" y="4187216"/>
                          <a:pt x="1378450" y="4152492"/>
                          <a:pt x="1034421" y="4137683"/>
                        </a:cubicBezTo>
                        <a:cubicBezTo>
                          <a:pt x="503629" y="3272066"/>
                          <a:pt x="304199" y="2514725"/>
                          <a:pt x="0" y="206884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09063DE1-88EC-281D-5D11-300C67BCDE5A}"/>
              </a:ext>
            </a:extLst>
          </p:cNvPr>
          <p:cNvSpPr/>
          <p:nvPr/>
        </p:nvSpPr>
        <p:spPr>
          <a:xfrm>
            <a:off x="7232728" y="1090101"/>
            <a:ext cx="3460225" cy="4217206"/>
          </a:xfrm>
          <a:prstGeom prst="roundRect">
            <a:avLst>
              <a:gd name="adj" fmla="val 9652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B3E9E441-4ED1-B46E-5178-59E74483EF2A}"/>
              </a:ext>
            </a:extLst>
          </p:cNvPr>
          <p:cNvSpPr/>
          <p:nvPr/>
        </p:nvSpPr>
        <p:spPr>
          <a:xfrm>
            <a:off x="853933" y="1090101"/>
            <a:ext cx="3460225" cy="4217206"/>
          </a:xfrm>
          <a:prstGeom prst="roundRect">
            <a:avLst>
              <a:gd name="adj" fmla="val 9652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1654AE6D-E3F8-06A1-5A5A-A10E0630E515}"/>
              </a:ext>
            </a:extLst>
          </p:cNvPr>
          <p:cNvSpPr/>
          <p:nvPr/>
        </p:nvSpPr>
        <p:spPr>
          <a:xfrm>
            <a:off x="1194340" y="1138105"/>
            <a:ext cx="3024000" cy="302554"/>
          </a:xfrm>
          <a:prstGeom prst="roundRect">
            <a:avLst>
              <a:gd name="adj" fmla="val 28744"/>
            </a:avLst>
          </a:prstGeom>
          <a:solidFill>
            <a:srgbClr val="A4B8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Дети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6CD49770-873C-7009-36FE-CD1D8DECC94C}"/>
              </a:ext>
            </a:extLst>
          </p:cNvPr>
          <p:cNvSpPr/>
          <p:nvPr/>
        </p:nvSpPr>
        <p:spPr>
          <a:xfrm>
            <a:off x="7450840" y="1125419"/>
            <a:ext cx="3024000" cy="302554"/>
          </a:xfrm>
          <a:prstGeom prst="roundRect">
            <a:avLst>
              <a:gd name="adj" fmla="val 28744"/>
            </a:avLst>
          </a:prstGeom>
          <a:solidFill>
            <a:srgbClr val="A4B8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Подростки 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93CBEBA-E4A6-CA1A-1E29-39E89A759C5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7712767">
            <a:off x="1207392" y="1651064"/>
            <a:ext cx="237788" cy="24824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2983ABE-7721-1642-1E35-597C31DB294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7712767">
            <a:off x="1244372" y="2356543"/>
            <a:ext cx="237788" cy="24824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8F5B8EC-25CF-08BC-0523-A8B65C2AB31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7712767">
            <a:off x="1264577" y="2914143"/>
            <a:ext cx="237788" cy="24824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E668702-3DDC-9282-DA5E-BAD0759221C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7712767">
            <a:off x="1238388" y="3535176"/>
            <a:ext cx="237788" cy="24824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2E94B74-9D6D-7E48-6772-B8282D770A3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7712767">
            <a:off x="7318239" y="1630350"/>
            <a:ext cx="237788" cy="24824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61F9D8E-3CD2-FCD2-3BD8-F11E6C82C75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7712767">
            <a:off x="7307785" y="2244042"/>
            <a:ext cx="237788" cy="24824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A18D400B-46A6-0CFB-4603-0687FC34EDE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7712767">
            <a:off x="7331945" y="2946567"/>
            <a:ext cx="237788" cy="248241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CB3E34B5-12A8-AB02-CDA8-9A66B4D2305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7712767">
            <a:off x="7321281" y="3531183"/>
            <a:ext cx="237788" cy="24824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B550742-E384-B617-17CD-F4C77F69CCF2}"/>
              </a:ext>
            </a:extLst>
          </p:cNvPr>
          <p:cNvSpPr txBox="1"/>
          <p:nvPr/>
        </p:nvSpPr>
        <p:spPr>
          <a:xfrm>
            <a:off x="1534010" y="1602057"/>
            <a:ext cx="19498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Болезни эндокринной системы, нарушение обмена</a:t>
            </a:r>
            <a:endParaRPr lang="ru-RU" sz="12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9" name="Стрелка: вниз 18">
            <a:extLst>
              <a:ext uri="{FF2B5EF4-FFF2-40B4-BE49-F238E27FC236}">
                <a16:creationId xmlns:a16="http://schemas.microsoft.com/office/drawing/2014/main" id="{419111D7-458A-6702-8AA7-4D58B5E2B767}"/>
              </a:ext>
            </a:extLst>
          </p:cNvPr>
          <p:cNvSpPr/>
          <p:nvPr/>
        </p:nvSpPr>
        <p:spPr>
          <a:xfrm>
            <a:off x="3849945" y="1746301"/>
            <a:ext cx="216000" cy="324000"/>
          </a:xfrm>
          <a:prstGeom prst="downArrow">
            <a:avLst/>
          </a:prstGeom>
          <a:solidFill>
            <a:srgbClr val="A4B8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C413BC8-1695-54CD-96AA-C2FFC1F7C545}"/>
              </a:ext>
            </a:extLst>
          </p:cNvPr>
          <p:cNvSpPr txBox="1"/>
          <p:nvPr/>
        </p:nvSpPr>
        <p:spPr>
          <a:xfrm>
            <a:off x="1579098" y="2244330"/>
            <a:ext cx="19498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Болезни органов пищеварения</a:t>
            </a:r>
            <a:endParaRPr lang="ru-RU" sz="12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1" name="Стрелка: вниз 20">
            <a:extLst>
              <a:ext uri="{FF2B5EF4-FFF2-40B4-BE49-F238E27FC236}">
                <a16:creationId xmlns:a16="http://schemas.microsoft.com/office/drawing/2014/main" id="{A4C469B1-442F-1BB1-84F5-06453D1DA2EB}"/>
              </a:ext>
            </a:extLst>
          </p:cNvPr>
          <p:cNvSpPr/>
          <p:nvPr/>
        </p:nvSpPr>
        <p:spPr>
          <a:xfrm>
            <a:off x="3849945" y="2293521"/>
            <a:ext cx="216000" cy="324000"/>
          </a:xfrm>
          <a:prstGeom prst="downArrow">
            <a:avLst/>
          </a:prstGeom>
          <a:solidFill>
            <a:srgbClr val="A4B8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B221221-B076-BC1C-F4D7-48C39F529973}"/>
              </a:ext>
            </a:extLst>
          </p:cNvPr>
          <p:cNvSpPr txBox="1"/>
          <p:nvPr/>
        </p:nvSpPr>
        <p:spPr>
          <a:xfrm>
            <a:off x="1609119" y="2836734"/>
            <a:ext cx="19498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1B2E5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Врожденные аномалии</a:t>
            </a:r>
          </a:p>
        </p:txBody>
      </p:sp>
      <p:sp>
        <p:nvSpPr>
          <p:cNvPr id="23" name="Стрелка: вниз 22">
            <a:extLst>
              <a:ext uri="{FF2B5EF4-FFF2-40B4-BE49-F238E27FC236}">
                <a16:creationId xmlns:a16="http://schemas.microsoft.com/office/drawing/2014/main" id="{D239A44C-134F-BE72-A0A2-D5E1DBF57869}"/>
              </a:ext>
            </a:extLst>
          </p:cNvPr>
          <p:cNvSpPr/>
          <p:nvPr/>
        </p:nvSpPr>
        <p:spPr>
          <a:xfrm>
            <a:off x="3859130" y="2908687"/>
            <a:ext cx="216000" cy="324000"/>
          </a:xfrm>
          <a:prstGeom prst="downArrow">
            <a:avLst/>
          </a:prstGeom>
          <a:solidFill>
            <a:srgbClr val="A4B8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B009FEF-8652-0BE6-489D-EB4CCCECB7C1}"/>
              </a:ext>
            </a:extLst>
          </p:cNvPr>
          <p:cNvSpPr txBox="1"/>
          <p:nvPr/>
        </p:nvSpPr>
        <p:spPr>
          <a:xfrm>
            <a:off x="1591617" y="3447613"/>
            <a:ext cx="19498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1B2E5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Инфекционные и паразитарные болезни</a:t>
            </a:r>
          </a:p>
        </p:txBody>
      </p:sp>
      <p:sp>
        <p:nvSpPr>
          <p:cNvPr id="25" name="Стрелка: вверх 24">
            <a:extLst>
              <a:ext uri="{FF2B5EF4-FFF2-40B4-BE49-F238E27FC236}">
                <a16:creationId xmlns:a16="http://schemas.microsoft.com/office/drawing/2014/main" id="{726DCBF9-D114-BA90-C4E9-B7419351FDA2}"/>
              </a:ext>
            </a:extLst>
          </p:cNvPr>
          <p:cNvSpPr/>
          <p:nvPr/>
        </p:nvSpPr>
        <p:spPr>
          <a:xfrm rot="10800000">
            <a:off x="3866867" y="3498415"/>
            <a:ext cx="216000" cy="324000"/>
          </a:xfrm>
          <a:prstGeom prst="upArrow">
            <a:avLst>
              <a:gd name="adj1" fmla="val 50000"/>
              <a:gd name="adj2" fmla="val 71771"/>
            </a:avLst>
          </a:prstGeom>
          <a:solidFill>
            <a:srgbClr val="A4B8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F6D3D8C7-67CD-FAFE-A619-CCD9BA3E57B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7712767">
            <a:off x="1261725" y="4220552"/>
            <a:ext cx="237788" cy="248241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98B0C73E-D9B4-4B8B-9852-0F8C74963E2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7712767">
            <a:off x="1242360" y="4868652"/>
            <a:ext cx="237788" cy="248241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457597D0-B39E-35BC-4A8B-326C78BA6CB3}"/>
              </a:ext>
            </a:extLst>
          </p:cNvPr>
          <p:cNvSpPr txBox="1"/>
          <p:nvPr/>
        </p:nvSpPr>
        <p:spPr>
          <a:xfrm>
            <a:off x="1591617" y="4740443"/>
            <a:ext cx="19498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1B2E5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Болезни системы кровообращения</a:t>
            </a:r>
          </a:p>
        </p:txBody>
      </p:sp>
      <p:sp>
        <p:nvSpPr>
          <p:cNvPr id="29" name="Стрелка: вверх 28">
            <a:extLst>
              <a:ext uri="{FF2B5EF4-FFF2-40B4-BE49-F238E27FC236}">
                <a16:creationId xmlns:a16="http://schemas.microsoft.com/office/drawing/2014/main" id="{3B7DA266-488E-5883-DDFE-3430F921FFCC}"/>
              </a:ext>
            </a:extLst>
          </p:cNvPr>
          <p:cNvSpPr/>
          <p:nvPr/>
        </p:nvSpPr>
        <p:spPr>
          <a:xfrm>
            <a:off x="3859130" y="4157339"/>
            <a:ext cx="216000" cy="324000"/>
          </a:xfrm>
          <a:prstGeom prst="upArrow">
            <a:avLst>
              <a:gd name="adj1" fmla="val 50000"/>
              <a:gd name="adj2" fmla="val 71771"/>
            </a:avLst>
          </a:prstGeom>
          <a:solidFill>
            <a:srgbClr val="A4B8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: вверх 29">
            <a:extLst>
              <a:ext uri="{FF2B5EF4-FFF2-40B4-BE49-F238E27FC236}">
                <a16:creationId xmlns:a16="http://schemas.microsoft.com/office/drawing/2014/main" id="{BADC13F4-8560-35FE-CC37-9AF320845679}"/>
              </a:ext>
            </a:extLst>
          </p:cNvPr>
          <p:cNvSpPr/>
          <p:nvPr/>
        </p:nvSpPr>
        <p:spPr>
          <a:xfrm>
            <a:off x="3862086" y="4791076"/>
            <a:ext cx="216000" cy="324000"/>
          </a:xfrm>
          <a:prstGeom prst="upArrow">
            <a:avLst>
              <a:gd name="adj1" fmla="val 50000"/>
              <a:gd name="adj2" fmla="val 71771"/>
            </a:avLst>
          </a:prstGeom>
          <a:solidFill>
            <a:srgbClr val="A4B8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C093D76-40D2-97A3-2585-30BFBC4DCA7A}"/>
              </a:ext>
            </a:extLst>
          </p:cNvPr>
          <p:cNvSpPr txBox="1"/>
          <p:nvPr/>
        </p:nvSpPr>
        <p:spPr>
          <a:xfrm>
            <a:off x="1598730" y="4211997"/>
            <a:ext cx="2102254" cy="476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1B2E5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Болезни нервной системы</a:t>
            </a:r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D9DD8619-CE9E-9B2B-AE9C-421B6A42FFC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7712767">
            <a:off x="7321280" y="4081117"/>
            <a:ext cx="237788" cy="248241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F785ED64-EE33-EE92-43CA-C61AA222049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7712767">
            <a:off x="7338278" y="4712372"/>
            <a:ext cx="237788" cy="248241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0B708E52-A678-CBE7-D7E5-DFA14B6AD359}"/>
              </a:ext>
            </a:extLst>
          </p:cNvPr>
          <p:cNvSpPr txBox="1"/>
          <p:nvPr/>
        </p:nvSpPr>
        <p:spPr>
          <a:xfrm>
            <a:off x="7651014" y="4656879"/>
            <a:ext cx="19498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1B2E5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Болезни системы кровообращения</a:t>
            </a:r>
          </a:p>
        </p:txBody>
      </p:sp>
      <p:sp>
        <p:nvSpPr>
          <p:cNvPr id="36" name="Стрелка: вниз 35">
            <a:extLst>
              <a:ext uri="{FF2B5EF4-FFF2-40B4-BE49-F238E27FC236}">
                <a16:creationId xmlns:a16="http://schemas.microsoft.com/office/drawing/2014/main" id="{F31AFC5E-F2FF-C5BA-286F-C77D4F0AD53F}"/>
              </a:ext>
            </a:extLst>
          </p:cNvPr>
          <p:cNvSpPr/>
          <p:nvPr/>
        </p:nvSpPr>
        <p:spPr>
          <a:xfrm rot="10800000">
            <a:off x="10084173" y="4791076"/>
            <a:ext cx="216000" cy="324000"/>
          </a:xfrm>
          <a:prstGeom prst="downArrow">
            <a:avLst/>
          </a:prstGeom>
          <a:solidFill>
            <a:srgbClr val="A4B8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трелка: вниз 36">
            <a:extLst>
              <a:ext uri="{FF2B5EF4-FFF2-40B4-BE49-F238E27FC236}">
                <a16:creationId xmlns:a16="http://schemas.microsoft.com/office/drawing/2014/main" id="{AFB06766-003B-30B6-3CF0-7DB14AD68659}"/>
              </a:ext>
            </a:extLst>
          </p:cNvPr>
          <p:cNvSpPr/>
          <p:nvPr/>
        </p:nvSpPr>
        <p:spPr>
          <a:xfrm rot="10800000">
            <a:off x="10077901" y="1660193"/>
            <a:ext cx="216000" cy="324000"/>
          </a:xfrm>
          <a:prstGeom prst="downArrow">
            <a:avLst/>
          </a:prstGeom>
          <a:solidFill>
            <a:srgbClr val="A4B8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3989720-B805-A360-5C6D-B0B3529D58BD}"/>
              </a:ext>
            </a:extLst>
          </p:cNvPr>
          <p:cNvSpPr txBox="1"/>
          <p:nvPr/>
        </p:nvSpPr>
        <p:spPr>
          <a:xfrm>
            <a:off x="7651014" y="1538492"/>
            <a:ext cx="19498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1B2E5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Болезни костно-мышечной системы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1D16BD2-C412-BE84-7E1B-E96E2945E4C7}"/>
              </a:ext>
            </a:extLst>
          </p:cNvPr>
          <p:cNvSpPr txBox="1"/>
          <p:nvPr/>
        </p:nvSpPr>
        <p:spPr>
          <a:xfrm>
            <a:off x="7651884" y="2196600"/>
            <a:ext cx="19498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1B2E5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Болезни органов пищеварения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AB74DBF-A8E9-8807-F6AD-CB0A730EE2EB}"/>
              </a:ext>
            </a:extLst>
          </p:cNvPr>
          <p:cNvSpPr txBox="1"/>
          <p:nvPr/>
        </p:nvSpPr>
        <p:spPr>
          <a:xfrm>
            <a:off x="7651014" y="2836734"/>
            <a:ext cx="19498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1B2E5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Болезни мочеполовой системы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1672565-BA7A-89EA-D1DA-67256706D899}"/>
              </a:ext>
            </a:extLst>
          </p:cNvPr>
          <p:cNvSpPr txBox="1"/>
          <p:nvPr/>
        </p:nvSpPr>
        <p:spPr>
          <a:xfrm>
            <a:off x="7656338" y="3464456"/>
            <a:ext cx="22306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1B2E5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Болезни глаза и его придаточного аппарата 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4A791B0-7DE4-93C2-6EF3-F9C9ACF6B938}"/>
              </a:ext>
            </a:extLst>
          </p:cNvPr>
          <p:cNvSpPr txBox="1"/>
          <p:nvPr/>
        </p:nvSpPr>
        <p:spPr>
          <a:xfrm>
            <a:off x="7666778" y="4043448"/>
            <a:ext cx="19498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1B2E5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Болезни нервной системы</a:t>
            </a:r>
          </a:p>
        </p:txBody>
      </p:sp>
      <p:sp>
        <p:nvSpPr>
          <p:cNvPr id="43" name="Стрелка: вниз 42">
            <a:extLst>
              <a:ext uri="{FF2B5EF4-FFF2-40B4-BE49-F238E27FC236}">
                <a16:creationId xmlns:a16="http://schemas.microsoft.com/office/drawing/2014/main" id="{41C2791E-F5D3-A58F-19C4-D69C8B4CAB8E}"/>
              </a:ext>
            </a:extLst>
          </p:cNvPr>
          <p:cNvSpPr/>
          <p:nvPr/>
        </p:nvSpPr>
        <p:spPr>
          <a:xfrm rot="10800000">
            <a:off x="10077901" y="2248721"/>
            <a:ext cx="216000" cy="324000"/>
          </a:xfrm>
          <a:prstGeom prst="downArrow">
            <a:avLst/>
          </a:prstGeom>
          <a:solidFill>
            <a:srgbClr val="A4B8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Стрелка: вниз 43">
            <a:extLst>
              <a:ext uri="{FF2B5EF4-FFF2-40B4-BE49-F238E27FC236}">
                <a16:creationId xmlns:a16="http://schemas.microsoft.com/office/drawing/2014/main" id="{A1DB6642-0F62-0A8F-411A-8EE6871B78B2}"/>
              </a:ext>
            </a:extLst>
          </p:cNvPr>
          <p:cNvSpPr/>
          <p:nvPr/>
        </p:nvSpPr>
        <p:spPr>
          <a:xfrm rot="10800000">
            <a:off x="10079101" y="2889012"/>
            <a:ext cx="216000" cy="324000"/>
          </a:xfrm>
          <a:prstGeom prst="downArrow">
            <a:avLst/>
          </a:prstGeom>
          <a:solidFill>
            <a:srgbClr val="A4B8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Стрелка: вверх 44">
            <a:extLst>
              <a:ext uri="{FF2B5EF4-FFF2-40B4-BE49-F238E27FC236}">
                <a16:creationId xmlns:a16="http://schemas.microsoft.com/office/drawing/2014/main" id="{2A2B6F85-1D48-7ABC-5039-CB4E64BCA734}"/>
              </a:ext>
            </a:extLst>
          </p:cNvPr>
          <p:cNvSpPr/>
          <p:nvPr/>
        </p:nvSpPr>
        <p:spPr>
          <a:xfrm>
            <a:off x="10082566" y="4072856"/>
            <a:ext cx="216000" cy="324000"/>
          </a:xfrm>
          <a:prstGeom prst="upArrow">
            <a:avLst>
              <a:gd name="adj1" fmla="val 50000"/>
              <a:gd name="adj2" fmla="val 71771"/>
            </a:avLst>
          </a:prstGeom>
          <a:solidFill>
            <a:srgbClr val="A4B8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Стрелка: вверх 45">
            <a:extLst>
              <a:ext uri="{FF2B5EF4-FFF2-40B4-BE49-F238E27FC236}">
                <a16:creationId xmlns:a16="http://schemas.microsoft.com/office/drawing/2014/main" id="{32A2DA4D-CF1C-E714-55D4-9B380C0A02CA}"/>
              </a:ext>
            </a:extLst>
          </p:cNvPr>
          <p:cNvSpPr/>
          <p:nvPr/>
        </p:nvSpPr>
        <p:spPr>
          <a:xfrm>
            <a:off x="10086722" y="3533288"/>
            <a:ext cx="216000" cy="324000"/>
          </a:xfrm>
          <a:prstGeom prst="upArrow">
            <a:avLst>
              <a:gd name="adj1" fmla="val 50000"/>
              <a:gd name="adj2" fmla="val 71771"/>
            </a:avLst>
          </a:prstGeom>
          <a:solidFill>
            <a:srgbClr val="A4B8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AutoShape 6">
            <a:extLst>
              <a:ext uri="{FF2B5EF4-FFF2-40B4-BE49-F238E27FC236}">
                <a16:creationId xmlns:a16="http://schemas.microsoft.com/office/drawing/2014/main" id="{D8550E25-4416-625F-C577-36A25667BA2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9" name="Рисунок 78" descr="Изображение выглядит как человек, желтый&#10;&#10;Автоматически созданное описание">
            <a:extLst>
              <a:ext uri="{FF2B5EF4-FFF2-40B4-BE49-F238E27FC236}">
                <a16:creationId xmlns:a16="http://schemas.microsoft.com/office/drawing/2014/main" id="{E26A85B7-691E-E5B0-1847-CAB5CA1C7C7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8758" y="954301"/>
            <a:ext cx="2862716" cy="1908000"/>
          </a:xfrm>
          <a:prstGeom prst="hexagon">
            <a:avLst/>
          </a:prstGeom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2F4DEFA5-F38A-AE64-CA7C-9E22F4FD4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4566" y="3233237"/>
            <a:ext cx="2916000" cy="19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Рисунок 79">
            <a:extLst>
              <a:ext uri="{FF2B5EF4-FFF2-40B4-BE49-F238E27FC236}">
                <a16:creationId xmlns:a16="http://schemas.microsoft.com/office/drawing/2014/main" id="{94931E7B-0DEA-C98A-1F7A-471B5A65924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7475"/>
            <a:ext cx="12192000" cy="6858000"/>
          </a:xfrm>
          <a:prstGeom prst="rect">
            <a:avLst/>
          </a:prstGeom>
        </p:spPr>
      </p:pic>
      <p:pic>
        <p:nvPicPr>
          <p:cNvPr id="81" name="Рисунок 80">
            <a:extLst>
              <a:ext uri="{FF2B5EF4-FFF2-40B4-BE49-F238E27FC236}">
                <a16:creationId xmlns:a16="http://schemas.microsoft.com/office/drawing/2014/main" id="{B0EAA228-75F6-96F8-BEDD-A9516523792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608552" y="698307"/>
            <a:ext cx="1364438" cy="404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8382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3EDBA9E-8FDD-49F3-860C-B91C75A5A1FB}"/>
              </a:ext>
            </a:extLst>
          </p:cNvPr>
          <p:cNvSpPr/>
          <p:nvPr/>
        </p:nvSpPr>
        <p:spPr>
          <a:xfrm>
            <a:off x="603250" y="954048"/>
            <a:ext cx="9283700" cy="18000"/>
          </a:xfrm>
          <a:prstGeom prst="rect">
            <a:avLst/>
          </a:prstGeom>
          <a:solidFill>
            <a:srgbClr val="1B2E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10E198A-6544-4AFA-BFDA-1AC2DB1266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634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D3EF1A2-0334-4349-A0BA-6DDC83356BB6}"/>
              </a:ext>
            </a:extLst>
          </p:cNvPr>
          <p:cNvSpPr txBox="1"/>
          <p:nvPr/>
        </p:nvSpPr>
        <p:spPr>
          <a:xfrm>
            <a:off x="1163344" y="368300"/>
            <a:ext cx="76885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>
                <a:solidFill>
                  <a:srgbClr val="1B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Наблюдение за детьми-инвалидами</a:t>
            </a:r>
            <a:endParaRPr lang="ru-RU" sz="3000" dirty="0">
              <a:solidFill>
                <a:srgbClr val="1B2E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6D370BC-1279-43AB-B90F-B7B96EA35DB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7712767">
            <a:off x="578088" y="519827"/>
            <a:ext cx="336318" cy="351103"/>
          </a:xfrm>
          <a:prstGeom prst="rect">
            <a:avLst/>
          </a:prstGeom>
        </p:spPr>
      </p:pic>
      <p:pic>
        <p:nvPicPr>
          <p:cNvPr id="133" name="Рисунок 132">
            <a:extLst>
              <a:ext uri="{FF2B5EF4-FFF2-40B4-BE49-F238E27FC236}">
                <a16:creationId xmlns:a16="http://schemas.microsoft.com/office/drawing/2014/main" id="{05CF3939-514E-4FC0-B2D2-C3B56DF55C5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456152" y="545907"/>
            <a:ext cx="1364438" cy="404418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103CC67F-45DF-4DE7-823A-158AC4B0B60A}"/>
              </a:ext>
            </a:extLst>
          </p:cNvPr>
          <p:cNvSpPr txBox="1"/>
          <p:nvPr/>
        </p:nvSpPr>
        <p:spPr>
          <a:xfrm>
            <a:off x="1309145" y="1374308"/>
            <a:ext cx="4370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7DB90D3-F25F-431C-B360-E761AF5BB948}"/>
              </a:ext>
            </a:extLst>
          </p:cNvPr>
          <p:cNvSpPr txBox="1"/>
          <p:nvPr/>
        </p:nvSpPr>
        <p:spPr>
          <a:xfrm>
            <a:off x="824383" y="1079272"/>
            <a:ext cx="90625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0" i="0" u="none" strike="noStrike" dirty="0">
                <a:solidFill>
                  <a:schemeClr val="accent6">
                    <a:lumMod val="7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Количество детей с инвалидностью в районе Северное Медведково </a:t>
            </a:r>
            <a:r>
              <a:rPr lang="ru-RU" sz="1600" b="1" i="0" u="none" strike="noStrike" dirty="0">
                <a:solidFill>
                  <a:schemeClr val="accent6">
                    <a:lumMod val="7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составляет 291 человека (1,8%)</a:t>
            </a:r>
            <a:endParaRPr lang="ru-RU" sz="1600" dirty="0">
              <a:solidFill>
                <a:schemeClr val="accent6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5" name="Прямоугольник: скругленные углы 44">
            <a:extLst>
              <a:ext uri="{FF2B5EF4-FFF2-40B4-BE49-F238E27FC236}">
                <a16:creationId xmlns:a16="http://schemas.microsoft.com/office/drawing/2014/main" id="{4C31C043-ADF1-405D-B19D-4994614738B7}"/>
              </a:ext>
            </a:extLst>
          </p:cNvPr>
          <p:cNvSpPr/>
          <p:nvPr/>
        </p:nvSpPr>
        <p:spPr>
          <a:xfrm>
            <a:off x="965347" y="2848263"/>
            <a:ext cx="6622808" cy="3451221"/>
          </a:xfrm>
          <a:prstGeom prst="roundRect">
            <a:avLst>
              <a:gd name="adj" fmla="val 9652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6" name="Прямоугольник: скругленные углы 45">
            <a:extLst>
              <a:ext uri="{FF2B5EF4-FFF2-40B4-BE49-F238E27FC236}">
                <a16:creationId xmlns:a16="http://schemas.microsoft.com/office/drawing/2014/main" id="{0A8D460A-6791-4651-8C6F-D4F9596191B8}"/>
              </a:ext>
            </a:extLst>
          </p:cNvPr>
          <p:cNvSpPr/>
          <p:nvPr/>
        </p:nvSpPr>
        <p:spPr>
          <a:xfrm>
            <a:off x="798314" y="1651243"/>
            <a:ext cx="5444644" cy="384988"/>
          </a:xfrm>
          <a:prstGeom prst="roundRect">
            <a:avLst>
              <a:gd name="adj" fmla="val 28744"/>
            </a:avLst>
          </a:prstGeom>
          <a:solidFill>
            <a:srgbClr val="A4B8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Впервые установлена инвалидность – 20 человек 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2D3DF4F6-FBE4-40AD-859F-9BBADD0AC730}"/>
              </a:ext>
            </a:extLst>
          </p:cNvPr>
          <p:cNvSpPr txBox="1"/>
          <p:nvPr/>
        </p:nvSpPr>
        <p:spPr>
          <a:xfrm>
            <a:off x="4701455" y="2929014"/>
            <a:ext cx="19927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b="1" dirty="0">
              <a:solidFill>
                <a:srgbClr val="7E903C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CE7E2212-CE38-48D5-98AD-5C1CC0E7CD05}"/>
              </a:ext>
            </a:extLst>
          </p:cNvPr>
          <p:cNvSpPr txBox="1"/>
          <p:nvPr/>
        </p:nvSpPr>
        <p:spPr>
          <a:xfrm>
            <a:off x="1746227" y="3817394"/>
            <a:ext cx="55413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 место </a:t>
            </a:r>
            <a:r>
              <a:rPr lang="ru-RU" sz="12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заболевания нервной системы </a:t>
            </a:r>
            <a:endParaRPr lang="ru-RU" sz="12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2211E5D3-F9D9-45D3-8575-6845FA3DE6B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7712767">
            <a:off x="1313237" y="3804345"/>
            <a:ext cx="237788" cy="248241"/>
          </a:xfrm>
          <a:prstGeom prst="rect">
            <a:avLst/>
          </a:prstGeom>
        </p:spPr>
      </p:pic>
      <p:sp>
        <p:nvSpPr>
          <p:cNvPr id="67" name="TextBox 66">
            <a:extLst>
              <a:ext uri="{FF2B5EF4-FFF2-40B4-BE49-F238E27FC236}">
                <a16:creationId xmlns:a16="http://schemas.microsoft.com/office/drawing/2014/main" id="{E53BA0C4-15AB-4B06-8E98-EAB2FF1ADF2F}"/>
              </a:ext>
            </a:extLst>
          </p:cNvPr>
          <p:cNvSpPr txBox="1"/>
          <p:nvPr/>
        </p:nvSpPr>
        <p:spPr>
          <a:xfrm>
            <a:off x="1750828" y="4291748"/>
            <a:ext cx="56314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3 место </a:t>
            </a:r>
            <a:r>
              <a:rPr lang="ru-RU" sz="120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болезни эндокринной системы </a:t>
            </a:r>
            <a:endParaRPr lang="ru-RU" sz="12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D4831DB8-699B-4435-8448-AA45A11D3C3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7712767">
            <a:off x="1332061" y="4320117"/>
            <a:ext cx="237788" cy="248241"/>
          </a:xfrm>
          <a:prstGeom prst="rect">
            <a:avLst/>
          </a:prstGeom>
        </p:spPr>
      </p:pic>
      <p:sp>
        <p:nvSpPr>
          <p:cNvPr id="70" name="Прямоугольник: скругленные углы 69">
            <a:extLst>
              <a:ext uri="{FF2B5EF4-FFF2-40B4-BE49-F238E27FC236}">
                <a16:creationId xmlns:a16="http://schemas.microsoft.com/office/drawing/2014/main" id="{DB687046-FD6E-47EB-B083-8E43630E27BE}"/>
              </a:ext>
            </a:extLst>
          </p:cNvPr>
          <p:cNvSpPr/>
          <p:nvPr/>
        </p:nvSpPr>
        <p:spPr>
          <a:xfrm>
            <a:off x="1689670" y="2832655"/>
            <a:ext cx="2374188" cy="290939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8781836F-15A1-4289-807E-3FCADCD1A806}"/>
              </a:ext>
            </a:extLst>
          </p:cNvPr>
          <p:cNvSpPr txBox="1"/>
          <p:nvPr/>
        </p:nvSpPr>
        <p:spPr>
          <a:xfrm>
            <a:off x="1719300" y="2812723"/>
            <a:ext cx="25998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Структура инвалидности:</a:t>
            </a: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44F62B22-2EF9-47FB-B9E0-240DC2331C6B}"/>
              </a:ext>
            </a:extLst>
          </p:cNvPr>
          <p:cNvSpPr txBox="1"/>
          <p:nvPr/>
        </p:nvSpPr>
        <p:spPr>
          <a:xfrm>
            <a:off x="965347" y="6448460"/>
            <a:ext cx="10337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7E903C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Среди детей-инвалидов: </a:t>
            </a:r>
            <a:r>
              <a:rPr lang="ru-RU" sz="1400" dirty="0">
                <a:solidFill>
                  <a:srgbClr val="1B2E5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лежачих 9 детей, колясочников 10. </a:t>
            </a:r>
          </a:p>
        </p:txBody>
      </p:sp>
      <p:sp>
        <p:nvSpPr>
          <p:cNvPr id="90" name="Шестиугольник 89">
            <a:extLst>
              <a:ext uri="{FF2B5EF4-FFF2-40B4-BE49-F238E27FC236}">
                <a16:creationId xmlns:a16="http://schemas.microsoft.com/office/drawing/2014/main" id="{1FCB9ECE-8C61-496A-9E1A-8553A2118E4B}"/>
              </a:ext>
            </a:extLst>
          </p:cNvPr>
          <p:cNvSpPr/>
          <p:nvPr/>
        </p:nvSpPr>
        <p:spPr>
          <a:xfrm>
            <a:off x="8172111" y="3956082"/>
            <a:ext cx="1212769" cy="1045491"/>
          </a:xfrm>
          <a:prstGeom prst="hexagon">
            <a:avLst/>
          </a:prstGeom>
          <a:noFill/>
          <a:ln w="12700">
            <a:solidFill>
              <a:schemeClr val="bg1">
                <a:lumMod val="65000"/>
              </a:schemeClr>
            </a:solidFill>
            <a:prstDash val="sysDot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799713"/>
                      <a:gd name="connsiteY0" fmla="*/ 2068842 h 4137684"/>
                      <a:gd name="connsiteX1" fmla="*/ 1034421 w 4799713"/>
                      <a:gd name="connsiteY1" fmla="*/ 1 h 4137684"/>
                      <a:gd name="connsiteX2" fmla="*/ 3765292 w 4799713"/>
                      <a:gd name="connsiteY2" fmla="*/ 1 h 4137684"/>
                      <a:gd name="connsiteX3" fmla="*/ 4799713 w 4799713"/>
                      <a:gd name="connsiteY3" fmla="*/ 2068842 h 4137684"/>
                      <a:gd name="connsiteX4" fmla="*/ 3765292 w 4799713"/>
                      <a:gd name="connsiteY4" fmla="*/ 4137683 h 4137684"/>
                      <a:gd name="connsiteX5" fmla="*/ 1034421 w 4799713"/>
                      <a:gd name="connsiteY5" fmla="*/ 4137683 h 4137684"/>
                      <a:gd name="connsiteX6" fmla="*/ 0 w 4799713"/>
                      <a:gd name="connsiteY6" fmla="*/ 2068842 h 4137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99713" h="4137684" extrusionOk="0">
                        <a:moveTo>
                          <a:pt x="0" y="2068842"/>
                        </a:moveTo>
                        <a:cubicBezTo>
                          <a:pt x="504029" y="1326083"/>
                          <a:pt x="789019" y="750215"/>
                          <a:pt x="1034421" y="1"/>
                        </a:cubicBezTo>
                        <a:cubicBezTo>
                          <a:pt x="1756130" y="132883"/>
                          <a:pt x="2679658" y="-84950"/>
                          <a:pt x="3765292" y="1"/>
                        </a:cubicBezTo>
                        <a:cubicBezTo>
                          <a:pt x="4287078" y="742599"/>
                          <a:pt x="4297045" y="1415008"/>
                          <a:pt x="4799713" y="2068842"/>
                        </a:cubicBezTo>
                        <a:cubicBezTo>
                          <a:pt x="4412604" y="2888200"/>
                          <a:pt x="4082128" y="3844968"/>
                          <a:pt x="3765292" y="4137683"/>
                        </a:cubicBezTo>
                        <a:cubicBezTo>
                          <a:pt x="3314856" y="4187216"/>
                          <a:pt x="1378450" y="4152492"/>
                          <a:pt x="1034421" y="4137683"/>
                        </a:cubicBezTo>
                        <a:cubicBezTo>
                          <a:pt x="503629" y="3272066"/>
                          <a:pt x="304199" y="2514725"/>
                          <a:pt x="0" y="206884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Шестиугольник 92">
            <a:extLst>
              <a:ext uri="{FF2B5EF4-FFF2-40B4-BE49-F238E27FC236}">
                <a16:creationId xmlns:a16="http://schemas.microsoft.com/office/drawing/2014/main" id="{BF7DAB32-BCB7-4CCC-9B71-9D0DB2F2611F}"/>
              </a:ext>
            </a:extLst>
          </p:cNvPr>
          <p:cNvSpPr/>
          <p:nvPr/>
        </p:nvSpPr>
        <p:spPr>
          <a:xfrm>
            <a:off x="10802203" y="2942552"/>
            <a:ext cx="916822" cy="790364"/>
          </a:xfrm>
          <a:prstGeom prst="hexagon">
            <a:avLst/>
          </a:prstGeom>
          <a:noFill/>
          <a:ln w="12700">
            <a:solidFill>
              <a:srgbClr val="A4B856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799713"/>
                      <a:gd name="connsiteY0" fmla="*/ 2068842 h 4137684"/>
                      <a:gd name="connsiteX1" fmla="*/ 1034421 w 4799713"/>
                      <a:gd name="connsiteY1" fmla="*/ 1 h 4137684"/>
                      <a:gd name="connsiteX2" fmla="*/ 3765292 w 4799713"/>
                      <a:gd name="connsiteY2" fmla="*/ 1 h 4137684"/>
                      <a:gd name="connsiteX3" fmla="*/ 4799713 w 4799713"/>
                      <a:gd name="connsiteY3" fmla="*/ 2068842 h 4137684"/>
                      <a:gd name="connsiteX4" fmla="*/ 3765292 w 4799713"/>
                      <a:gd name="connsiteY4" fmla="*/ 4137683 h 4137684"/>
                      <a:gd name="connsiteX5" fmla="*/ 1034421 w 4799713"/>
                      <a:gd name="connsiteY5" fmla="*/ 4137683 h 4137684"/>
                      <a:gd name="connsiteX6" fmla="*/ 0 w 4799713"/>
                      <a:gd name="connsiteY6" fmla="*/ 2068842 h 4137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99713" h="4137684" extrusionOk="0">
                        <a:moveTo>
                          <a:pt x="0" y="2068842"/>
                        </a:moveTo>
                        <a:cubicBezTo>
                          <a:pt x="504029" y="1326083"/>
                          <a:pt x="789019" y="750215"/>
                          <a:pt x="1034421" y="1"/>
                        </a:cubicBezTo>
                        <a:cubicBezTo>
                          <a:pt x="1756130" y="132883"/>
                          <a:pt x="2679658" y="-84950"/>
                          <a:pt x="3765292" y="1"/>
                        </a:cubicBezTo>
                        <a:cubicBezTo>
                          <a:pt x="4287078" y="742599"/>
                          <a:pt x="4297045" y="1415008"/>
                          <a:pt x="4799713" y="2068842"/>
                        </a:cubicBezTo>
                        <a:cubicBezTo>
                          <a:pt x="4412604" y="2888200"/>
                          <a:pt x="4082128" y="3844968"/>
                          <a:pt x="3765292" y="4137683"/>
                        </a:cubicBezTo>
                        <a:cubicBezTo>
                          <a:pt x="3314856" y="4187216"/>
                          <a:pt x="1378450" y="4152492"/>
                          <a:pt x="1034421" y="4137683"/>
                        </a:cubicBezTo>
                        <a:cubicBezTo>
                          <a:pt x="503629" y="3272066"/>
                          <a:pt x="304199" y="2514725"/>
                          <a:pt x="0" y="206884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65F162F-356D-4B97-2C0C-ABF297677F1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7712767">
            <a:off x="1319918" y="3289487"/>
            <a:ext cx="237788" cy="24824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29F5218-6BE2-3EE2-B823-085710864387}"/>
              </a:ext>
            </a:extLst>
          </p:cNvPr>
          <p:cNvSpPr txBox="1"/>
          <p:nvPr/>
        </p:nvSpPr>
        <p:spPr>
          <a:xfrm>
            <a:off x="1732665" y="3215600"/>
            <a:ext cx="55549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b="1" dirty="0">
                <a:solidFill>
                  <a:srgbClr val="1B2E5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 место </a:t>
            </a:r>
            <a:r>
              <a:rPr lang="ru-RU" sz="1200" dirty="0">
                <a:solidFill>
                  <a:srgbClr val="1B2E5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врожденные аномалии развития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752640D-324D-4FD4-4C2B-AA8237E8701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7712767">
            <a:off x="1368130" y="4812189"/>
            <a:ext cx="237788" cy="24824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C48010E-3A08-C34B-4F83-52C692A64A3A}"/>
              </a:ext>
            </a:extLst>
          </p:cNvPr>
          <p:cNvSpPr txBox="1"/>
          <p:nvPr/>
        </p:nvSpPr>
        <p:spPr>
          <a:xfrm>
            <a:off x="1732665" y="4766102"/>
            <a:ext cx="56195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1B2E5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4 место </a:t>
            </a:r>
            <a:r>
              <a:rPr lang="ru-RU" sz="1200" dirty="0">
                <a:solidFill>
                  <a:srgbClr val="1B2E5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болезни костно-мышечной системы и новообразования 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C69378C-1A10-4EF9-3AA1-4BF5B99FF38A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726433" y="1369842"/>
            <a:ext cx="2798114" cy="2268000"/>
          </a:xfrm>
          <a:prstGeom prst="roundRect">
            <a:avLst/>
          </a:prstGeom>
        </p:spPr>
      </p:pic>
      <p:pic>
        <p:nvPicPr>
          <p:cNvPr id="12" name="Рисунок 11" descr="Изображение выглядит как устройство&#10;&#10;Автоматически созданное описание">
            <a:extLst>
              <a:ext uri="{FF2B5EF4-FFF2-40B4-BE49-F238E27FC236}">
                <a16:creationId xmlns:a16="http://schemas.microsoft.com/office/drawing/2014/main" id="{C79642A6-8989-FF18-74E3-B77CBFC09E2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8203" y="3928412"/>
            <a:ext cx="2268000" cy="1678329"/>
          </a:xfrm>
          <a:prstGeom prst="hexagon">
            <a:avLst/>
          </a:prstGeom>
        </p:spPr>
      </p:pic>
    </p:spTree>
    <p:extLst>
      <p:ext uri="{BB962C8B-B14F-4D97-AF65-F5344CB8AC3E}">
        <p14:creationId xmlns:p14="http://schemas.microsoft.com/office/powerpoint/2010/main" val="22358871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 bwMode="auto">
          <a:xfrm>
            <a:off x="596900" y="954048"/>
            <a:ext cx="9283700" cy="18000"/>
          </a:xfrm>
          <a:prstGeom prst="rect">
            <a:avLst/>
          </a:prstGeom>
          <a:solidFill>
            <a:srgbClr val="1B2E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 bwMode="auto">
          <a:xfrm>
            <a:off x="1163343" y="368300"/>
            <a:ext cx="76885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3000" b="1" i="0" u="none" strike="noStrike">
                <a:solidFill>
                  <a:srgbClr val="1B2E51"/>
                </a:solidFill>
                <a:latin typeface="Arial"/>
                <a:cs typeface="Arial"/>
              </a:rPr>
              <a:t>Материально-техническая база</a:t>
            </a:r>
            <a:endParaRPr lang="ru-RU" sz="3000">
              <a:solidFill>
                <a:srgbClr val="1B2E51"/>
              </a:solidFill>
              <a:latin typeface="Arial"/>
              <a:cs typeface="Arial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rot="17712767">
            <a:off x="578088" y="519827"/>
            <a:ext cx="336318" cy="351103"/>
          </a:xfrm>
          <a:prstGeom prst="rect">
            <a:avLst/>
          </a:prstGeom>
        </p:spPr>
      </p:pic>
      <p:pic>
        <p:nvPicPr>
          <p:cNvPr id="100" name="Рисунок 99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0456152" y="545907"/>
            <a:ext cx="1364438" cy="404418"/>
          </a:xfrm>
          <a:prstGeom prst="rect">
            <a:avLst/>
          </a:prstGeom>
        </p:spPr>
      </p:pic>
      <p:sp>
        <p:nvSpPr>
          <p:cNvPr id="35" name="Прямоугольник: скругленные углы 34"/>
          <p:cNvSpPr/>
          <p:nvPr/>
        </p:nvSpPr>
        <p:spPr bwMode="auto">
          <a:xfrm>
            <a:off x="702904" y="1544883"/>
            <a:ext cx="3460225" cy="4217206"/>
          </a:xfrm>
          <a:prstGeom prst="roundRect">
            <a:avLst>
              <a:gd name="adj" fmla="val 9652"/>
            </a:avLst>
          </a:prstGeom>
          <a:noFill/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9" name="TextBox 38"/>
          <p:cNvSpPr txBox="1"/>
          <p:nvPr/>
        </p:nvSpPr>
        <p:spPr bwMode="auto">
          <a:xfrm>
            <a:off x="748049" y="1658384"/>
            <a:ext cx="3135241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  <a:defRPr/>
            </a:pPr>
            <a:r>
              <a:rPr lang="ru-RU" sz="2200" b="1">
                <a:solidFill>
                  <a:srgbClr val="A4B856"/>
                </a:solidFill>
                <a:latin typeface="Arial"/>
                <a:cs typeface="Arial"/>
              </a:rPr>
              <a:t>Комплекс суточного мониторирования ЭКГ</a:t>
            </a:r>
            <a:endParaRPr lang="ru-RU" sz="2200">
              <a:solidFill>
                <a:srgbClr val="A4B856"/>
              </a:solidFill>
              <a:latin typeface="Arial"/>
              <a:cs typeface="Arial"/>
            </a:endParaRPr>
          </a:p>
        </p:txBody>
      </p:sp>
      <p:sp>
        <p:nvSpPr>
          <p:cNvPr id="40" name="TextBox 39"/>
          <p:cNvSpPr txBox="1"/>
          <p:nvPr/>
        </p:nvSpPr>
        <p:spPr bwMode="auto">
          <a:xfrm>
            <a:off x="950367" y="3079237"/>
            <a:ext cx="31352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400" b="0" i="0" u="none" strike="noStrike">
                <a:solidFill>
                  <a:srgbClr val="1B2E51"/>
                </a:solidFill>
                <a:latin typeface="Verdana"/>
                <a:ea typeface="Verdana"/>
                <a:cs typeface="Arial"/>
              </a:rPr>
              <a:t>4 новых аппарата для диагностики нарушений сердечного ритма у детей</a:t>
            </a:r>
            <a:endParaRPr lang="ru-RU" sz="1400">
              <a:solidFill>
                <a:srgbClr val="1B2E51"/>
              </a:solidFill>
              <a:latin typeface="Verdana"/>
              <a:ea typeface="Verdana"/>
              <a:cs typeface="Arial"/>
            </a:endParaRPr>
          </a:p>
        </p:txBody>
      </p:sp>
      <p:sp>
        <p:nvSpPr>
          <p:cNvPr id="41" name="Шестиугольник 40"/>
          <p:cNvSpPr/>
          <p:nvPr/>
        </p:nvSpPr>
        <p:spPr bwMode="auto">
          <a:xfrm>
            <a:off x="1045781" y="4522485"/>
            <a:ext cx="1013608" cy="8738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DDD51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2" name="TextBox 41"/>
          <p:cNvSpPr txBox="1"/>
          <p:nvPr/>
        </p:nvSpPr>
        <p:spPr bwMode="auto">
          <a:xfrm>
            <a:off x="1180985" y="4578059"/>
            <a:ext cx="2787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600" b="1">
                <a:solidFill>
                  <a:srgbClr val="7E903C"/>
                </a:solidFill>
                <a:latin typeface="Verdana"/>
                <a:ea typeface="Verdana"/>
                <a:cs typeface="Arial"/>
              </a:rPr>
              <a:t>Введены в эксплуатацию в 2022</a:t>
            </a:r>
            <a:endParaRPr/>
          </a:p>
        </p:txBody>
      </p:sp>
      <p:sp>
        <p:nvSpPr>
          <p:cNvPr id="44" name="Прямоугольник: скругленные углы 43"/>
          <p:cNvSpPr/>
          <p:nvPr/>
        </p:nvSpPr>
        <p:spPr bwMode="auto">
          <a:xfrm>
            <a:off x="4352948" y="1530973"/>
            <a:ext cx="3460225" cy="4217206"/>
          </a:xfrm>
          <a:prstGeom prst="roundRect">
            <a:avLst>
              <a:gd name="adj" fmla="val 9652"/>
            </a:avLst>
          </a:prstGeom>
          <a:noFill/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5" name="TextBox 44"/>
          <p:cNvSpPr txBox="1"/>
          <p:nvPr/>
        </p:nvSpPr>
        <p:spPr bwMode="auto">
          <a:xfrm>
            <a:off x="4453786" y="1715518"/>
            <a:ext cx="3135241" cy="374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  <a:defRPr/>
            </a:pPr>
            <a:r>
              <a:rPr lang="ru-RU" sz="2200" b="1" i="0" u="none" strike="noStrike">
                <a:solidFill>
                  <a:srgbClr val="A4B856"/>
                </a:solidFill>
                <a:latin typeface="Arial"/>
                <a:cs typeface="Arial"/>
              </a:rPr>
              <a:t>Электрокардиограф</a:t>
            </a:r>
            <a:endParaRPr lang="ru-RU" sz="2200">
              <a:solidFill>
                <a:srgbClr val="A4B856"/>
              </a:solidFill>
              <a:latin typeface="Arial"/>
              <a:cs typeface="Arial"/>
            </a:endParaRPr>
          </a:p>
        </p:txBody>
      </p:sp>
      <p:sp>
        <p:nvSpPr>
          <p:cNvPr id="46" name="TextBox 45"/>
          <p:cNvSpPr txBox="1"/>
          <p:nvPr/>
        </p:nvSpPr>
        <p:spPr bwMode="auto">
          <a:xfrm>
            <a:off x="4515439" y="3078108"/>
            <a:ext cx="31352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400">
                <a:solidFill>
                  <a:srgbClr val="1B2E51"/>
                </a:solidFill>
                <a:latin typeface="Verdana"/>
                <a:ea typeface="Verdana"/>
                <a:cs typeface="Arial"/>
              </a:rPr>
              <a:t>7 новых аппаратов. Модульная система  для регистрации и передачи ЭКГ «</a:t>
            </a:r>
            <a:r>
              <a:rPr lang="en-US" sz="1400">
                <a:solidFill>
                  <a:srgbClr val="1B2E51"/>
                </a:solidFill>
                <a:latin typeface="Verdana"/>
                <a:ea typeface="Verdana"/>
                <a:cs typeface="Arial"/>
              </a:rPr>
              <a:t>EASY ECG</a:t>
            </a:r>
            <a:r>
              <a:rPr lang="ru-RU" sz="1400">
                <a:solidFill>
                  <a:srgbClr val="1B2E51"/>
                </a:solidFill>
                <a:latin typeface="Verdana"/>
                <a:ea typeface="Verdana"/>
                <a:cs typeface="Arial"/>
              </a:rPr>
              <a:t>»</a:t>
            </a:r>
            <a:r>
              <a:rPr lang="ru-RU" sz="1400" b="0" i="0" u="none" strike="noStrike">
                <a:solidFill>
                  <a:srgbClr val="1B2E51"/>
                </a:solidFill>
                <a:latin typeface="Verdana"/>
                <a:ea typeface="Verdana"/>
                <a:cs typeface="Arial"/>
              </a:rPr>
              <a:t>	</a:t>
            </a:r>
            <a:endParaRPr lang="ru-RU" sz="1400">
              <a:solidFill>
                <a:srgbClr val="1B2E51"/>
              </a:solidFill>
              <a:latin typeface="Verdana"/>
              <a:ea typeface="Verdana"/>
              <a:cs typeface="Arial"/>
            </a:endParaRPr>
          </a:p>
        </p:txBody>
      </p:sp>
      <p:sp>
        <p:nvSpPr>
          <p:cNvPr id="50" name="Прямоугольник: скругленные углы 49"/>
          <p:cNvSpPr/>
          <p:nvPr/>
        </p:nvSpPr>
        <p:spPr bwMode="auto">
          <a:xfrm>
            <a:off x="8003511" y="1517063"/>
            <a:ext cx="3460225" cy="4217206"/>
          </a:xfrm>
          <a:prstGeom prst="roundRect">
            <a:avLst>
              <a:gd name="adj" fmla="val 9652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0" name="TextBox 59"/>
          <p:cNvSpPr txBox="1"/>
          <p:nvPr/>
        </p:nvSpPr>
        <p:spPr bwMode="auto">
          <a:xfrm>
            <a:off x="8211536" y="1642360"/>
            <a:ext cx="2890664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  <a:defRPr/>
            </a:pPr>
            <a:r>
              <a:rPr lang="ru-RU" sz="2200" b="1">
                <a:solidFill>
                  <a:srgbClr val="A4B856"/>
                </a:solidFill>
                <a:latin typeface="Arial"/>
                <a:cs typeface="Arial"/>
              </a:rPr>
              <a:t>Аппарат ИК-лазерный</a:t>
            </a:r>
            <a:endParaRPr lang="ru-RU" sz="2200">
              <a:solidFill>
                <a:srgbClr val="A4B856"/>
              </a:solidFill>
              <a:latin typeface="Arial"/>
              <a:cs typeface="Arial"/>
            </a:endParaRPr>
          </a:p>
        </p:txBody>
      </p:sp>
      <p:sp>
        <p:nvSpPr>
          <p:cNvPr id="61" name="TextBox 60"/>
          <p:cNvSpPr txBox="1"/>
          <p:nvPr/>
        </p:nvSpPr>
        <p:spPr bwMode="auto">
          <a:xfrm>
            <a:off x="8405000" y="3092586"/>
            <a:ext cx="30587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400">
                <a:solidFill>
                  <a:srgbClr val="1B2E51"/>
                </a:solidFill>
                <a:latin typeface="Verdana"/>
                <a:ea typeface="Verdana"/>
                <a:cs typeface="Arial"/>
              </a:rPr>
              <a:t>Для коррекции аккомодационно-рефракционных нарушений зрения 	 </a:t>
            </a:r>
            <a:endParaRPr/>
          </a:p>
        </p:txBody>
      </p:sp>
      <p:sp>
        <p:nvSpPr>
          <p:cNvPr id="62" name="Шестиугольник 61"/>
          <p:cNvSpPr/>
          <p:nvPr/>
        </p:nvSpPr>
        <p:spPr bwMode="auto">
          <a:xfrm>
            <a:off x="4393364" y="4479614"/>
            <a:ext cx="1013608" cy="8738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DDD51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8" name="Шестиугольник 67"/>
          <p:cNvSpPr/>
          <p:nvPr/>
        </p:nvSpPr>
        <p:spPr bwMode="auto">
          <a:xfrm>
            <a:off x="8289949" y="4526348"/>
            <a:ext cx="1013608" cy="8738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DDD51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9" name="TextBox 68"/>
          <p:cNvSpPr txBox="1"/>
          <p:nvPr/>
        </p:nvSpPr>
        <p:spPr bwMode="auto">
          <a:xfrm>
            <a:off x="8193136" y="4581922"/>
            <a:ext cx="327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600" b="1" i="0" u="none" strike="noStrike" dirty="0">
                <a:solidFill>
                  <a:srgbClr val="7E903C"/>
                </a:solidFill>
                <a:latin typeface="Verdana"/>
                <a:ea typeface="Verdana"/>
                <a:cs typeface="Arial"/>
              </a:rPr>
              <a:t>   </a:t>
            </a:r>
            <a:r>
              <a:rPr lang="ru-RU" sz="1600" b="1" dirty="0">
                <a:solidFill>
                  <a:srgbClr val="7E903C"/>
                </a:solidFill>
                <a:latin typeface="Verdana"/>
                <a:ea typeface="Verdana"/>
                <a:cs typeface="Arial"/>
              </a:rPr>
              <a:t>«МАКДЭЛ-09»</a:t>
            </a:r>
            <a:endParaRPr dirty="0"/>
          </a:p>
        </p:txBody>
      </p:sp>
      <p:sp>
        <p:nvSpPr>
          <p:cNvPr id="75" name="TextBox 74"/>
          <p:cNvSpPr txBox="1"/>
          <p:nvPr/>
        </p:nvSpPr>
        <p:spPr bwMode="auto">
          <a:xfrm>
            <a:off x="702904" y="5934156"/>
            <a:ext cx="10909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ru-RU" dirty="0">
                <a:solidFill>
                  <a:srgbClr val="1B2E51"/>
                </a:solidFill>
                <a:latin typeface="Verdana"/>
                <a:ea typeface="Verdana"/>
                <a:cs typeface="Arial"/>
              </a:rPr>
              <a:t>Оснащены рабочие места врачей-специалистов в зданиях филиалах № 1 и № 3, куда могут обращаться пациенты района </a:t>
            </a:r>
            <a:r>
              <a:rPr lang="ru-RU">
                <a:solidFill>
                  <a:srgbClr val="1B2E51"/>
                </a:solidFill>
                <a:latin typeface="Verdana"/>
                <a:ea typeface="Verdana"/>
                <a:cs typeface="Arial"/>
              </a:rPr>
              <a:t>Северное Медведково</a:t>
            </a:r>
            <a:endParaRPr dirty="0"/>
          </a:p>
        </p:txBody>
      </p:sp>
      <p:sp>
        <p:nvSpPr>
          <p:cNvPr id="4" name="TextBox 3"/>
          <p:cNvSpPr txBox="1"/>
          <p:nvPr/>
        </p:nvSpPr>
        <p:spPr bwMode="auto">
          <a:xfrm>
            <a:off x="4655019" y="4578059"/>
            <a:ext cx="2931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rgbClr val="7E903C"/>
                </a:solidFill>
                <a:latin typeface="Verdana"/>
                <a:ea typeface="Verdana"/>
                <a:cs typeface="Arial"/>
              </a:rPr>
              <a:t>Интегрированы с ЕМИАС</a:t>
            </a:r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 bwMode="auto">
          <a:xfrm>
            <a:off x="596900" y="954048"/>
            <a:ext cx="9283700" cy="18000"/>
          </a:xfrm>
          <a:prstGeom prst="rect">
            <a:avLst/>
          </a:prstGeom>
          <a:solidFill>
            <a:srgbClr val="1B2E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4929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 bwMode="auto">
          <a:xfrm>
            <a:off x="1163343" y="368300"/>
            <a:ext cx="76885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3000" b="1" i="0" u="none" strike="noStrike" dirty="0">
                <a:solidFill>
                  <a:srgbClr val="1B2E51"/>
                </a:solidFill>
                <a:latin typeface="Arial"/>
                <a:cs typeface="Arial"/>
              </a:rPr>
              <a:t>Планы на 2024 год</a:t>
            </a:r>
            <a:endParaRPr lang="ru-RU" sz="3000" dirty="0">
              <a:solidFill>
                <a:srgbClr val="1B2E51"/>
              </a:solidFill>
              <a:latin typeface="Arial"/>
              <a:cs typeface="Arial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rot="17712767">
            <a:off x="578088" y="519827"/>
            <a:ext cx="336318" cy="351103"/>
          </a:xfrm>
          <a:prstGeom prst="rect">
            <a:avLst/>
          </a:prstGeom>
        </p:spPr>
      </p:pic>
      <p:pic>
        <p:nvPicPr>
          <p:cNvPr id="100" name="Рисунок 99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0456152" y="545907"/>
            <a:ext cx="1364438" cy="404418"/>
          </a:xfrm>
          <a:prstGeom prst="rect">
            <a:avLst/>
          </a:prstGeom>
        </p:spPr>
      </p:pic>
      <p:sp>
        <p:nvSpPr>
          <p:cNvPr id="35" name="Прямоугольник: скругленные углы 34"/>
          <p:cNvSpPr/>
          <p:nvPr/>
        </p:nvSpPr>
        <p:spPr bwMode="auto">
          <a:xfrm>
            <a:off x="702904" y="1544883"/>
            <a:ext cx="3460225" cy="4217206"/>
          </a:xfrm>
          <a:prstGeom prst="roundRect">
            <a:avLst>
              <a:gd name="adj" fmla="val 9652"/>
            </a:avLst>
          </a:prstGeom>
          <a:noFill/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9" name="TextBox 38"/>
          <p:cNvSpPr txBox="1"/>
          <p:nvPr/>
        </p:nvSpPr>
        <p:spPr bwMode="auto">
          <a:xfrm>
            <a:off x="868680" y="1811330"/>
            <a:ext cx="3014610" cy="374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  <a:defRPr/>
            </a:pPr>
            <a:r>
              <a:rPr lang="ru-RU" sz="2200" b="1">
                <a:solidFill>
                  <a:srgbClr val="A4B856"/>
                </a:solidFill>
                <a:latin typeface="Arial"/>
                <a:cs typeface="Arial"/>
              </a:rPr>
              <a:t>Филиал №3</a:t>
            </a:r>
            <a:endParaRPr lang="ru-RU" sz="2200">
              <a:solidFill>
                <a:srgbClr val="A4B856"/>
              </a:solidFill>
              <a:latin typeface="Arial"/>
              <a:cs typeface="Arial"/>
            </a:endParaRPr>
          </a:p>
        </p:txBody>
      </p:sp>
      <p:sp>
        <p:nvSpPr>
          <p:cNvPr id="40" name="TextBox 39"/>
          <p:cNvSpPr txBox="1"/>
          <p:nvPr/>
        </p:nvSpPr>
        <p:spPr bwMode="auto">
          <a:xfrm>
            <a:off x="944481" y="3686175"/>
            <a:ext cx="31411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ru-RU" sz="1400" b="0" i="0" u="none" strike="noStrike" dirty="0">
                <a:solidFill>
                  <a:srgbClr val="1B2E51"/>
                </a:solidFill>
                <a:latin typeface="Verdana"/>
                <a:ea typeface="Verdana"/>
                <a:cs typeface="Arial"/>
              </a:rPr>
              <a:t>Продолжение уставной деятельности в новом здании ДВП на 750 посещений в смену</a:t>
            </a:r>
            <a:endParaRPr lang="ru-RU" sz="1400" dirty="0">
              <a:solidFill>
                <a:srgbClr val="1B2E51"/>
              </a:solidFill>
              <a:latin typeface="Verdana"/>
              <a:ea typeface="Verdana"/>
              <a:cs typeface="Arial"/>
            </a:endParaRPr>
          </a:p>
        </p:txBody>
      </p:sp>
      <p:sp>
        <p:nvSpPr>
          <p:cNvPr id="41" name="Шестиугольник 40"/>
          <p:cNvSpPr/>
          <p:nvPr/>
        </p:nvSpPr>
        <p:spPr bwMode="auto">
          <a:xfrm>
            <a:off x="964810" y="4778853"/>
            <a:ext cx="1013608" cy="8738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DDD51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2" name="TextBox 41"/>
          <p:cNvSpPr txBox="1"/>
          <p:nvPr/>
        </p:nvSpPr>
        <p:spPr bwMode="auto">
          <a:xfrm>
            <a:off x="1320089" y="5103897"/>
            <a:ext cx="2787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rgbClr val="7E903C"/>
                </a:solidFill>
                <a:latin typeface="Verdana"/>
                <a:ea typeface="Verdana"/>
                <a:cs typeface="Arial"/>
              </a:rPr>
              <a:t>Начало деятельности 13.02.2023</a:t>
            </a:r>
            <a:endParaRPr dirty="0"/>
          </a:p>
        </p:txBody>
      </p:sp>
      <p:sp>
        <p:nvSpPr>
          <p:cNvPr id="44" name="Прямоугольник: скругленные углы 43"/>
          <p:cNvSpPr/>
          <p:nvPr/>
        </p:nvSpPr>
        <p:spPr bwMode="auto">
          <a:xfrm>
            <a:off x="4352948" y="1530973"/>
            <a:ext cx="3460225" cy="4217206"/>
          </a:xfrm>
          <a:prstGeom prst="roundRect">
            <a:avLst>
              <a:gd name="adj" fmla="val 9652"/>
            </a:avLst>
          </a:prstGeom>
          <a:noFill/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5" name="TextBox 44"/>
          <p:cNvSpPr txBox="1"/>
          <p:nvPr/>
        </p:nvSpPr>
        <p:spPr bwMode="auto">
          <a:xfrm>
            <a:off x="4674385" y="1759624"/>
            <a:ext cx="3135241" cy="374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  <a:defRPr/>
            </a:pPr>
            <a:r>
              <a:rPr lang="ru-RU" sz="2200" b="1">
                <a:solidFill>
                  <a:srgbClr val="A4B856"/>
                </a:solidFill>
                <a:latin typeface="Arial"/>
                <a:cs typeface="Arial"/>
              </a:rPr>
              <a:t>Г</a:t>
            </a:r>
            <a:r>
              <a:rPr lang="ru-RU" sz="2200" b="1" i="0" u="none" strike="noStrike">
                <a:solidFill>
                  <a:srgbClr val="A4B856"/>
                </a:solidFill>
                <a:latin typeface="Arial"/>
                <a:cs typeface="Arial"/>
              </a:rPr>
              <a:t>оловное здание</a:t>
            </a:r>
            <a:endParaRPr lang="ru-RU" sz="2200">
              <a:solidFill>
                <a:srgbClr val="A4B856"/>
              </a:solidFill>
              <a:latin typeface="Arial"/>
              <a:cs typeface="Arial"/>
            </a:endParaRPr>
          </a:p>
        </p:txBody>
      </p:sp>
      <p:sp>
        <p:nvSpPr>
          <p:cNvPr id="46" name="TextBox 45"/>
          <p:cNvSpPr txBox="1"/>
          <p:nvPr/>
        </p:nvSpPr>
        <p:spPr bwMode="auto">
          <a:xfrm>
            <a:off x="4528379" y="3634586"/>
            <a:ext cx="31352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ru-RU" sz="1400" dirty="0">
                <a:solidFill>
                  <a:srgbClr val="1B2E51"/>
                </a:solidFill>
                <a:latin typeface="Verdana"/>
                <a:ea typeface="Verdana"/>
                <a:cs typeface="Arial"/>
              </a:rPr>
              <a:t>Подготовка к возобновлению медицинской деятельности после проведения капитального ремонта</a:t>
            </a:r>
            <a:endParaRPr dirty="0"/>
          </a:p>
        </p:txBody>
      </p:sp>
      <p:sp>
        <p:nvSpPr>
          <p:cNvPr id="50" name="Прямоугольник: скругленные углы 49"/>
          <p:cNvSpPr/>
          <p:nvPr/>
        </p:nvSpPr>
        <p:spPr bwMode="auto">
          <a:xfrm>
            <a:off x="8002992" y="1525983"/>
            <a:ext cx="3460225" cy="4217206"/>
          </a:xfrm>
          <a:prstGeom prst="roundRect">
            <a:avLst>
              <a:gd name="adj" fmla="val 9652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0" name="TextBox 59"/>
          <p:cNvSpPr txBox="1"/>
          <p:nvPr/>
        </p:nvSpPr>
        <p:spPr bwMode="auto">
          <a:xfrm>
            <a:off x="8247707" y="1770021"/>
            <a:ext cx="2890664" cy="374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  <a:defRPr/>
            </a:pPr>
            <a:r>
              <a:rPr lang="ru-RU" sz="2200" b="1">
                <a:solidFill>
                  <a:srgbClr val="A4B856"/>
                </a:solidFill>
                <a:latin typeface="Arial"/>
                <a:cs typeface="Arial"/>
              </a:rPr>
              <a:t>Филиал №1</a:t>
            </a:r>
            <a:endParaRPr lang="ru-RU" sz="2200">
              <a:solidFill>
                <a:srgbClr val="A4B856"/>
              </a:solidFill>
              <a:latin typeface="Arial"/>
              <a:cs typeface="Arial"/>
            </a:endParaRPr>
          </a:p>
        </p:txBody>
      </p:sp>
      <p:sp>
        <p:nvSpPr>
          <p:cNvPr id="61" name="TextBox 60"/>
          <p:cNvSpPr txBox="1"/>
          <p:nvPr/>
        </p:nvSpPr>
        <p:spPr bwMode="auto">
          <a:xfrm>
            <a:off x="8289949" y="3653486"/>
            <a:ext cx="30587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ru-RU" sz="1400" dirty="0">
                <a:solidFill>
                  <a:srgbClr val="1B2E51"/>
                </a:solidFill>
                <a:latin typeface="Verdana"/>
                <a:ea typeface="Verdana"/>
                <a:cs typeface="Arial"/>
              </a:rPr>
              <a:t>Окончание капитального ремонта здания по Новому Московскому стандарту детской поликлиники</a:t>
            </a:r>
            <a:endParaRPr dirty="0"/>
          </a:p>
        </p:txBody>
      </p:sp>
      <p:sp>
        <p:nvSpPr>
          <p:cNvPr id="62" name="Шестиугольник 61"/>
          <p:cNvSpPr/>
          <p:nvPr/>
        </p:nvSpPr>
        <p:spPr bwMode="auto">
          <a:xfrm>
            <a:off x="4454767" y="4868355"/>
            <a:ext cx="882057" cy="76472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DDD51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8" name="Шестиугольник 67"/>
          <p:cNvSpPr/>
          <p:nvPr/>
        </p:nvSpPr>
        <p:spPr bwMode="auto">
          <a:xfrm>
            <a:off x="8208952" y="4761306"/>
            <a:ext cx="1013608" cy="8738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DDD51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9" name="TextBox 68"/>
          <p:cNvSpPr txBox="1"/>
          <p:nvPr/>
        </p:nvSpPr>
        <p:spPr bwMode="auto">
          <a:xfrm>
            <a:off x="8391664" y="4858150"/>
            <a:ext cx="3253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rgbClr val="7E903C"/>
                </a:solidFill>
                <a:latin typeface="Verdana"/>
                <a:ea typeface="Verdana"/>
                <a:cs typeface="Arial"/>
              </a:rPr>
              <a:t>Ввод в эксплуатацию филиала № 1 после капремонта 08.09.2023</a:t>
            </a:r>
            <a:endParaRPr dirty="0"/>
          </a:p>
        </p:txBody>
      </p:sp>
      <p:sp>
        <p:nvSpPr>
          <p:cNvPr id="75" name="TextBox 74"/>
          <p:cNvSpPr txBox="1"/>
          <p:nvPr/>
        </p:nvSpPr>
        <p:spPr bwMode="auto">
          <a:xfrm>
            <a:off x="702904" y="5934156"/>
            <a:ext cx="109099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ru-RU" dirty="0">
                <a:solidFill>
                  <a:srgbClr val="1B2E51"/>
                </a:solidFill>
                <a:latin typeface="Verdana"/>
                <a:ea typeface="Verdana"/>
                <a:cs typeface="Arial"/>
              </a:rPr>
              <a:t>Ввод в эксплуатацию, лицензирование медицинской деятельности в новой ДВП на 750 посещений в смену по адресу ул. </a:t>
            </a:r>
            <a:r>
              <a:rPr lang="ru-RU" b="1" dirty="0">
                <a:solidFill>
                  <a:srgbClr val="A4B856"/>
                </a:solidFill>
                <a:latin typeface="Verdana"/>
                <a:ea typeface="Verdana"/>
                <a:cs typeface="Arial"/>
              </a:rPr>
              <a:t>Ленская, </a:t>
            </a:r>
            <a:r>
              <a:rPr lang="ru-RU" b="1" dirty="0" err="1">
                <a:solidFill>
                  <a:srgbClr val="A4B856"/>
                </a:solidFill>
                <a:latin typeface="Verdana"/>
                <a:ea typeface="Verdana"/>
                <a:cs typeface="Arial"/>
              </a:rPr>
              <a:t>влад</a:t>
            </a:r>
            <a:r>
              <a:rPr lang="ru-RU" b="1" dirty="0">
                <a:solidFill>
                  <a:srgbClr val="A4B856"/>
                </a:solidFill>
                <a:latin typeface="Verdana"/>
                <a:ea typeface="Verdana"/>
                <a:cs typeface="Arial"/>
              </a:rPr>
              <a:t>. 21</a:t>
            </a:r>
            <a:r>
              <a:rPr lang="ru-RU" dirty="0">
                <a:solidFill>
                  <a:srgbClr val="1B2E51"/>
                </a:solidFill>
                <a:latin typeface="Verdana"/>
                <a:ea typeface="Verdana"/>
                <a:cs typeface="Arial"/>
              </a:rPr>
              <a:t>. Начало медицинской деятельности с 29.01.2024 г.	</a:t>
            </a:r>
            <a:endParaRPr dirty="0"/>
          </a:p>
        </p:txBody>
      </p:sp>
      <p:sp>
        <p:nvSpPr>
          <p:cNvPr id="4" name="TextBox 3"/>
          <p:cNvSpPr txBox="1"/>
          <p:nvPr/>
        </p:nvSpPr>
        <p:spPr bwMode="auto">
          <a:xfrm>
            <a:off x="4731901" y="4911528"/>
            <a:ext cx="2931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rgbClr val="7E903C"/>
                </a:solidFill>
                <a:latin typeface="Verdana"/>
                <a:ea typeface="Verdana"/>
                <a:cs typeface="Arial"/>
              </a:rPr>
              <a:t>Здание передано в капитальный ремонт 27.11.2023</a:t>
            </a:r>
            <a:endParaRPr dirty="0"/>
          </a:p>
        </p:txBody>
      </p:sp>
      <p:pic>
        <p:nvPicPr>
          <p:cNvPr id="6" name="Рисунок 5" descr="Изображение выглядит как небо, внешний, здание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1378371" y="2156190"/>
            <a:ext cx="2109289" cy="1404000"/>
          </a:xfrm>
          <a:prstGeom prst="ellipse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4980000" y="2101513"/>
            <a:ext cx="2232000" cy="1437589"/>
          </a:xfrm>
          <a:prstGeom prst="ellipse">
            <a:avLst/>
          </a:prstGeom>
        </p:spPr>
      </p:pic>
      <p:sp>
        <p:nvSpPr>
          <p:cNvPr id="10" name="AutoShape 2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C9A9DAE-8FB9-C4CD-FBE1-0855D8A20BB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4060" y="2150779"/>
            <a:ext cx="2359569" cy="1339056"/>
          </a:xfrm>
          <a:prstGeom prst="ellipse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74DDE90-BD47-1AFA-E5B9-C4DEF3D940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938FD8AF-DC41-765E-DE03-CD332BAC2B17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F8DCCA4-0CE6-E779-B49B-734FB18B54C4}"/>
              </a:ext>
            </a:extLst>
          </p:cNvPr>
          <p:cNvSpPr/>
          <p:nvPr/>
        </p:nvSpPr>
        <p:spPr bwMode="auto">
          <a:xfrm>
            <a:off x="596900" y="954048"/>
            <a:ext cx="9283700" cy="18000"/>
          </a:xfrm>
          <a:prstGeom prst="rect">
            <a:avLst/>
          </a:prstGeom>
          <a:solidFill>
            <a:srgbClr val="1B2E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DE22BBE-EB36-DE8F-1BC6-243DA50AA1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C9F3397-18A0-3C5F-740A-4A04165901AA}"/>
              </a:ext>
            </a:extLst>
          </p:cNvPr>
          <p:cNvSpPr txBox="1"/>
          <p:nvPr/>
        </p:nvSpPr>
        <p:spPr bwMode="auto">
          <a:xfrm>
            <a:off x="1163343" y="368300"/>
            <a:ext cx="76885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3000" b="1" i="0" u="none" strike="noStrike" dirty="0">
                <a:solidFill>
                  <a:srgbClr val="1B2E51"/>
                </a:solidFill>
                <a:latin typeface="Arial"/>
                <a:cs typeface="Arial"/>
              </a:rPr>
              <a:t>Планы на 2024 год</a:t>
            </a:r>
            <a:endParaRPr lang="ru-RU" sz="3000" dirty="0">
              <a:solidFill>
                <a:srgbClr val="1B2E51"/>
              </a:solidFill>
              <a:latin typeface="Arial"/>
              <a:cs typeface="Arial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B03BD1C-9D2A-0267-79A5-9B94E1ED5C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rot="17712767">
            <a:off x="578088" y="519827"/>
            <a:ext cx="336318" cy="351103"/>
          </a:xfrm>
          <a:prstGeom prst="rect">
            <a:avLst/>
          </a:prstGeom>
        </p:spPr>
      </p:pic>
      <p:pic>
        <p:nvPicPr>
          <p:cNvPr id="100" name="Рисунок 99">
            <a:extLst>
              <a:ext uri="{FF2B5EF4-FFF2-40B4-BE49-F238E27FC236}">
                <a16:creationId xmlns:a16="http://schemas.microsoft.com/office/drawing/2014/main" id="{53BA542C-FDAE-FB8C-0341-388ED603D5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0456152" y="545907"/>
            <a:ext cx="1364438" cy="404418"/>
          </a:xfrm>
          <a:prstGeom prst="rect">
            <a:avLst/>
          </a:prstGeom>
        </p:spPr>
      </p:pic>
      <p:sp>
        <p:nvSpPr>
          <p:cNvPr id="35" name="Прямоугольник: скругленные углы 34">
            <a:extLst>
              <a:ext uri="{FF2B5EF4-FFF2-40B4-BE49-F238E27FC236}">
                <a16:creationId xmlns:a16="http://schemas.microsoft.com/office/drawing/2014/main" id="{52388BAF-D7C2-31D3-0499-0DF8FF83EDED}"/>
              </a:ext>
            </a:extLst>
          </p:cNvPr>
          <p:cNvSpPr/>
          <p:nvPr/>
        </p:nvSpPr>
        <p:spPr bwMode="auto">
          <a:xfrm>
            <a:off x="702904" y="1021797"/>
            <a:ext cx="10110725" cy="4740292"/>
          </a:xfrm>
          <a:prstGeom prst="roundRect">
            <a:avLst>
              <a:gd name="adj" fmla="val 9652"/>
            </a:avLst>
          </a:prstGeom>
          <a:noFill/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1" name="Шестиугольник 40">
            <a:extLst>
              <a:ext uri="{FF2B5EF4-FFF2-40B4-BE49-F238E27FC236}">
                <a16:creationId xmlns:a16="http://schemas.microsoft.com/office/drawing/2014/main" id="{3102E55E-6132-B4C5-45BF-93B557027AF0}"/>
              </a:ext>
            </a:extLst>
          </p:cNvPr>
          <p:cNvSpPr/>
          <p:nvPr/>
        </p:nvSpPr>
        <p:spPr bwMode="auto">
          <a:xfrm>
            <a:off x="943129" y="4175365"/>
            <a:ext cx="1013608" cy="8738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DDD51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412D81A-68A3-630E-F63F-3B538913DACB}"/>
              </a:ext>
            </a:extLst>
          </p:cNvPr>
          <p:cNvSpPr txBox="1"/>
          <p:nvPr/>
        </p:nvSpPr>
        <p:spPr bwMode="auto">
          <a:xfrm>
            <a:off x="1237763" y="4319877"/>
            <a:ext cx="51474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rgbClr val="7E903C"/>
                </a:solidFill>
                <a:latin typeface="Verdana"/>
                <a:ea typeface="Verdana"/>
                <a:cs typeface="Arial"/>
              </a:rPr>
              <a:t>Повышение квалификации медицинских работников ГБУЗ ДГП № 11 ДЗМ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E471051A-EAC7-BFE9-F7DF-84D0E59AA835}"/>
              </a:ext>
            </a:extLst>
          </p:cNvPr>
          <p:cNvSpPr txBox="1"/>
          <p:nvPr/>
        </p:nvSpPr>
        <p:spPr bwMode="auto">
          <a:xfrm>
            <a:off x="702904" y="5934156"/>
            <a:ext cx="10909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ru-RU" dirty="0">
                <a:solidFill>
                  <a:srgbClr val="1B2E51"/>
                </a:solidFill>
                <a:latin typeface="Verdana"/>
                <a:ea typeface="Verdana"/>
                <a:cs typeface="Arial"/>
              </a:rPr>
              <a:t>	</a:t>
            </a:r>
            <a:endParaRPr dirty="0"/>
          </a:p>
        </p:txBody>
      </p:sp>
      <p:sp>
        <p:nvSpPr>
          <p:cNvPr id="10" name="AutoShape 2">
            <a:extLst>
              <a:ext uri="{FF2B5EF4-FFF2-40B4-BE49-F238E27FC236}">
                <a16:creationId xmlns:a16="http://schemas.microsoft.com/office/drawing/2014/main" id="{08A7F2B8-61E6-8C8F-F497-640ACCA06C4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1CC62A9-69DC-C115-B789-F4BC2B49C1F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046" t="9051" r="3046" b="10100"/>
          <a:stretch/>
        </p:blipFill>
        <p:spPr>
          <a:xfrm>
            <a:off x="943129" y="1224865"/>
            <a:ext cx="5944959" cy="2879028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334927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ACEB884B-1EC8-4D44-B9C6-BA83E34808F0}"/>
              </a:ext>
            </a:extLst>
          </p:cNvPr>
          <p:cNvSpPr/>
          <p:nvPr/>
        </p:nvSpPr>
        <p:spPr>
          <a:xfrm>
            <a:off x="8552" y="0"/>
            <a:ext cx="12192000" cy="6858000"/>
          </a:xfrm>
          <a:prstGeom prst="rect">
            <a:avLst/>
          </a:prstGeom>
          <a:solidFill>
            <a:srgbClr val="A4B8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Шестиугольник 48">
            <a:extLst>
              <a:ext uri="{FF2B5EF4-FFF2-40B4-BE49-F238E27FC236}">
                <a16:creationId xmlns:a16="http://schemas.microsoft.com/office/drawing/2014/main" id="{0F059B84-20C6-4BF8-A9ED-4E2C291FC027}"/>
              </a:ext>
            </a:extLst>
          </p:cNvPr>
          <p:cNvSpPr/>
          <p:nvPr/>
        </p:nvSpPr>
        <p:spPr>
          <a:xfrm>
            <a:off x="398510" y="3034419"/>
            <a:ext cx="2170208" cy="1870869"/>
          </a:xfrm>
          <a:prstGeom prst="hexagon">
            <a:avLst/>
          </a:prstGeom>
          <a:solidFill>
            <a:srgbClr val="7E903C">
              <a:alpha val="29804"/>
            </a:srgbClr>
          </a:solidFill>
          <a:ln w="9525">
            <a:noFill/>
            <a:prstDash val="sysDot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799713"/>
                      <a:gd name="connsiteY0" fmla="*/ 2068842 h 4137684"/>
                      <a:gd name="connsiteX1" fmla="*/ 1034421 w 4799713"/>
                      <a:gd name="connsiteY1" fmla="*/ 1 h 4137684"/>
                      <a:gd name="connsiteX2" fmla="*/ 3765292 w 4799713"/>
                      <a:gd name="connsiteY2" fmla="*/ 1 h 4137684"/>
                      <a:gd name="connsiteX3" fmla="*/ 4799713 w 4799713"/>
                      <a:gd name="connsiteY3" fmla="*/ 2068842 h 4137684"/>
                      <a:gd name="connsiteX4" fmla="*/ 3765292 w 4799713"/>
                      <a:gd name="connsiteY4" fmla="*/ 4137683 h 4137684"/>
                      <a:gd name="connsiteX5" fmla="*/ 1034421 w 4799713"/>
                      <a:gd name="connsiteY5" fmla="*/ 4137683 h 4137684"/>
                      <a:gd name="connsiteX6" fmla="*/ 0 w 4799713"/>
                      <a:gd name="connsiteY6" fmla="*/ 2068842 h 4137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99713" h="4137684" extrusionOk="0">
                        <a:moveTo>
                          <a:pt x="0" y="2068842"/>
                        </a:moveTo>
                        <a:cubicBezTo>
                          <a:pt x="504029" y="1326083"/>
                          <a:pt x="789019" y="750215"/>
                          <a:pt x="1034421" y="1"/>
                        </a:cubicBezTo>
                        <a:cubicBezTo>
                          <a:pt x="1756130" y="132883"/>
                          <a:pt x="2679658" y="-84950"/>
                          <a:pt x="3765292" y="1"/>
                        </a:cubicBezTo>
                        <a:cubicBezTo>
                          <a:pt x="4287078" y="742599"/>
                          <a:pt x="4297045" y="1415008"/>
                          <a:pt x="4799713" y="2068842"/>
                        </a:cubicBezTo>
                        <a:cubicBezTo>
                          <a:pt x="4412604" y="2888200"/>
                          <a:pt x="4082128" y="3844968"/>
                          <a:pt x="3765292" y="4137683"/>
                        </a:cubicBezTo>
                        <a:cubicBezTo>
                          <a:pt x="3314856" y="4187216"/>
                          <a:pt x="1378450" y="4152492"/>
                          <a:pt x="1034421" y="4137683"/>
                        </a:cubicBezTo>
                        <a:cubicBezTo>
                          <a:pt x="503629" y="3272066"/>
                          <a:pt x="304199" y="2514725"/>
                          <a:pt x="0" y="206884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Шестиугольник 46">
            <a:extLst>
              <a:ext uri="{FF2B5EF4-FFF2-40B4-BE49-F238E27FC236}">
                <a16:creationId xmlns:a16="http://schemas.microsoft.com/office/drawing/2014/main" id="{8C31F58E-58A3-4E45-AC22-B68409512975}"/>
              </a:ext>
            </a:extLst>
          </p:cNvPr>
          <p:cNvSpPr/>
          <p:nvPr/>
        </p:nvSpPr>
        <p:spPr>
          <a:xfrm>
            <a:off x="6027769" y="661496"/>
            <a:ext cx="6742231" cy="5812269"/>
          </a:xfrm>
          <a:prstGeom prst="hexagon">
            <a:avLst/>
          </a:prstGeom>
          <a:solidFill>
            <a:srgbClr val="7E903C">
              <a:alpha val="30000"/>
            </a:srgbClr>
          </a:solidFill>
          <a:ln w="9525">
            <a:noFill/>
            <a:prstDash val="sysDot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799713"/>
                      <a:gd name="connsiteY0" fmla="*/ 2068842 h 4137684"/>
                      <a:gd name="connsiteX1" fmla="*/ 1034421 w 4799713"/>
                      <a:gd name="connsiteY1" fmla="*/ 1 h 4137684"/>
                      <a:gd name="connsiteX2" fmla="*/ 3765292 w 4799713"/>
                      <a:gd name="connsiteY2" fmla="*/ 1 h 4137684"/>
                      <a:gd name="connsiteX3" fmla="*/ 4799713 w 4799713"/>
                      <a:gd name="connsiteY3" fmla="*/ 2068842 h 4137684"/>
                      <a:gd name="connsiteX4" fmla="*/ 3765292 w 4799713"/>
                      <a:gd name="connsiteY4" fmla="*/ 4137683 h 4137684"/>
                      <a:gd name="connsiteX5" fmla="*/ 1034421 w 4799713"/>
                      <a:gd name="connsiteY5" fmla="*/ 4137683 h 4137684"/>
                      <a:gd name="connsiteX6" fmla="*/ 0 w 4799713"/>
                      <a:gd name="connsiteY6" fmla="*/ 2068842 h 4137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99713" h="4137684" extrusionOk="0">
                        <a:moveTo>
                          <a:pt x="0" y="2068842"/>
                        </a:moveTo>
                        <a:cubicBezTo>
                          <a:pt x="504029" y="1326083"/>
                          <a:pt x="789019" y="750215"/>
                          <a:pt x="1034421" y="1"/>
                        </a:cubicBezTo>
                        <a:cubicBezTo>
                          <a:pt x="1756130" y="132883"/>
                          <a:pt x="2679658" y="-84950"/>
                          <a:pt x="3765292" y="1"/>
                        </a:cubicBezTo>
                        <a:cubicBezTo>
                          <a:pt x="4287078" y="742599"/>
                          <a:pt x="4297045" y="1415008"/>
                          <a:pt x="4799713" y="2068842"/>
                        </a:cubicBezTo>
                        <a:cubicBezTo>
                          <a:pt x="4412604" y="2888200"/>
                          <a:pt x="4082128" y="3844968"/>
                          <a:pt x="3765292" y="4137683"/>
                        </a:cubicBezTo>
                        <a:cubicBezTo>
                          <a:pt x="3314856" y="4187216"/>
                          <a:pt x="1378450" y="4152492"/>
                          <a:pt x="1034421" y="4137683"/>
                        </a:cubicBezTo>
                        <a:cubicBezTo>
                          <a:pt x="503629" y="3272066"/>
                          <a:pt x="304199" y="2514725"/>
                          <a:pt x="0" y="206884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57BF886F-2F0C-4E30-B1A1-EB701EE0C2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09" t="886" r="7078"/>
          <a:stretch>
            <a:fillRect/>
          </a:stretch>
        </p:blipFill>
        <p:spPr bwMode="auto">
          <a:xfrm>
            <a:off x="5983985" y="1682792"/>
            <a:ext cx="2798892" cy="2412836"/>
          </a:xfrm>
          <a:custGeom>
            <a:avLst/>
            <a:gdLst>
              <a:gd name="connsiteX0" fmla="*/ 603209 w 2798892"/>
              <a:gd name="connsiteY0" fmla="*/ 0 h 2412836"/>
              <a:gd name="connsiteX1" fmla="*/ 2195682 w 2798892"/>
              <a:gd name="connsiteY1" fmla="*/ 0 h 2412836"/>
              <a:gd name="connsiteX2" fmla="*/ 2798892 w 2798892"/>
              <a:gd name="connsiteY2" fmla="*/ 1206418 h 2412836"/>
              <a:gd name="connsiteX3" fmla="*/ 2195682 w 2798892"/>
              <a:gd name="connsiteY3" fmla="*/ 2412836 h 2412836"/>
              <a:gd name="connsiteX4" fmla="*/ 603209 w 2798892"/>
              <a:gd name="connsiteY4" fmla="*/ 2412836 h 2412836"/>
              <a:gd name="connsiteX5" fmla="*/ 0 w 2798892"/>
              <a:gd name="connsiteY5" fmla="*/ 1206418 h 241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98892" h="2412836">
                <a:moveTo>
                  <a:pt x="603209" y="0"/>
                </a:moveTo>
                <a:lnTo>
                  <a:pt x="2195682" y="0"/>
                </a:lnTo>
                <a:lnTo>
                  <a:pt x="2798892" y="1206418"/>
                </a:lnTo>
                <a:lnTo>
                  <a:pt x="2195682" y="2412836"/>
                </a:lnTo>
                <a:lnTo>
                  <a:pt x="603209" y="2412836"/>
                </a:lnTo>
                <a:lnTo>
                  <a:pt x="0" y="120641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Прямоугольник: скругленные углы 52">
            <a:extLst>
              <a:ext uri="{FF2B5EF4-FFF2-40B4-BE49-F238E27FC236}">
                <a16:creationId xmlns:a16="http://schemas.microsoft.com/office/drawing/2014/main" id="{E3E1221C-0E0A-4C33-B617-60F6D67050E1}"/>
              </a:ext>
            </a:extLst>
          </p:cNvPr>
          <p:cNvSpPr/>
          <p:nvPr/>
        </p:nvSpPr>
        <p:spPr>
          <a:xfrm>
            <a:off x="5848350" y="1732889"/>
            <a:ext cx="1476874" cy="461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dist="63500" dir="3240000" algn="l" rotWithShape="0">
              <a:srgbClr val="FDDD5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3C25EBE4-395C-498B-A892-69DE4841047C}"/>
              </a:ext>
            </a:extLst>
          </p:cNvPr>
          <p:cNvSpPr txBox="1"/>
          <p:nvPr/>
        </p:nvSpPr>
        <p:spPr>
          <a:xfrm>
            <a:off x="5883803" y="1715191"/>
            <a:ext cx="14414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Общегородские</a:t>
            </a:r>
            <a:endParaRPr lang="en-US" sz="1200" b="0" i="0" u="none" strike="noStrike" dirty="0">
              <a:solidFill>
                <a:srgbClr val="1B2E5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r>
              <a:rPr lang="ru-RU" sz="12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проекты</a:t>
            </a:r>
            <a:endParaRPr lang="ru-RU" sz="12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ED6867AE-E3EF-4001-9057-A54704120A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90" t="1084" r="1450"/>
          <a:stretch>
            <a:fillRect/>
          </a:stretch>
        </p:blipFill>
        <p:spPr bwMode="auto">
          <a:xfrm>
            <a:off x="5998894" y="4154618"/>
            <a:ext cx="2798892" cy="2412836"/>
          </a:xfrm>
          <a:custGeom>
            <a:avLst/>
            <a:gdLst>
              <a:gd name="connsiteX0" fmla="*/ 603209 w 2798892"/>
              <a:gd name="connsiteY0" fmla="*/ 0 h 2412836"/>
              <a:gd name="connsiteX1" fmla="*/ 2195682 w 2798892"/>
              <a:gd name="connsiteY1" fmla="*/ 0 h 2412836"/>
              <a:gd name="connsiteX2" fmla="*/ 2798892 w 2798892"/>
              <a:gd name="connsiteY2" fmla="*/ 1206418 h 2412836"/>
              <a:gd name="connsiteX3" fmla="*/ 2195682 w 2798892"/>
              <a:gd name="connsiteY3" fmla="*/ 2412836 h 2412836"/>
              <a:gd name="connsiteX4" fmla="*/ 603209 w 2798892"/>
              <a:gd name="connsiteY4" fmla="*/ 2412836 h 2412836"/>
              <a:gd name="connsiteX5" fmla="*/ 0 w 2798892"/>
              <a:gd name="connsiteY5" fmla="*/ 1206418 h 241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98892" h="2412836">
                <a:moveTo>
                  <a:pt x="603209" y="0"/>
                </a:moveTo>
                <a:lnTo>
                  <a:pt x="2195682" y="0"/>
                </a:lnTo>
                <a:lnTo>
                  <a:pt x="2798892" y="1206418"/>
                </a:lnTo>
                <a:lnTo>
                  <a:pt x="2195682" y="2412836"/>
                </a:lnTo>
                <a:lnTo>
                  <a:pt x="603209" y="2412836"/>
                </a:lnTo>
                <a:lnTo>
                  <a:pt x="0" y="1206418"/>
                </a:lnTo>
                <a:close/>
              </a:path>
            </a:pathLst>
          </a:cu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Прямоугольник: скругленные углы 60">
            <a:extLst>
              <a:ext uri="{FF2B5EF4-FFF2-40B4-BE49-F238E27FC236}">
                <a16:creationId xmlns:a16="http://schemas.microsoft.com/office/drawing/2014/main" id="{93FA84B6-316F-4D0F-BC58-B3AAFFABB6DF}"/>
              </a:ext>
            </a:extLst>
          </p:cNvPr>
          <p:cNvSpPr/>
          <p:nvPr/>
        </p:nvSpPr>
        <p:spPr>
          <a:xfrm>
            <a:off x="5224388" y="5870573"/>
            <a:ext cx="2190211" cy="461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dist="63500" dir="3240000" algn="l" rotWithShape="0">
              <a:srgbClr val="FDDD5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E99FE18C-2C18-46C8-9471-E7D4D10467A5}"/>
              </a:ext>
            </a:extLst>
          </p:cNvPr>
          <p:cNvSpPr txBox="1"/>
          <p:nvPr/>
        </p:nvSpPr>
        <p:spPr>
          <a:xfrm>
            <a:off x="5259842" y="5852875"/>
            <a:ext cx="21547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Льготное лекарственное</a:t>
            </a:r>
            <a:endParaRPr lang="en-US" sz="1200" b="0" i="0" u="none" strike="noStrike" dirty="0">
              <a:solidFill>
                <a:srgbClr val="1B2E5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r>
              <a:rPr lang="ru-RU" sz="12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обеспечение</a:t>
            </a:r>
            <a:endParaRPr lang="ru-RU" sz="12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AF4DB3C8-1941-4623-8DCA-24F642544E0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7208194">
            <a:off x="5717791" y="1780717"/>
            <a:ext cx="190214" cy="198576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9FB8EE9D-190D-4045-A1CA-36404B71E1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6" r="25261" b="1832"/>
          <a:stretch/>
        </p:blipFill>
        <p:spPr bwMode="auto">
          <a:xfrm>
            <a:off x="8264994" y="2898059"/>
            <a:ext cx="2798892" cy="2411355"/>
          </a:xfrm>
          <a:custGeom>
            <a:avLst/>
            <a:gdLst>
              <a:gd name="connsiteX0" fmla="*/ 603209 w 2798892"/>
              <a:gd name="connsiteY0" fmla="*/ 0 h 2411355"/>
              <a:gd name="connsiteX1" fmla="*/ 2195682 w 2798892"/>
              <a:gd name="connsiteY1" fmla="*/ 0 h 2411355"/>
              <a:gd name="connsiteX2" fmla="*/ 2798892 w 2798892"/>
              <a:gd name="connsiteY2" fmla="*/ 1206418 h 2411355"/>
              <a:gd name="connsiteX3" fmla="*/ 2196423 w 2798892"/>
              <a:gd name="connsiteY3" fmla="*/ 2411355 h 2411355"/>
              <a:gd name="connsiteX4" fmla="*/ 602469 w 2798892"/>
              <a:gd name="connsiteY4" fmla="*/ 2411355 h 2411355"/>
              <a:gd name="connsiteX5" fmla="*/ 0 w 2798892"/>
              <a:gd name="connsiteY5" fmla="*/ 1206418 h 2411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98892" h="2411355">
                <a:moveTo>
                  <a:pt x="603209" y="0"/>
                </a:moveTo>
                <a:lnTo>
                  <a:pt x="2195682" y="0"/>
                </a:lnTo>
                <a:lnTo>
                  <a:pt x="2798892" y="1206418"/>
                </a:lnTo>
                <a:lnTo>
                  <a:pt x="2196423" y="2411355"/>
                </a:lnTo>
                <a:lnTo>
                  <a:pt x="602469" y="2411355"/>
                </a:lnTo>
                <a:lnTo>
                  <a:pt x="0" y="120641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FC9C3F65-B177-4EF3-B7B2-3BD1A180CD5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7208194">
            <a:off x="5095460" y="5914629"/>
            <a:ext cx="190214" cy="198576"/>
          </a:xfrm>
          <a:prstGeom prst="rect">
            <a:avLst/>
          </a:prstGeom>
        </p:spPr>
      </p:pic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B2618461-B4F9-4F74-9D45-C0DEABF96420}"/>
              </a:ext>
            </a:extLst>
          </p:cNvPr>
          <p:cNvSpPr/>
          <p:nvPr/>
        </p:nvSpPr>
        <p:spPr>
          <a:xfrm>
            <a:off x="9577182" y="4849941"/>
            <a:ext cx="1357492" cy="343369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dist="63500" dir="3240000" algn="l" rotWithShape="0">
              <a:srgbClr val="FDDD5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1C60D9A-7592-41B8-8C7F-AA8CC615F16E}"/>
              </a:ext>
            </a:extLst>
          </p:cNvPr>
          <p:cNvSpPr txBox="1"/>
          <p:nvPr/>
        </p:nvSpPr>
        <p:spPr>
          <a:xfrm>
            <a:off x="9612635" y="4873538"/>
            <a:ext cx="12041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Онкопомощь</a:t>
            </a:r>
            <a:endParaRPr lang="ru-RU" sz="12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2E7BEB2E-009A-48E0-A75D-381E089DF23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7208194">
            <a:off x="9455835" y="4954984"/>
            <a:ext cx="190214" cy="198576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98CAED43-DC51-4943-BE2A-BB8A973E3B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6" t="2303" r="23877" b="2303"/>
          <a:stretch>
            <a:fillRect/>
          </a:stretch>
        </p:blipFill>
        <p:spPr bwMode="auto">
          <a:xfrm>
            <a:off x="1465750" y="4154618"/>
            <a:ext cx="2798892" cy="2412836"/>
          </a:xfrm>
          <a:custGeom>
            <a:avLst/>
            <a:gdLst>
              <a:gd name="connsiteX0" fmla="*/ 603209 w 2798892"/>
              <a:gd name="connsiteY0" fmla="*/ 0 h 2412836"/>
              <a:gd name="connsiteX1" fmla="*/ 2195682 w 2798892"/>
              <a:gd name="connsiteY1" fmla="*/ 0 h 2412836"/>
              <a:gd name="connsiteX2" fmla="*/ 2798892 w 2798892"/>
              <a:gd name="connsiteY2" fmla="*/ 1206418 h 2412836"/>
              <a:gd name="connsiteX3" fmla="*/ 2195682 w 2798892"/>
              <a:gd name="connsiteY3" fmla="*/ 2412836 h 2412836"/>
              <a:gd name="connsiteX4" fmla="*/ 603209 w 2798892"/>
              <a:gd name="connsiteY4" fmla="*/ 2412836 h 2412836"/>
              <a:gd name="connsiteX5" fmla="*/ 0 w 2798892"/>
              <a:gd name="connsiteY5" fmla="*/ 1206418 h 241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98892" h="2412836">
                <a:moveTo>
                  <a:pt x="603209" y="0"/>
                </a:moveTo>
                <a:lnTo>
                  <a:pt x="2195682" y="0"/>
                </a:lnTo>
                <a:lnTo>
                  <a:pt x="2798892" y="1206418"/>
                </a:lnTo>
                <a:lnTo>
                  <a:pt x="2195682" y="2412836"/>
                </a:lnTo>
                <a:lnTo>
                  <a:pt x="603209" y="2412836"/>
                </a:lnTo>
                <a:lnTo>
                  <a:pt x="0" y="120641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Прямоугольник: скругленные углы 33">
            <a:extLst>
              <a:ext uri="{FF2B5EF4-FFF2-40B4-BE49-F238E27FC236}">
                <a16:creationId xmlns:a16="http://schemas.microsoft.com/office/drawing/2014/main" id="{B6BF9B47-1DA3-4279-9F42-5E52245C39F7}"/>
              </a:ext>
            </a:extLst>
          </p:cNvPr>
          <p:cNvSpPr/>
          <p:nvPr/>
        </p:nvSpPr>
        <p:spPr>
          <a:xfrm>
            <a:off x="1369446" y="6140877"/>
            <a:ext cx="1406341" cy="343369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dist="63500" dir="3240000" algn="l" rotWithShape="0">
              <a:srgbClr val="FDDD5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AD9BCF9-16C5-4AEF-BAD5-F1AAF07C446B}"/>
              </a:ext>
            </a:extLst>
          </p:cNvPr>
          <p:cNvSpPr txBox="1"/>
          <p:nvPr/>
        </p:nvSpPr>
        <p:spPr>
          <a:xfrm>
            <a:off x="1404900" y="6164474"/>
            <a:ext cx="13708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0" i="0" u="none" strike="noStrike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Цифровизация</a:t>
            </a:r>
            <a:endParaRPr lang="ru-RU" sz="12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A56E8B61-1D75-4574-BA9E-BCE4D971000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7208194">
            <a:off x="1248100" y="6245920"/>
            <a:ext cx="190214" cy="198576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FE86CA51-2115-4E77-A45C-30EA3D4F6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7" t="1423" r="22436" b="3015"/>
          <a:stretch>
            <a:fillRect/>
          </a:stretch>
        </p:blipFill>
        <p:spPr bwMode="auto">
          <a:xfrm>
            <a:off x="3732794" y="2914275"/>
            <a:ext cx="2798892" cy="2412836"/>
          </a:xfrm>
          <a:custGeom>
            <a:avLst/>
            <a:gdLst>
              <a:gd name="connsiteX0" fmla="*/ 603209 w 2798892"/>
              <a:gd name="connsiteY0" fmla="*/ 0 h 2412836"/>
              <a:gd name="connsiteX1" fmla="*/ 2195682 w 2798892"/>
              <a:gd name="connsiteY1" fmla="*/ 0 h 2412836"/>
              <a:gd name="connsiteX2" fmla="*/ 2798892 w 2798892"/>
              <a:gd name="connsiteY2" fmla="*/ 1206418 h 2412836"/>
              <a:gd name="connsiteX3" fmla="*/ 2195682 w 2798892"/>
              <a:gd name="connsiteY3" fmla="*/ 2412836 h 2412836"/>
              <a:gd name="connsiteX4" fmla="*/ 603209 w 2798892"/>
              <a:gd name="connsiteY4" fmla="*/ 2412836 h 2412836"/>
              <a:gd name="connsiteX5" fmla="*/ 0 w 2798892"/>
              <a:gd name="connsiteY5" fmla="*/ 1206418 h 241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98892" h="2412836">
                <a:moveTo>
                  <a:pt x="603209" y="0"/>
                </a:moveTo>
                <a:lnTo>
                  <a:pt x="2195682" y="0"/>
                </a:lnTo>
                <a:lnTo>
                  <a:pt x="2798892" y="1206418"/>
                </a:lnTo>
                <a:lnTo>
                  <a:pt x="2195682" y="2412836"/>
                </a:lnTo>
                <a:lnTo>
                  <a:pt x="603209" y="2412836"/>
                </a:lnTo>
                <a:lnTo>
                  <a:pt x="0" y="120641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Прямоугольник: скругленные углы 43">
            <a:extLst>
              <a:ext uri="{FF2B5EF4-FFF2-40B4-BE49-F238E27FC236}">
                <a16:creationId xmlns:a16="http://schemas.microsoft.com/office/drawing/2014/main" id="{0F795A0E-F8C9-43EC-B647-CEFB4384B4E6}"/>
              </a:ext>
            </a:extLst>
          </p:cNvPr>
          <p:cNvSpPr/>
          <p:nvPr/>
        </p:nvSpPr>
        <p:spPr>
          <a:xfrm>
            <a:off x="3478546" y="3008078"/>
            <a:ext cx="1745842" cy="343369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dist="63500" dir="3240000" algn="l" rotWithShape="0">
              <a:srgbClr val="FDDD5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352F2DA-EB2D-45B1-A68B-799F44E84644}"/>
              </a:ext>
            </a:extLst>
          </p:cNvPr>
          <p:cNvSpPr txBox="1"/>
          <p:nvPr/>
        </p:nvSpPr>
        <p:spPr>
          <a:xfrm>
            <a:off x="3513999" y="3031675"/>
            <a:ext cx="17251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Кадровое развитие</a:t>
            </a:r>
            <a:endParaRPr lang="ru-RU" sz="12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BE69768A-ABE0-482E-8823-0D9FDEAB1A7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7208194">
            <a:off x="3357199" y="3113121"/>
            <a:ext cx="190214" cy="198576"/>
          </a:xfrm>
          <a:prstGeom prst="rect">
            <a:avLst/>
          </a:prstGeom>
        </p:spPr>
      </p:pic>
      <p:sp>
        <p:nvSpPr>
          <p:cNvPr id="4" name="Шестиугольник 3">
            <a:extLst>
              <a:ext uri="{FF2B5EF4-FFF2-40B4-BE49-F238E27FC236}">
                <a16:creationId xmlns:a16="http://schemas.microsoft.com/office/drawing/2014/main" id="{18133AFA-F252-42CB-98CF-F128544922F1}"/>
              </a:ext>
            </a:extLst>
          </p:cNvPr>
          <p:cNvSpPr/>
          <p:nvPr/>
        </p:nvSpPr>
        <p:spPr>
          <a:xfrm>
            <a:off x="3513999" y="2032303"/>
            <a:ext cx="5152095" cy="4441462"/>
          </a:xfrm>
          <a:prstGeom prst="hexagon">
            <a:avLst/>
          </a:prstGeom>
          <a:noFill/>
          <a:ln w="9525">
            <a:solidFill>
              <a:schemeClr val="bg1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799713"/>
                      <a:gd name="connsiteY0" fmla="*/ 2068842 h 4137684"/>
                      <a:gd name="connsiteX1" fmla="*/ 1034421 w 4799713"/>
                      <a:gd name="connsiteY1" fmla="*/ 1 h 4137684"/>
                      <a:gd name="connsiteX2" fmla="*/ 3765292 w 4799713"/>
                      <a:gd name="connsiteY2" fmla="*/ 1 h 4137684"/>
                      <a:gd name="connsiteX3" fmla="*/ 4799713 w 4799713"/>
                      <a:gd name="connsiteY3" fmla="*/ 2068842 h 4137684"/>
                      <a:gd name="connsiteX4" fmla="*/ 3765292 w 4799713"/>
                      <a:gd name="connsiteY4" fmla="*/ 4137683 h 4137684"/>
                      <a:gd name="connsiteX5" fmla="*/ 1034421 w 4799713"/>
                      <a:gd name="connsiteY5" fmla="*/ 4137683 h 4137684"/>
                      <a:gd name="connsiteX6" fmla="*/ 0 w 4799713"/>
                      <a:gd name="connsiteY6" fmla="*/ 2068842 h 4137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99713" h="4137684" extrusionOk="0">
                        <a:moveTo>
                          <a:pt x="0" y="2068842"/>
                        </a:moveTo>
                        <a:cubicBezTo>
                          <a:pt x="504029" y="1326083"/>
                          <a:pt x="789019" y="750215"/>
                          <a:pt x="1034421" y="1"/>
                        </a:cubicBezTo>
                        <a:cubicBezTo>
                          <a:pt x="1756130" y="132883"/>
                          <a:pt x="2679658" y="-84950"/>
                          <a:pt x="3765292" y="1"/>
                        </a:cubicBezTo>
                        <a:cubicBezTo>
                          <a:pt x="4287078" y="742599"/>
                          <a:pt x="4297045" y="1415008"/>
                          <a:pt x="4799713" y="2068842"/>
                        </a:cubicBezTo>
                        <a:cubicBezTo>
                          <a:pt x="4412604" y="2888200"/>
                          <a:pt x="4082128" y="3844968"/>
                          <a:pt x="3765292" y="4137683"/>
                        </a:cubicBezTo>
                        <a:cubicBezTo>
                          <a:pt x="3314856" y="4187216"/>
                          <a:pt x="1378450" y="4152492"/>
                          <a:pt x="1034421" y="4137683"/>
                        </a:cubicBezTo>
                        <a:cubicBezTo>
                          <a:pt x="503629" y="3272066"/>
                          <a:pt x="304199" y="2514725"/>
                          <a:pt x="0" y="206884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Шестиугольник 50">
            <a:extLst>
              <a:ext uri="{FF2B5EF4-FFF2-40B4-BE49-F238E27FC236}">
                <a16:creationId xmlns:a16="http://schemas.microsoft.com/office/drawing/2014/main" id="{AB7B2740-5BD1-44B6-8EE0-13B3DE7343C0}"/>
              </a:ext>
            </a:extLst>
          </p:cNvPr>
          <p:cNvSpPr/>
          <p:nvPr/>
        </p:nvSpPr>
        <p:spPr>
          <a:xfrm>
            <a:off x="1616462" y="2660665"/>
            <a:ext cx="1030883" cy="888692"/>
          </a:xfrm>
          <a:prstGeom prst="hexagon">
            <a:avLst/>
          </a:prstGeom>
          <a:noFill/>
          <a:ln w="9525">
            <a:solidFill>
              <a:schemeClr val="bg1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799713"/>
                      <a:gd name="connsiteY0" fmla="*/ 2068842 h 4137684"/>
                      <a:gd name="connsiteX1" fmla="*/ 1034421 w 4799713"/>
                      <a:gd name="connsiteY1" fmla="*/ 1 h 4137684"/>
                      <a:gd name="connsiteX2" fmla="*/ 3765292 w 4799713"/>
                      <a:gd name="connsiteY2" fmla="*/ 1 h 4137684"/>
                      <a:gd name="connsiteX3" fmla="*/ 4799713 w 4799713"/>
                      <a:gd name="connsiteY3" fmla="*/ 2068842 h 4137684"/>
                      <a:gd name="connsiteX4" fmla="*/ 3765292 w 4799713"/>
                      <a:gd name="connsiteY4" fmla="*/ 4137683 h 4137684"/>
                      <a:gd name="connsiteX5" fmla="*/ 1034421 w 4799713"/>
                      <a:gd name="connsiteY5" fmla="*/ 4137683 h 4137684"/>
                      <a:gd name="connsiteX6" fmla="*/ 0 w 4799713"/>
                      <a:gd name="connsiteY6" fmla="*/ 2068842 h 4137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99713" h="4137684" extrusionOk="0">
                        <a:moveTo>
                          <a:pt x="0" y="2068842"/>
                        </a:moveTo>
                        <a:cubicBezTo>
                          <a:pt x="504029" y="1326083"/>
                          <a:pt x="789019" y="750215"/>
                          <a:pt x="1034421" y="1"/>
                        </a:cubicBezTo>
                        <a:cubicBezTo>
                          <a:pt x="1756130" y="132883"/>
                          <a:pt x="2679658" y="-84950"/>
                          <a:pt x="3765292" y="1"/>
                        </a:cubicBezTo>
                        <a:cubicBezTo>
                          <a:pt x="4287078" y="742599"/>
                          <a:pt x="4297045" y="1415008"/>
                          <a:pt x="4799713" y="2068842"/>
                        </a:cubicBezTo>
                        <a:cubicBezTo>
                          <a:pt x="4412604" y="2888200"/>
                          <a:pt x="4082128" y="3844968"/>
                          <a:pt x="3765292" y="4137683"/>
                        </a:cubicBezTo>
                        <a:cubicBezTo>
                          <a:pt x="3314856" y="4187216"/>
                          <a:pt x="1378450" y="4152492"/>
                          <a:pt x="1034421" y="4137683"/>
                        </a:cubicBezTo>
                        <a:cubicBezTo>
                          <a:pt x="503629" y="3272066"/>
                          <a:pt x="304199" y="2514725"/>
                          <a:pt x="0" y="206884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Шестиугольник 54">
            <a:extLst>
              <a:ext uri="{FF2B5EF4-FFF2-40B4-BE49-F238E27FC236}">
                <a16:creationId xmlns:a16="http://schemas.microsoft.com/office/drawing/2014/main" id="{521093B9-22DC-4E38-B9E0-1A89EDD64DAD}"/>
              </a:ext>
            </a:extLst>
          </p:cNvPr>
          <p:cNvSpPr/>
          <p:nvPr/>
        </p:nvSpPr>
        <p:spPr>
          <a:xfrm>
            <a:off x="10519569" y="1963721"/>
            <a:ext cx="1030883" cy="888692"/>
          </a:xfrm>
          <a:prstGeom prst="hexagon">
            <a:avLst/>
          </a:prstGeom>
          <a:noFill/>
          <a:ln w="9525">
            <a:solidFill>
              <a:schemeClr val="bg1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799713"/>
                      <a:gd name="connsiteY0" fmla="*/ 2068842 h 4137684"/>
                      <a:gd name="connsiteX1" fmla="*/ 1034421 w 4799713"/>
                      <a:gd name="connsiteY1" fmla="*/ 1 h 4137684"/>
                      <a:gd name="connsiteX2" fmla="*/ 3765292 w 4799713"/>
                      <a:gd name="connsiteY2" fmla="*/ 1 h 4137684"/>
                      <a:gd name="connsiteX3" fmla="*/ 4799713 w 4799713"/>
                      <a:gd name="connsiteY3" fmla="*/ 2068842 h 4137684"/>
                      <a:gd name="connsiteX4" fmla="*/ 3765292 w 4799713"/>
                      <a:gd name="connsiteY4" fmla="*/ 4137683 h 4137684"/>
                      <a:gd name="connsiteX5" fmla="*/ 1034421 w 4799713"/>
                      <a:gd name="connsiteY5" fmla="*/ 4137683 h 4137684"/>
                      <a:gd name="connsiteX6" fmla="*/ 0 w 4799713"/>
                      <a:gd name="connsiteY6" fmla="*/ 2068842 h 4137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99713" h="4137684" extrusionOk="0">
                        <a:moveTo>
                          <a:pt x="0" y="2068842"/>
                        </a:moveTo>
                        <a:cubicBezTo>
                          <a:pt x="504029" y="1326083"/>
                          <a:pt x="789019" y="750215"/>
                          <a:pt x="1034421" y="1"/>
                        </a:cubicBezTo>
                        <a:cubicBezTo>
                          <a:pt x="1756130" y="132883"/>
                          <a:pt x="2679658" y="-84950"/>
                          <a:pt x="3765292" y="1"/>
                        </a:cubicBezTo>
                        <a:cubicBezTo>
                          <a:pt x="4287078" y="742599"/>
                          <a:pt x="4297045" y="1415008"/>
                          <a:pt x="4799713" y="2068842"/>
                        </a:cubicBezTo>
                        <a:cubicBezTo>
                          <a:pt x="4412604" y="2888200"/>
                          <a:pt x="4082128" y="3844968"/>
                          <a:pt x="3765292" y="4137683"/>
                        </a:cubicBezTo>
                        <a:cubicBezTo>
                          <a:pt x="3314856" y="4187216"/>
                          <a:pt x="1378450" y="4152492"/>
                          <a:pt x="1034421" y="4137683"/>
                        </a:cubicBezTo>
                        <a:cubicBezTo>
                          <a:pt x="503629" y="3272066"/>
                          <a:pt x="304199" y="2514725"/>
                          <a:pt x="0" y="206884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0E78EBE4-9C24-4114-913A-98BB71F27D7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670572" y="5943211"/>
            <a:ext cx="1364438" cy="404418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01089B5B-F957-403C-9C33-F0FA8D945D8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85408" y="541005"/>
            <a:ext cx="6217499" cy="86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1731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3EDBA9E-8FDD-49F3-860C-B91C75A5A1FB}"/>
              </a:ext>
            </a:extLst>
          </p:cNvPr>
          <p:cNvSpPr/>
          <p:nvPr/>
        </p:nvSpPr>
        <p:spPr>
          <a:xfrm>
            <a:off x="596900" y="954048"/>
            <a:ext cx="9283700" cy="18000"/>
          </a:xfrm>
          <a:prstGeom prst="rect">
            <a:avLst/>
          </a:prstGeom>
          <a:solidFill>
            <a:srgbClr val="1B2E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D3EF1A2-0334-4349-A0BA-6DDC83356BB6}"/>
              </a:ext>
            </a:extLst>
          </p:cNvPr>
          <p:cNvSpPr txBox="1"/>
          <p:nvPr/>
        </p:nvSpPr>
        <p:spPr>
          <a:xfrm>
            <a:off x="1163344" y="368300"/>
            <a:ext cx="76885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i="0" u="none" strike="noStrike" dirty="0">
                <a:solidFill>
                  <a:srgbClr val="1B2E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Строительство и капитальны</a:t>
            </a:r>
            <a:r>
              <a:rPr lang="ru-RU" sz="3000" b="1" dirty="0">
                <a:solidFill>
                  <a:srgbClr val="1B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й</a:t>
            </a:r>
            <a:r>
              <a:rPr lang="ru-RU" sz="3000" b="1" i="0" u="none" strike="noStrike" dirty="0">
                <a:solidFill>
                  <a:srgbClr val="1B2E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ремонт</a:t>
            </a:r>
            <a:endParaRPr lang="ru-RU" sz="3000" dirty="0">
              <a:solidFill>
                <a:srgbClr val="1B2E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6D370BC-1279-43AB-B90F-B7B96EA35D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7712767">
            <a:off x="578088" y="519827"/>
            <a:ext cx="336318" cy="351103"/>
          </a:xfrm>
          <a:prstGeom prst="rect">
            <a:avLst/>
          </a:prstGeom>
        </p:spPr>
      </p:pic>
      <p:pic>
        <p:nvPicPr>
          <p:cNvPr id="118" name="Рисунок 117">
            <a:extLst>
              <a:ext uri="{FF2B5EF4-FFF2-40B4-BE49-F238E27FC236}">
                <a16:creationId xmlns:a16="http://schemas.microsoft.com/office/drawing/2014/main" id="{33F86456-55E1-4981-A772-7E6DE283E4E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456152" y="545907"/>
            <a:ext cx="1364438" cy="404418"/>
          </a:xfrm>
          <a:prstGeom prst="rect">
            <a:avLst/>
          </a:prstGeom>
        </p:spPr>
      </p:pic>
      <p:sp>
        <p:nvSpPr>
          <p:cNvPr id="60" name="Прямоугольник: скругленные углы 59">
            <a:extLst>
              <a:ext uri="{FF2B5EF4-FFF2-40B4-BE49-F238E27FC236}">
                <a16:creationId xmlns:a16="http://schemas.microsoft.com/office/drawing/2014/main" id="{F27565BC-2C29-44BF-A288-EA84C2B853D8}"/>
              </a:ext>
            </a:extLst>
          </p:cNvPr>
          <p:cNvSpPr/>
          <p:nvPr/>
        </p:nvSpPr>
        <p:spPr>
          <a:xfrm>
            <a:off x="981197" y="1343730"/>
            <a:ext cx="7224806" cy="2716006"/>
          </a:xfrm>
          <a:prstGeom prst="roundRect">
            <a:avLst>
              <a:gd name="adj" fmla="val 9652"/>
            </a:avLst>
          </a:prstGeom>
          <a:noFill/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E1E16EEE-E3CE-4A57-9B71-BF45466E6484}"/>
              </a:ext>
            </a:extLst>
          </p:cNvPr>
          <p:cNvSpPr txBox="1"/>
          <p:nvPr/>
        </p:nvSpPr>
        <p:spPr>
          <a:xfrm>
            <a:off x="1926530" y="1429059"/>
            <a:ext cx="5279850" cy="374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ru-RU" sz="2200" b="1" i="0" u="none" strike="noStrike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Капитальный ремонт поликлиник</a:t>
            </a:r>
            <a:endParaRPr lang="ru-RU" sz="22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2" name="Группа 61">
            <a:extLst>
              <a:ext uri="{FF2B5EF4-FFF2-40B4-BE49-F238E27FC236}">
                <a16:creationId xmlns:a16="http://schemas.microsoft.com/office/drawing/2014/main" id="{8FB64857-6117-4F05-AF5A-44B947E06C82}"/>
              </a:ext>
            </a:extLst>
          </p:cNvPr>
          <p:cNvGrpSpPr/>
          <p:nvPr/>
        </p:nvGrpSpPr>
        <p:grpSpPr>
          <a:xfrm>
            <a:off x="872916" y="1081710"/>
            <a:ext cx="922838" cy="922838"/>
            <a:chOff x="787623" y="1428528"/>
            <a:chExt cx="787447" cy="787447"/>
          </a:xfrm>
          <a:solidFill>
            <a:srgbClr val="4694DA"/>
          </a:solidFill>
        </p:grpSpPr>
        <p:sp>
          <p:nvSpPr>
            <p:cNvPr id="63" name="Овал 62">
              <a:extLst>
                <a:ext uri="{FF2B5EF4-FFF2-40B4-BE49-F238E27FC236}">
                  <a16:creationId xmlns:a16="http://schemas.microsoft.com/office/drawing/2014/main" id="{5E014938-763C-4730-9526-59369CE177F6}"/>
                </a:ext>
              </a:extLst>
            </p:cNvPr>
            <p:cNvSpPr/>
            <p:nvPr/>
          </p:nvSpPr>
          <p:spPr>
            <a:xfrm>
              <a:off x="787623" y="1428528"/>
              <a:ext cx="787447" cy="787447"/>
            </a:xfrm>
            <a:prstGeom prst="ellipse">
              <a:avLst/>
            </a:prstGeom>
            <a:solidFill>
              <a:srgbClr val="A4B8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1B2E51"/>
                </a:solidFill>
              </a:endParaRPr>
            </a:p>
          </p:txBody>
        </p:sp>
        <p:pic>
          <p:nvPicPr>
            <p:cNvPr id="64" name="Рисунок 63">
              <a:extLst>
                <a:ext uri="{FF2B5EF4-FFF2-40B4-BE49-F238E27FC236}">
                  <a16:creationId xmlns:a16="http://schemas.microsoft.com/office/drawing/2014/main" id="{2D3C25C7-B5E8-469A-8D97-53929601FBF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4974" y="1526829"/>
              <a:ext cx="528187" cy="528187"/>
            </a:xfrm>
            <a:prstGeom prst="rect">
              <a:avLst/>
            </a:prstGeom>
            <a:noFill/>
          </p:spPr>
        </p:pic>
      </p:grpSp>
      <p:sp>
        <p:nvSpPr>
          <p:cNvPr id="65" name="Прямоугольник: скругленные углы 64">
            <a:extLst>
              <a:ext uri="{FF2B5EF4-FFF2-40B4-BE49-F238E27FC236}">
                <a16:creationId xmlns:a16="http://schemas.microsoft.com/office/drawing/2014/main" id="{579CF63A-0F51-49BD-9807-9652578F45FE}"/>
              </a:ext>
            </a:extLst>
          </p:cNvPr>
          <p:cNvSpPr/>
          <p:nvPr/>
        </p:nvSpPr>
        <p:spPr>
          <a:xfrm>
            <a:off x="2035987" y="1831687"/>
            <a:ext cx="4863662" cy="68649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719EFE12-E99E-467D-A5A0-E91EF56FCBEE}"/>
              </a:ext>
            </a:extLst>
          </p:cNvPr>
          <p:cNvSpPr txBox="1"/>
          <p:nvPr/>
        </p:nvSpPr>
        <p:spPr>
          <a:xfrm>
            <a:off x="2586752" y="1914685"/>
            <a:ext cx="45033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Самый масштабный проект за всю историю московского здравоохранения</a:t>
            </a: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51CD38B2-8685-4AFB-8631-2766555E8C01}"/>
              </a:ext>
            </a:extLst>
          </p:cNvPr>
          <p:cNvSpPr txBox="1"/>
          <p:nvPr/>
        </p:nvSpPr>
        <p:spPr>
          <a:xfrm>
            <a:off x="2149978" y="1699241"/>
            <a:ext cx="4370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62E0C2F9-9FDD-4889-9BCE-0DD3B94EC908}"/>
              </a:ext>
            </a:extLst>
          </p:cNvPr>
          <p:cNvSpPr txBox="1"/>
          <p:nvPr/>
        </p:nvSpPr>
        <p:spPr>
          <a:xfrm>
            <a:off x="1691321" y="2509162"/>
            <a:ext cx="12837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i="0" u="none" strike="noStrike" dirty="0">
                <a:solidFill>
                  <a:srgbClr val="A4B8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201</a:t>
            </a:r>
            <a:endParaRPr lang="ru-RU" sz="4800" dirty="0">
              <a:solidFill>
                <a:srgbClr val="A4B8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C0C7501D-FD08-4661-BFEB-7E282FA4F5C2}"/>
              </a:ext>
            </a:extLst>
          </p:cNvPr>
          <p:cNvSpPr txBox="1"/>
          <p:nvPr/>
        </p:nvSpPr>
        <p:spPr>
          <a:xfrm>
            <a:off x="1557746" y="3193687"/>
            <a:ext cx="15274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здание поликлиник</a:t>
            </a:r>
            <a:endParaRPr lang="ru-RU" sz="10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5B5CDB88-2C93-4BB2-8897-3B57429F552A}"/>
              </a:ext>
            </a:extLst>
          </p:cNvPr>
          <p:cNvSpPr txBox="1"/>
          <p:nvPr/>
        </p:nvSpPr>
        <p:spPr>
          <a:xfrm>
            <a:off x="3271791" y="3193687"/>
            <a:ext cx="18937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зданий отремонтированы и принимают пациентов</a:t>
            </a:r>
            <a:endParaRPr lang="ru-RU" sz="10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75" name="Группа 74">
            <a:extLst>
              <a:ext uri="{FF2B5EF4-FFF2-40B4-BE49-F238E27FC236}">
                <a16:creationId xmlns:a16="http://schemas.microsoft.com/office/drawing/2014/main" id="{896F0604-A6B3-4383-8621-1D4A06CD191E}"/>
              </a:ext>
            </a:extLst>
          </p:cNvPr>
          <p:cNvGrpSpPr/>
          <p:nvPr/>
        </p:nvGrpSpPr>
        <p:grpSpPr>
          <a:xfrm>
            <a:off x="3597454" y="2509156"/>
            <a:ext cx="1321707" cy="830997"/>
            <a:chOff x="2470387" y="2984151"/>
            <a:chExt cx="1321707" cy="830997"/>
          </a:xfrm>
        </p:grpSpPr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4574DA0E-533B-4581-B84D-EC28E673AC99}"/>
                </a:ext>
              </a:extLst>
            </p:cNvPr>
            <p:cNvSpPr txBox="1"/>
            <p:nvPr/>
          </p:nvSpPr>
          <p:spPr>
            <a:xfrm>
              <a:off x="2786050" y="2984151"/>
              <a:ext cx="100604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i="0" u="none" strike="noStrike" dirty="0">
                  <a:solidFill>
                    <a:srgbClr val="A4B856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70</a:t>
              </a:r>
              <a:endParaRPr lang="ru-RU" sz="4800" dirty="0">
                <a:solidFill>
                  <a:srgbClr val="A4B85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0A80F8F5-FB6C-4352-B6C2-F56D39E57C5F}"/>
                </a:ext>
              </a:extLst>
            </p:cNvPr>
            <p:cNvSpPr txBox="1"/>
            <p:nvPr/>
          </p:nvSpPr>
          <p:spPr>
            <a:xfrm>
              <a:off x="2470387" y="3115607"/>
              <a:ext cx="4599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i="0" u="none" strike="noStrike" dirty="0">
                  <a:solidFill>
                    <a:srgbClr val="A4B856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&gt;</a:t>
              </a:r>
              <a:endParaRPr lang="ru-RU" sz="5400" dirty="0">
                <a:solidFill>
                  <a:srgbClr val="A4B85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0" name="TextBox 79">
            <a:extLst>
              <a:ext uri="{FF2B5EF4-FFF2-40B4-BE49-F238E27FC236}">
                <a16:creationId xmlns:a16="http://schemas.microsoft.com/office/drawing/2014/main" id="{DC8C735E-D119-4F89-8423-4FA4DEC4CA3E}"/>
              </a:ext>
            </a:extLst>
          </p:cNvPr>
          <p:cNvSpPr txBox="1"/>
          <p:nvPr/>
        </p:nvSpPr>
        <p:spPr>
          <a:xfrm>
            <a:off x="5376484" y="3179563"/>
            <a:ext cx="17789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поликлиник – активный ремонт</a:t>
            </a:r>
            <a:endParaRPr lang="ru-RU" sz="10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81" name="Группа 80">
            <a:extLst>
              <a:ext uri="{FF2B5EF4-FFF2-40B4-BE49-F238E27FC236}">
                <a16:creationId xmlns:a16="http://schemas.microsoft.com/office/drawing/2014/main" id="{88FB7C5E-4789-4223-AEEA-7FE9425C59E3}"/>
              </a:ext>
            </a:extLst>
          </p:cNvPr>
          <p:cNvGrpSpPr/>
          <p:nvPr/>
        </p:nvGrpSpPr>
        <p:grpSpPr>
          <a:xfrm>
            <a:off x="5471391" y="2501022"/>
            <a:ext cx="1846937" cy="830997"/>
            <a:chOff x="4058951" y="2984151"/>
            <a:chExt cx="1846937" cy="830997"/>
          </a:xfrm>
        </p:grpSpPr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E4095DC4-EDFB-482D-822B-04DE35B1C54C}"/>
                </a:ext>
              </a:extLst>
            </p:cNvPr>
            <p:cNvSpPr txBox="1"/>
            <p:nvPr/>
          </p:nvSpPr>
          <p:spPr>
            <a:xfrm>
              <a:off x="4374613" y="2984151"/>
              <a:ext cx="153127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i="0" u="none" strike="noStrike" dirty="0">
                  <a:solidFill>
                    <a:srgbClr val="A4B856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120</a:t>
              </a:r>
              <a:endParaRPr lang="ru-RU" sz="4800" dirty="0">
                <a:solidFill>
                  <a:srgbClr val="A4B85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F657D776-A84F-4A03-AB5A-43F469366D9E}"/>
                </a:ext>
              </a:extLst>
            </p:cNvPr>
            <p:cNvSpPr txBox="1"/>
            <p:nvPr/>
          </p:nvSpPr>
          <p:spPr>
            <a:xfrm>
              <a:off x="4058951" y="3115607"/>
              <a:ext cx="4599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i="0" u="none" strike="noStrike" dirty="0">
                  <a:solidFill>
                    <a:srgbClr val="A4B856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&gt;</a:t>
              </a:r>
              <a:endParaRPr lang="ru-RU" sz="5400" dirty="0">
                <a:solidFill>
                  <a:srgbClr val="A4B85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0" name="TextBox 89">
            <a:extLst>
              <a:ext uri="{FF2B5EF4-FFF2-40B4-BE49-F238E27FC236}">
                <a16:creationId xmlns:a16="http://schemas.microsoft.com/office/drawing/2014/main" id="{7E5993BE-05DE-454E-A17A-2C22C41DBB0A}"/>
              </a:ext>
            </a:extLst>
          </p:cNvPr>
          <p:cNvSpPr txBox="1"/>
          <p:nvPr/>
        </p:nvSpPr>
        <p:spPr>
          <a:xfrm>
            <a:off x="1061509" y="3648393"/>
            <a:ext cx="68490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0" u="none" strike="noStrike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Важный пункт модернизации поликлиник - обновление оборудования</a:t>
            </a:r>
            <a:endParaRPr lang="ru-RU" sz="14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5" name="Прямоугольник: скругленные углы 94">
            <a:extLst>
              <a:ext uri="{FF2B5EF4-FFF2-40B4-BE49-F238E27FC236}">
                <a16:creationId xmlns:a16="http://schemas.microsoft.com/office/drawing/2014/main" id="{3DF576EE-496E-493F-A2F9-2E4B74DDCFC4}"/>
              </a:ext>
            </a:extLst>
          </p:cNvPr>
          <p:cNvSpPr/>
          <p:nvPr/>
        </p:nvSpPr>
        <p:spPr>
          <a:xfrm>
            <a:off x="976706" y="4416988"/>
            <a:ext cx="8012841" cy="2052240"/>
          </a:xfrm>
          <a:prstGeom prst="roundRect">
            <a:avLst>
              <a:gd name="adj" fmla="val 9652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07253D7B-230F-4CAC-BC66-5C36298D38A7}"/>
              </a:ext>
            </a:extLst>
          </p:cNvPr>
          <p:cNvSpPr txBox="1"/>
          <p:nvPr/>
        </p:nvSpPr>
        <p:spPr>
          <a:xfrm>
            <a:off x="1807627" y="4520019"/>
            <a:ext cx="5227794" cy="374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ru-RU" sz="2200" b="1" i="0" u="none" strike="noStrike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Строительство новых поликлиник</a:t>
            </a:r>
            <a:endParaRPr lang="ru-RU" sz="22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3" name="Группа 102">
            <a:extLst>
              <a:ext uri="{FF2B5EF4-FFF2-40B4-BE49-F238E27FC236}">
                <a16:creationId xmlns:a16="http://schemas.microsoft.com/office/drawing/2014/main" id="{80F3304A-CC6D-4658-B06D-B30A5CC730CB}"/>
              </a:ext>
            </a:extLst>
          </p:cNvPr>
          <p:cNvGrpSpPr/>
          <p:nvPr/>
        </p:nvGrpSpPr>
        <p:grpSpPr>
          <a:xfrm>
            <a:off x="868426" y="4154968"/>
            <a:ext cx="922838" cy="922838"/>
            <a:chOff x="787623" y="1428528"/>
            <a:chExt cx="787447" cy="787447"/>
          </a:xfrm>
          <a:solidFill>
            <a:srgbClr val="4694DA"/>
          </a:solidFill>
        </p:grpSpPr>
        <p:sp>
          <p:nvSpPr>
            <p:cNvPr id="104" name="Овал 103">
              <a:extLst>
                <a:ext uri="{FF2B5EF4-FFF2-40B4-BE49-F238E27FC236}">
                  <a16:creationId xmlns:a16="http://schemas.microsoft.com/office/drawing/2014/main" id="{58698F08-E6B3-46FD-BF97-B3CA2D5CCD2E}"/>
                </a:ext>
              </a:extLst>
            </p:cNvPr>
            <p:cNvSpPr/>
            <p:nvPr/>
          </p:nvSpPr>
          <p:spPr>
            <a:xfrm>
              <a:off x="787623" y="1428528"/>
              <a:ext cx="787447" cy="787447"/>
            </a:xfrm>
            <a:prstGeom prst="ellipse">
              <a:avLst/>
            </a:prstGeom>
            <a:solidFill>
              <a:srgbClr val="A4B8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1B2E51"/>
                </a:solidFill>
              </a:endParaRPr>
            </a:p>
          </p:txBody>
        </p:sp>
        <p:pic>
          <p:nvPicPr>
            <p:cNvPr id="105" name="Рисунок 104">
              <a:extLst>
                <a:ext uri="{FF2B5EF4-FFF2-40B4-BE49-F238E27FC236}">
                  <a16:creationId xmlns:a16="http://schemas.microsoft.com/office/drawing/2014/main" id="{9BFB71FE-6F1B-4DA9-8522-6619D4BD840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42901" y="1574644"/>
              <a:ext cx="458696" cy="458696"/>
            </a:xfrm>
            <a:prstGeom prst="rect">
              <a:avLst/>
            </a:prstGeom>
            <a:noFill/>
          </p:spPr>
        </p:pic>
      </p:grpSp>
      <p:sp>
        <p:nvSpPr>
          <p:cNvPr id="106" name="Прямоугольник: скругленные углы 105">
            <a:extLst>
              <a:ext uri="{FF2B5EF4-FFF2-40B4-BE49-F238E27FC236}">
                <a16:creationId xmlns:a16="http://schemas.microsoft.com/office/drawing/2014/main" id="{723E6EE8-2DBD-4E75-977D-27C0ACADFF2D}"/>
              </a:ext>
            </a:extLst>
          </p:cNvPr>
          <p:cNvSpPr/>
          <p:nvPr/>
        </p:nvSpPr>
        <p:spPr>
          <a:xfrm>
            <a:off x="1629446" y="5996844"/>
            <a:ext cx="6838990" cy="37302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3570D044-B891-4BBC-A9C8-2F47AE3F188B}"/>
              </a:ext>
            </a:extLst>
          </p:cNvPr>
          <p:cNvSpPr txBox="1"/>
          <p:nvPr/>
        </p:nvSpPr>
        <p:spPr>
          <a:xfrm>
            <a:off x="1800515" y="6019039"/>
            <a:ext cx="64556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Современное цифровое оборудование мирового уровня</a:t>
            </a: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19A60E0F-DDBD-4B01-ADFC-DB8D6D6EEE1C}"/>
              </a:ext>
            </a:extLst>
          </p:cNvPr>
          <p:cNvSpPr txBox="1"/>
          <p:nvPr/>
        </p:nvSpPr>
        <p:spPr>
          <a:xfrm>
            <a:off x="1940024" y="4795165"/>
            <a:ext cx="11343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i="0" u="none" strike="noStrike" dirty="0">
                <a:solidFill>
                  <a:srgbClr val="A4B8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  <a:endParaRPr lang="ru-RU" sz="4800" dirty="0">
              <a:solidFill>
                <a:srgbClr val="A4B8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055A8264-A0A3-4F9A-9DFF-F8F348B58552}"/>
              </a:ext>
            </a:extLst>
          </p:cNvPr>
          <p:cNvSpPr txBox="1"/>
          <p:nvPr/>
        </p:nvSpPr>
        <p:spPr>
          <a:xfrm>
            <a:off x="1589112" y="5476014"/>
            <a:ext cx="15636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новые поликлиники до конца 2024 г.</a:t>
            </a:r>
            <a:endParaRPr lang="ru-RU" sz="10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D9E46B75-6AF1-4B5B-8939-2A2B3F033FE8}"/>
              </a:ext>
            </a:extLst>
          </p:cNvPr>
          <p:cNvSpPr txBox="1"/>
          <p:nvPr/>
        </p:nvSpPr>
        <p:spPr>
          <a:xfrm>
            <a:off x="2999338" y="4913843"/>
            <a:ext cx="57067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0" u="none" strike="noStrike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Новые подходы для получения качественной медпомощи: </a:t>
            </a:r>
            <a:endParaRPr lang="ru-RU" sz="14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1968358D-0348-44E8-82C5-B95DC4D5DA46}"/>
              </a:ext>
            </a:extLst>
          </p:cNvPr>
          <p:cNvSpPr txBox="1"/>
          <p:nvPr/>
        </p:nvSpPr>
        <p:spPr>
          <a:xfrm>
            <a:off x="4502793" y="5345630"/>
            <a:ext cx="14868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цифровые сервисы и новые алгоритмы</a:t>
            </a:r>
            <a:endParaRPr lang="ru-RU" sz="10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3B76E18A-FE1D-471E-B413-E4D2FC2E0FE9}"/>
              </a:ext>
            </a:extLst>
          </p:cNvPr>
          <p:cNvSpPr txBox="1"/>
          <p:nvPr/>
        </p:nvSpPr>
        <p:spPr>
          <a:xfrm>
            <a:off x="6991841" y="5296647"/>
            <a:ext cx="11885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комфортные условия</a:t>
            </a:r>
            <a:endParaRPr lang="ru-RU" sz="10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28" name="Шестиугольник 127">
            <a:extLst>
              <a:ext uri="{FF2B5EF4-FFF2-40B4-BE49-F238E27FC236}">
                <a16:creationId xmlns:a16="http://schemas.microsoft.com/office/drawing/2014/main" id="{1D06B1D5-C488-4ED6-94E7-B404CAE63FFD}"/>
              </a:ext>
            </a:extLst>
          </p:cNvPr>
          <p:cNvSpPr/>
          <p:nvPr/>
        </p:nvSpPr>
        <p:spPr>
          <a:xfrm>
            <a:off x="9431754" y="5104340"/>
            <a:ext cx="1070493" cy="922839"/>
          </a:xfrm>
          <a:prstGeom prst="hexagon">
            <a:avLst/>
          </a:prstGeom>
          <a:noFill/>
          <a:ln w="12700">
            <a:solidFill>
              <a:srgbClr val="A4B856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799713"/>
                      <a:gd name="connsiteY0" fmla="*/ 2068842 h 4137684"/>
                      <a:gd name="connsiteX1" fmla="*/ 1034421 w 4799713"/>
                      <a:gd name="connsiteY1" fmla="*/ 1 h 4137684"/>
                      <a:gd name="connsiteX2" fmla="*/ 3765292 w 4799713"/>
                      <a:gd name="connsiteY2" fmla="*/ 1 h 4137684"/>
                      <a:gd name="connsiteX3" fmla="*/ 4799713 w 4799713"/>
                      <a:gd name="connsiteY3" fmla="*/ 2068842 h 4137684"/>
                      <a:gd name="connsiteX4" fmla="*/ 3765292 w 4799713"/>
                      <a:gd name="connsiteY4" fmla="*/ 4137683 h 4137684"/>
                      <a:gd name="connsiteX5" fmla="*/ 1034421 w 4799713"/>
                      <a:gd name="connsiteY5" fmla="*/ 4137683 h 4137684"/>
                      <a:gd name="connsiteX6" fmla="*/ 0 w 4799713"/>
                      <a:gd name="connsiteY6" fmla="*/ 2068842 h 4137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99713" h="4137684" extrusionOk="0">
                        <a:moveTo>
                          <a:pt x="0" y="2068842"/>
                        </a:moveTo>
                        <a:cubicBezTo>
                          <a:pt x="504029" y="1326083"/>
                          <a:pt x="789019" y="750215"/>
                          <a:pt x="1034421" y="1"/>
                        </a:cubicBezTo>
                        <a:cubicBezTo>
                          <a:pt x="1756130" y="132883"/>
                          <a:pt x="2679658" y="-84950"/>
                          <a:pt x="3765292" y="1"/>
                        </a:cubicBezTo>
                        <a:cubicBezTo>
                          <a:pt x="4287078" y="742599"/>
                          <a:pt x="4297045" y="1415008"/>
                          <a:pt x="4799713" y="2068842"/>
                        </a:cubicBezTo>
                        <a:cubicBezTo>
                          <a:pt x="4412604" y="2888200"/>
                          <a:pt x="4082128" y="3844968"/>
                          <a:pt x="3765292" y="4137683"/>
                        </a:cubicBezTo>
                        <a:cubicBezTo>
                          <a:pt x="3314856" y="4187216"/>
                          <a:pt x="1378450" y="4152492"/>
                          <a:pt x="1034421" y="4137683"/>
                        </a:cubicBezTo>
                        <a:cubicBezTo>
                          <a:pt x="503629" y="3272066"/>
                          <a:pt x="304199" y="2514725"/>
                          <a:pt x="0" y="206884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36" name="Группа 135">
            <a:extLst>
              <a:ext uri="{FF2B5EF4-FFF2-40B4-BE49-F238E27FC236}">
                <a16:creationId xmlns:a16="http://schemas.microsoft.com/office/drawing/2014/main" id="{209A02D0-9F4A-4E8D-B609-78BA3F85202D}"/>
              </a:ext>
            </a:extLst>
          </p:cNvPr>
          <p:cNvGrpSpPr/>
          <p:nvPr/>
        </p:nvGrpSpPr>
        <p:grpSpPr>
          <a:xfrm>
            <a:off x="3867078" y="5270253"/>
            <a:ext cx="584092" cy="591012"/>
            <a:chOff x="6217285" y="4406880"/>
            <a:chExt cx="584092" cy="591012"/>
          </a:xfrm>
        </p:grpSpPr>
        <p:sp>
          <p:nvSpPr>
            <p:cNvPr id="137" name="Овал 136">
              <a:extLst>
                <a:ext uri="{FF2B5EF4-FFF2-40B4-BE49-F238E27FC236}">
                  <a16:creationId xmlns:a16="http://schemas.microsoft.com/office/drawing/2014/main" id="{216B7C27-31AA-4725-A822-BFCFB0D03A09}"/>
                </a:ext>
              </a:extLst>
            </p:cNvPr>
            <p:cNvSpPr/>
            <p:nvPr/>
          </p:nvSpPr>
          <p:spPr>
            <a:xfrm>
              <a:off x="6236682" y="4406880"/>
              <a:ext cx="564695" cy="564695"/>
            </a:xfrm>
            <a:prstGeom prst="ellipse">
              <a:avLst/>
            </a:prstGeom>
            <a:solidFill>
              <a:srgbClr val="FDDD51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38" name="Рисунок 137">
              <a:extLst>
                <a:ext uri="{FF2B5EF4-FFF2-40B4-BE49-F238E27FC236}">
                  <a16:creationId xmlns:a16="http://schemas.microsoft.com/office/drawing/2014/main" id="{ECAF6815-FA08-44DA-AC01-C8684C8300B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217285" y="4515829"/>
              <a:ext cx="482063" cy="482063"/>
            </a:xfrm>
            <a:prstGeom prst="rect">
              <a:avLst/>
            </a:prstGeom>
          </p:spPr>
        </p:pic>
      </p:grpSp>
      <p:grpSp>
        <p:nvGrpSpPr>
          <p:cNvPr id="139" name="Группа 138">
            <a:extLst>
              <a:ext uri="{FF2B5EF4-FFF2-40B4-BE49-F238E27FC236}">
                <a16:creationId xmlns:a16="http://schemas.microsoft.com/office/drawing/2014/main" id="{4DAC2E45-D4BB-4FED-9026-21C11C57D034}"/>
              </a:ext>
            </a:extLst>
          </p:cNvPr>
          <p:cNvGrpSpPr/>
          <p:nvPr/>
        </p:nvGrpSpPr>
        <p:grpSpPr>
          <a:xfrm>
            <a:off x="6361680" y="5231697"/>
            <a:ext cx="574110" cy="615104"/>
            <a:chOff x="8517273" y="4402955"/>
            <a:chExt cx="574110" cy="615104"/>
          </a:xfrm>
        </p:grpSpPr>
        <p:sp>
          <p:nvSpPr>
            <p:cNvPr id="140" name="Овал 139">
              <a:extLst>
                <a:ext uri="{FF2B5EF4-FFF2-40B4-BE49-F238E27FC236}">
                  <a16:creationId xmlns:a16="http://schemas.microsoft.com/office/drawing/2014/main" id="{2A09274D-E77A-4D71-ABC8-EDE99741B858}"/>
                </a:ext>
              </a:extLst>
            </p:cNvPr>
            <p:cNvSpPr/>
            <p:nvPr/>
          </p:nvSpPr>
          <p:spPr>
            <a:xfrm>
              <a:off x="8526688" y="4402955"/>
              <a:ext cx="564695" cy="564695"/>
            </a:xfrm>
            <a:prstGeom prst="ellipse">
              <a:avLst/>
            </a:prstGeom>
            <a:solidFill>
              <a:srgbClr val="FDDD51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41" name="Рисунок 140">
              <a:extLst>
                <a:ext uri="{FF2B5EF4-FFF2-40B4-BE49-F238E27FC236}">
                  <a16:creationId xmlns:a16="http://schemas.microsoft.com/office/drawing/2014/main" id="{9A97B34A-DCE1-4E16-84D4-97D5B034792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517273" y="4496179"/>
              <a:ext cx="521880" cy="521880"/>
            </a:xfrm>
            <a:prstGeom prst="rect">
              <a:avLst/>
            </a:prstGeom>
          </p:spPr>
        </p:pic>
      </p:grpSp>
      <p:pic>
        <p:nvPicPr>
          <p:cNvPr id="146" name="Рисунок 145">
            <a:extLst>
              <a:ext uri="{FF2B5EF4-FFF2-40B4-BE49-F238E27FC236}">
                <a16:creationId xmlns:a16="http://schemas.microsoft.com/office/drawing/2014/main" id="{AD6A4D14-7884-4755-A828-67922DA3E4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9" t="1985" r="24524" b="6257"/>
          <a:stretch>
            <a:fillRect/>
          </a:stretch>
        </p:blipFill>
        <p:spPr bwMode="auto">
          <a:xfrm>
            <a:off x="7413414" y="1434701"/>
            <a:ext cx="1755322" cy="1513209"/>
          </a:xfrm>
          <a:custGeom>
            <a:avLst/>
            <a:gdLst>
              <a:gd name="connsiteX0" fmla="*/ 378302 w 1755322"/>
              <a:gd name="connsiteY0" fmla="*/ 0 h 1513209"/>
              <a:gd name="connsiteX1" fmla="*/ 1377020 w 1755322"/>
              <a:gd name="connsiteY1" fmla="*/ 0 h 1513209"/>
              <a:gd name="connsiteX2" fmla="*/ 1755322 w 1755322"/>
              <a:gd name="connsiteY2" fmla="*/ 756605 h 1513209"/>
              <a:gd name="connsiteX3" fmla="*/ 1377020 w 1755322"/>
              <a:gd name="connsiteY3" fmla="*/ 1513209 h 1513209"/>
              <a:gd name="connsiteX4" fmla="*/ 378302 w 1755322"/>
              <a:gd name="connsiteY4" fmla="*/ 1513209 h 1513209"/>
              <a:gd name="connsiteX5" fmla="*/ 0 w 1755322"/>
              <a:gd name="connsiteY5" fmla="*/ 756605 h 1513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55322" h="1513209">
                <a:moveTo>
                  <a:pt x="378302" y="0"/>
                </a:moveTo>
                <a:lnTo>
                  <a:pt x="1377020" y="0"/>
                </a:lnTo>
                <a:lnTo>
                  <a:pt x="1755322" y="756605"/>
                </a:lnTo>
                <a:lnTo>
                  <a:pt x="1377020" y="1513209"/>
                </a:lnTo>
                <a:lnTo>
                  <a:pt x="378302" y="1513209"/>
                </a:lnTo>
                <a:lnTo>
                  <a:pt x="0" y="75660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5" name="Шестиугольник 124">
            <a:extLst>
              <a:ext uri="{FF2B5EF4-FFF2-40B4-BE49-F238E27FC236}">
                <a16:creationId xmlns:a16="http://schemas.microsoft.com/office/drawing/2014/main" id="{0AE4BE62-F311-47B3-B983-4846441BD192}"/>
              </a:ext>
            </a:extLst>
          </p:cNvPr>
          <p:cNvSpPr/>
          <p:nvPr/>
        </p:nvSpPr>
        <p:spPr>
          <a:xfrm>
            <a:off x="9136880" y="1594116"/>
            <a:ext cx="743720" cy="641138"/>
          </a:xfrm>
          <a:prstGeom prst="hexagon">
            <a:avLst/>
          </a:prstGeom>
          <a:noFill/>
          <a:ln w="12700">
            <a:solidFill>
              <a:schemeClr val="bg1">
                <a:lumMod val="75000"/>
              </a:schemeClr>
            </a:solidFill>
            <a:prstDash val="sysDot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799713"/>
                      <a:gd name="connsiteY0" fmla="*/ 2068842 h 4137684"/>
                      <a:gd name="connsiteX1" fmla="*/ 1034421 w 4799713"/>
                      <a:gd name="connsiteY1" fmla="*/ 1 h 4137684"/>
                      <a:gd name="connsiteX2" fmla="*/ 3765292 w 4799713"/>
                      <a:gd name="connsiteY2" fmla="*/ 1 h 4137684"/>
                      <a:gd name="connsiteX3" fmla="*/ 4799713 w 4799713"/>
                      <a:gd name="connsiteY3" fmla="*/ 2068842 h 4137684"/>
                      <a:gd name="connsiteX4" fmla="*/ 3765292 w 4799713"/>
                      <a:gd name="connsiteY4" fmla="*/ 4137683 h 4137684"/>
                      <a:gd name="connsiteX5" fmla="*/ 1034421 w 4799713"/>
                      <a:gd name="connsiteY5" fmla="*/ 4137683 h 4137684"/>
                      <a:gd name="connsiteX6" fmla="*/ 0 w 4799713"/>
                      <a:gd name="connsiteY6" fmla="*/ 2068842 h 4137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99713" h="4137684" extrusionOk="0">
                        <a:moveTo>
                          <a:pt x="0" y="2068842"/>
                        </a:moveTo>
                        <a:cubicBezTo>
                          <a:pt x="504029" y="1326083"/>
                          <a:pt x="789019" y="750215"/>
                          <a:pt x="1034421" y="1"/>
                        </a:cubicBezTo>
                        <a:cubicBezTo>
                          <a:pt x="1756130" y="132883"/>
                          <a:pt x="2679658" y="-84950"/>
                          <a:pt x="3765292" y="1"/>
                        </a:cubicBezTo>
                        <a:cubicBezTo>
                          <a:pt x="4287078" y="742599"/>
                          <a:pt x="4297045" y="1415008"/>
                          <a:pt x="4799713" y="2068842"/>
                        </a:cubicBezTo>
                        <a:cubicBezTo>
                          <a:pt x="4412604" y="2888200"/>
                          <a:pt x="4082128" y="3844968"/>
                          <a:pt x="3765292" y="4137683"/>
                        </a:cubicBezTo>
                        <a:cubicBezTo>
                          <a:pt x="3314856" y="4187216"/>
                          <a:pt x="1378450" y="4152492"/>
                          <a:pt x="1034421" y="4137683"/>
                        </a:cubicBezTo>
                        <a:cubicBezTo>
                          <a:pt x="503629" y="3272066"/>
                          <a:pt x="304199" y="2514725"/>
                          <a:pt x="0" y="206884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8" name="Рисунок 147">
            <a:extLst>
              <a:ext uri="{FF2B5EF4-FFF2-40B4-BE49-F238E27FC236}">
                <a16:creationId xmlns:a16="http://schemas.microsoft.com/office/drawing/2014/main" id="{65DCD497-84F7-4DC3-92B2-3E2FA1CD66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3" t="8768" r="23875" b="19699"/>
          <a:stretch/>
        </p:blipFill>
        <p:spPr bwMode="auto">
          <a:xfrm>
            <a:off x="10049450" y="4973119"/>
            <a:ext cx="1743226" cy="1502781"/>
          </a:xfrm>
          <a:custGeom>
            <a:avLst/>
            <a:gdLst>
              <a:gd name="connsiteX0" fmla="*/ 375695 w 1743226"/>
              <a:gd name="connsiteY0" fmla="*/ 0 h 1502781"/>
              <a:gd name="connsiteX1" fmla="*/ 1367531 w 1743226"/>
              <a:gd name="connsiteY1" fmla="*/ 0 h 1502781"/>
              <a:gd name="connsiteX2" fmla="*/ 1743226 w 1743226"/>
              <a:gd name="connsiteY2" fmla="*/ 751391 h 1502781"/>
              <a:gd name="connsiteX3" fmla="*/ 1367531 w 1743226"/>
              <a:gd name="connsiteY3" fmla="*/ 1502781 h 1502781"/>
              <a:gd name="connsiteX4" fmla="*/ 375695 w 1743226"/>
              <a:gd name="connsiteY4" fmla="*/ 1502781 h 1502781"/>
              <a:gd name="connsiteX5" fmla="*/ 0 w 1743226"/>
              <a:gd name="connsiteY5" fmla="*/ 751391 h 1502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43226" h="1502781">
                <a:moveTo>
                  <a:pt x="375695" y="0"/>
                </a:moveTo>
                <a:lnTo>
                  <a:pt x="1367531" y="0"/>
                </a:lnTo>
                <a:lnTo>
                  <a:pt x="1743226" y="751391"/>
                </a:lnTo>
                <a:lnTo>
                  <a:pt x="1367531" y="1502781"/>
                </a:lnTo>
                <a:lnTo>
                  <a:pt x="375695" y="1502781"/>
                </a:lnTo>
                <a:lnTo>
                  <a:pt x="0" y="75139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E59565D-9331-31C4-F899-0A904948217E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/>
          <a:srcRect l="4605" r="7681"/>
          <a:stretch/>
        </p:blipFill>
        <p:spPr>
          <a:xfrm>
            <a:off x="8395528" y="2518177"/>
            <a:ext cx="3510523" cy="2664000"/>
          </a:xfrm>
          <a:prstGeom prst="hexagon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6E45416-7BC8-7E0E-4FE9-6ADC8FDDE103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995" y="0"/>
            <a:ext cx="12192000" cy="6858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82C1A20-FDA4-8524-F32B-16E96DB44EB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655855" y="558630"/>
            <a:ext cx="1364438" cy="404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797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3EDBA9E-8FDD-49F3-860C-B91C75A5A1FB}"/>
              </a:ext>
            </a:extLst>
          </p:cNvPr>
          <p:cNvSpPr/>
          <p:nvPr/>
        </p:nvSpPr>
        <p:spPr>
          <a:xfrm>
            <a:off x="596900" y="954048"/>
            <a:ext cx="9283700" cy="18000"/>
          </a:xfrm>
          <a:prstGeom prst="rect">
            <a:avLst/>
          </a:prstGeom>
          <a:solidFill>
            <a:srgbClr val="1B2E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10E198A-6544-4AFA-BFDA-1AC2DB1266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1032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D3EF1A2-0334-4349-A0BA-6DDC83356BB6}"/>
              </a:ext>
            </a:extLst>
          </p:cNvPr>
          <p:cNvSpPr txBox="1"/>
          <p:nvPr/>
        </p:nvSpPr>
        <p:spPr>
          <a:xfrm>
            <a:off x="1163344" y="368300"/>
            <a:ext cx="76885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i="0" u="none" strike="noStrike" dirty="0">
                <a:solidFill>
                  <a:srgbClr val="1B2E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Льготное лекарственное обеспечение</a:t>
            </a:r>
            <a:endParaRPr lang="ru-RU" sz="3000" dirty="0">
              <a:solidFill>
                <a:srgbClr val="1B2E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6D370BC-1279-43AB-B90F-B7B96EA35DB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7712767">
            <a:off x="578088" y="519827"/>
            <a:ext cx="336318" cy="351103"/>
          </a:xfrm>
          <a:prstGeom prst="rect">
            <a:avLst/>
          </a:prstGeom>
        </p:spPr>
      </p:pic>
      <p:pic>
        <p:nvPicPr>
          <p:cNvPr id="109" name="Рисунок 108">
            <a:extLst>
              <a:ext uri="{FF2B5EF4-FFF2-40B4-BE49-F238E27FC236}">
                <a16:creationId xmlns:a16="http://schemas.microsoft.com/office/drawing/2014/main" id="{1DE67D3D-5FCE-4E8D-922A-E9049419BC5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456152" y="545907"/>
            <a:ext cx="1364438" cy="404418"/>
          </a:xfrm>
          <a:prstGeom prst="rect">
            <a:avLst/>
          </a:prstGeom>
        </p:spPr>
      </p:pic>
      <p:sp>
        <p:nvSpPr>
          <p:cNvPr id="42" name="Прямоугольник: скругленные углы 41">
            <a:extLst>
              <a:ext uri="{FF2B5EF4-FFF2-40B4-BE49-F238E27FC236}">
                <a16:creationId xmlns:a16="http://schemas.microsoft.com/office/drawing/2014/main" id="{C109C64B-24F8-4F5A-B828-41AC29166D67}"/>
              </a:ext>
            </a:extLst>
          </p:cNvPr>
          <p:cNvSpPr/>
          <p:nvPr/>
        </p:nvSpPr>
        <p:spPr>
          <a:xfrm>
            <a:off x="707822" y="1471225"/>
            <a:ext cx="5713562" cy="766509"/>
          </a:xfrm>
          <a:prstGeom prst="roundRect">
            <a:avLst>
              <a:gd name="adj" fmla="val 24864"/>
            </a:avLst>
          </a:prstGeom>
          <a:noFill/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128B2D8-AC6F-44DB-B7C3-9452AACC916F}"/>
              </a:ext>
            </a:extLst>
          </p:cNvPr>
          <p:cNvSpPr txBox="1"/>
          <p:nvPr/>
        </p:nvSpPr>
        <p:spPr>
          <a:xfrm>
            <a:off x="1616069" y="1685997"/>
            <a:ext cx="3736981" cy="374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ru-RU" sz="2200" b="1" i="0" u="none" strike="noStrike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Лекарства по </a:t>
            </a:r>
            <a:r>
              <a:rPr lang="en-US" sz="2200" b="1" i="0" u="none" strike="noStrike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QR-</a:t>
            </a:r>
            <a:r>
              <a:rPr lang="ru-RU" sz="2200" b="1" i="0" u="none" strike="noStrike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коду </a:t>
            </a:r>
            <a:endParaRPr lang="ru-RU" sz="22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F0DCA3CD-7533-4B8A-9D80-0AA65AE70DE7}"/>
              </a:ext>
            </a:extLst>
          </p:cNvPr>
          <p:cNvSpPr/>
          <p:nvPr/>
        </p:nvSpPr>
        <p:spPr>
          <a:xfrm>
            <a:off x="599542" y="1209205"/>
            <a:ext cx="922838" cy="922838"/>
          </a:xfrm>
          <a:prstGeom prst="ellipse">
            <a:avLst/>
          </a:prstGeom>
          <a:solidFill>
            <a:srgbClr val="A4B8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1B2E51"/>
              </a:solidFill>
            </a:endParaRPr>
          </a:p>
        </p:txBody>
      </p:sp>
      <p:sp>
        <p:nvSpPr>
          <p:cNvPr id="47" name="Прямоугольник: скругленные углы 46">
            <a:extLst>
              <a:ext uri="{FF2B5EF4-FFF2-40B4-BE49-F238E27FC236}">
                <a16:creationId xmlns:a16="http://schemas.microsoft.com/office/drawing/2014/main" id="{C3EF08D9-2713-4DF0-BE44-4085764065F7}"/>
              </a:ext>
            </a:extLst>
          </p:cNvPr>
          <p:cNvSpPr/>
          <p:nvPr/>
        </p:nvSpPr>
        <p:spPr>
          <a:xfrm>
            <a:off x="6700607" y="4121150"/>
            <a:ext cx="4948638" cy="2268392"/>
          </a:xfrm>
          <a:prstGeom prst="roundRect">
            <a:avLst>
              <a:gd name="adj" fmla="val 9858"/>
            </a:avLst>
          </a:prstGeom>
          <a:noFill/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59282B7-85DA-4A56-AF30-EC509AAFF98E}"/>
              </a:ext>
            </a:extLst>
          </p:cNvPr>
          <p:cNvSpPr txBox="1"/>
          <p:nvPr/>
        </p:nvSpPr>
        <p:spPr>
          <a:xfrm>
            <a:off x="7180579" y="4475284"/>
            <a:ext cx="4092748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ru-RU" sz="2200" b="1" i="0" u="none" strike="noStrike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Общественные слушания по закупке лекарств </a:t>
            </a:r>
            <a:endParaRPr lang="ru-RU" sz="22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Прямоугольник: скругленные углы 48">
            <a:extLst>
              <a:ext uri="{FF2B5EF4-FFF2-40B4-BE49-F238E27FC236}">
                <a16:creationId xmlns:a16="http://schemas.microsoft.com/office/drawing/2014/main" id="{16E1405E-CA5B-44DE-9AB0-20A643BA43C2}"/>
              </a:ext>
            </a:extLst>
          </p:cNvPr>
          <p:cNvSpPr/>
          <p:nvPr/>
        </p:nvSpPr>
        <p:spPr>
          <a:xfrm>
            <a:off x="715737" y="2657502"/>
            <a:ext cx="5704111" cy="1904392"/>
          </a:xfrm>
          <a:prstGeom prst="roundRect">
            <a:avLst>
              <a:gd name="adj" fmla="val 9652"/>
            </a:avLst>
          </a:prstGeom>
          <a:noFill/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CA9DB34-C699-4C8E-8ED1-587ACC8BD713}"/>
              </a:ext>
            </a:extLst>
          </p:cNvPr>
          <p:cNvSpPr txBox="1"/>
          <p:nvPr/>
        </p:nvSpPr>
        <p:spPr>
          <a:xfrm>
            <a:off x="1609091" y="3129232"/>
            <a:ext cx="45604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>
                <a:solidFill>
                  <a:srgbClr val="1B2E5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 декабря 2022 года москвичи с сахарным диабетом первого типа могут получить бесплатные расходные материалы для инсулиновой помпы в любом аптечном пункте на базе любой городской поликлиники, которых насчитывается более 200</a:t>
            </a:r>
          </a:p>
        </p:txBody>
      </p:sp>
      <p:sp>
        <p:nvSpPr>
          <p:cNvPr id="51" name="Овал 50">
            <a:extLst>
              <a:ext uri="{FF2B5EF4-FFF2-40B4-BE49-F238E27FC236}">
                <a16:creationId xmlns:a16="http://schemas.microsoft.com/office/drawing/2014/main" id="{AB6DF8CC-A94F-4E63-92C5-A9CCF7412670}"/>
              </a:ext>
            </a:extLst>
          </p:cNvPr>
          <p:cNvSpPr/>
          <p:nvPr/>
        </p:nvSpPr>
        <p:spPr>
          <a:xfrm>
            <a:off x="607457" y="2395481"/>
            <a:ext cx="922838" cy="922838"/>
          </a:xfrm>
          <a:prstGeom prst="ellipse">
            <a:avLst/>
          </a:prstGeom>
          <a:solidFill>
            <a:srgbClr val="A4B8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1B2E51"/>
              </a:solidFill>
            </a:endParaRPr>
          </a:p>
        </p:txBody>
      </p:sp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F4CD26D5-4614-48A9-B43B-37E016918C7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7712767">
            <a:off x="1327254" y="3540280"/>
            <a:ext cx="237788" cy="248241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6E42D6D0-E7E4-41A8-8CB5-FD960967647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610" y="2537963"/>
            <a:ext cx="584874" cy="584874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FE8C03CB-8289-4D26-A03B-9F26BF5B699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738" y="1314896"/>
            <a:ext cx="682907" cy="682907"/>
          </a:xfrm>
          <a:prstGeom prst="rect">
            <a:avLst/>
          </a:prstGeom>
        </p:spPr>
      </p:pic>
      <p:sp>
        <p:nvSpPr>
          <p:cNvPr id="58" name="Прямоугольник: скругленные углы 57">
            <a:extLst>
              <a:ext uri="{FF2B5EF4-FFF2-40B4-BE49-F238E27FC236}">
                <a16:creationId xmlns:a16="http://schemas.microsoft.com/office/drawing/2014/main" id="{07792620-7FB8-4E89-9699-D90DFE30EE19}"/>
              </a:ext>
            </a:extLst>
          </p:cNvPr>
          <p:cNvSpPr/>
          <p:nvPr/>
        </p:nvSpPr>
        <p:spPr>
          <a:xfrm>
            <a:off x="715738" y="4933923"/>
            <a:ext cx="5704110" cy="1455619"/>
          </a:xfrm>
          <a:prstGeom prst="roundRect">
            <a:avLst>
              <a:gd name="adj" fmla="val 9652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Овал 66">
            <a:extLst>
              <a:ext uri="{FF2B5EF4-FFF2-40B4-BE49-F238E27FC236}">
                <a16:creationId xmlns:a16="http://schemas.microsoft.com/office/drawing/2014/main" id="{7DA98E4E-F621-4E77-97DA-8ED5ECCCDB0A}"/>
              </a:ext>
            </a:extLst>
          </p:cNvPr>
          <p:cNvSpPr/>
          <p:nvPr/>
        </p:nvSpPr>
        <p:spPr>
          <a:xfrm>
            <a:off x="607457" y="4671903"/>
            <a:ext cx="922838" cy="922838"/>
          </a:xfrm>
          <a:prstGeom prst="ellipse">
            <a:avLst/>
          </a:prstGeom>
          <a:solidFill>
            <a:srgbClr val="A4B8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1B2E51"/>
              </a:solidFill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0AC5ED3F-ED41-4CE7-A240-BD55BD1F3DB1}"/>
              </a:ext>
            </a:extLst>
          </p:cNvPr>
          <p:cNvSpPr txBox="1"/>
          <p:nvPr/>
        </p:nvSpPr>
        <p:spPr>
          <a:xfrm>
            <a:off x="1699611" y="5386775"/>
            <a:ext cx="43853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>
                <a:solidFill>
                  <a:srgbClr val="1B2E5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Сейчас каждый ребенок с сахарным диабетом первого типа (порядка 5 тысяч детей до 18 лет) может совершенно </a:t>
            </a:r>
            <a:r>
              <a:rPr lang="ru-RU" sz="1200" b="1" dirty="0">
                <a:solidFill>
                  <a:srgbClr val="A4B856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бесплатно получить систему непрерывного мониторинга глюкозы</a:t>
            </a:r>
          </a:p>
        </p:txBody>
      </p:sp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D17F3F8A-4100-4D26-8272-DEEE972A2F4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7712767">
            <a:off x="1359059" y="5778165"/>
            <a:ext cx="237788" cy="248241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id="{BECEDDF8-6B01-477B-A3EB-8B087775B2DB}"/>
              </a:ext>
            </a:extLst>
          </p:cNvPr>
          <p:cNvSpPr txBox="1"/>
          <p:nvPr/>
        </p:nvSpPr>
        <p:spPr>
          <a:xfrm>
            <a:off x="7637514" y="5183792"/>
            <a:ext cx="40927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Проводятся </a:t>
            </a:r>
            <a:r>
              <a:rPr lang="ru-RU" sz="1200" b="1" i="0" u="none" strike="noStrike" dirty="0">
                <a:solidFill>
                  <a:srgbClr val="A4B85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ежегодно</a:t>
            </a:r>
            <a:r>
              <a:rPr lang="ru-RU" sz="12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– совместно</a:t>
            </a:r>
            <a:endParaRPr lang="en-US" sz="1200" b="0" i="0" u="none" strike="noStrike" dirty="0">
              <a:solidFill>
                <a:srgbClr val="1B2E5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r>
              <a:rPr lang="ru-RU" sz="12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 </a:t>
            </a:r>
            <a:r>
              <a:rPr lang="ru-RU" sz="1200" b="1" i="0" u="none" strike="noStrike" dirty="0">
                <a:solidFill>
                  <a:srgbClr val="A4B85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профессиональным, </a:t>
            </a:r>
            <a:r>
              <a:rPr lang="ru-RU" sz="1200" b="1" i="0" u="none" strike="noStrike" dirty="0" err="1">
                <a:solidFill>
                  <a:srgbClr val="A4B85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пациентским</a:t>
            </a:r>
            <a:r>
              <a:rPr lang="ru-RU" sz="1200" b="1" i="0" u="none" strike="noStrike" dirty="0">
                <a:solidFill>
                  <a:srgbClr val="A4B85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endParaRPr lang="en-US" sz="1200" b="1" i="0" u="none" strike="noStrike" dirty="0">
              <a:solidFill>
                <a:srgbClr val="A4B856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r>
              <a:rPr lang="ru-RU" sz="1200" b="1" i="0" u="none" strike="noStrike" dirty="0">
                <a:solidFill>
                  <a:srgbClr val="A4B85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и фармацевтическим</a:t>
            </a:r>
            <a:r>
              <a:rPr lang="ru-RU" sz="12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сообществами для определения </a:t>
            </a:r>
            <a:r>
              <a:rPr lang="ru-RU" sz="1200" b="1" i="0" u="none" strike="noStrike" dirty="0">
                <a:solidFill>
                  <a:srgbClr val="A4B85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потребности</a:t>
            </a:r>
            <a:r>
              <a:rPr lang="en-US" sz="1200" b="1" i="0" u="none" strike="noStrike" dirty="0">
                <a:solidFill>
                  <a:srgbClr val="A4B85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2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 необходимом количестве </a:t>
            </a:r>
            <a:r>
              <a:rPr lang="ru-RU" sz="1200" b="1" i="0" u="none" strike="noStrike" dirty="0">
                <a:solidFill>
                  <a:srgbClr val="A4B85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препаратов</a:t>
            </a:r>
            <a:endParaRPr lang="ru-RU" sz="1200" b="1" dirty="0">
              <a:solidFill>
                <a:srgbClr val="A4B856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72" name="Рисунок 71">
            <a:extLst>
              <a:ext uri="{FF2B5EF4-FFF2-40B4-BE49-F238E27FC236}">
                <a16:creationId xmlns:a16="http://schemas.microsoft.com/office/drawing/2014/main" id="{35E009FB-D6FF-4ABE-93A9-C69E3F7E4B4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7712767">
            <a:off x="7224628" y="5243445"/>
            <a:ext cx="237788" cy="248241"/>
          </a:xfrm>
          <a:prstGeom prst="rect">
            <a:avLst/>
          </a:prstGeom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id="{DB5DB4A9-5435-49A7-B336-57976BF2233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24881" y="4815679"/>
            <a:ext cx="553464" cy="597121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id="{48F893BD-DE03-4DF7-8831-1F5C8BCC17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33" t="590" r="9981" b="8101"/>
          <a:stretch/>
        </p:blipFill>
        <p:spPr bwMode="auto">
          <a:xfrm>
            <a:off x="6084968" y="1241148"/>
            <a:ext cx="3644432" cy="3132586"/>
          </a:xfrm>
          <a:custGeom>
            <a:avLst/>
            <a:gdLst>
              <a:gd name="connsiteX0" fmla="*/ 780856 w 3644432"/>
              <a:gd name="connsiteY0" fmla="*/ 0 h 3132586"/>
              <a:gd name="connsiteX1" fmla="*/ 2863576 w 3644432"/>
              <a:gd name="connsiteY1" fmla="*/ 0 h 3132586"/>
              <a:gd name="connsiteX2" fmla="*/ 3644432 w 3644432"/>
              <a:gd name="connsiteY2" fmla="*/ 1561711 h 3132586"/>
              <a:gd name="connsiteX3" fmla="*/ 2858994 w 3644432"/>
              <a:gd name="connsiteY3" fmla="*/ 3132586 h 3132586"/>
              <a:gd name="connsiteX4" fmla="*/ 785438 w 3644432"/>
              <a:gd name="connsiteY4" fmla="*/ 3132586 h 3132586"/>
              <a:gd name="connsiteX5" fmla="*/ 0 w 3644432"/>
              <a:gd name="connsiteY5" fmla="*/ 1561711 h 3132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44432" h="3132586">
                <a:moveTo>
                  <a:pt x="780856" y="0"/>
                </a:moveTo>
                <a:lnTo>
                  <a:pt x="2863576" y="0"/>
                </a:lnTo>
                <a:lnTo>
                  <a:pt x="3644432" y="1561711"/>
                </a:lnTo>
                <a:lnTo>
                  <a:pt x="2858994" y="3132586"/>
                </a:lnTo>
                <a:lnTo>
                  <a:pt x="785438" y="3132586"/>
                </a:lnTo>
                <a:lnTo>
                  <a:pt x="0" y="156171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id="{92A1C3EE-2AB0-46AF-A0BF-AE117B6DB0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88" t="18895" r="1892" b="19128"/>
          <a:stretch>
            <a:fillRect/>
          </a:stretch>
        </p:blipFill>
        <p:spPr bwMode="auto">
          <a:xfrm>
            <a:off x="9517559" y="1282400"/>
            <a:ext cx="2167335" cy="1868392"/>
          </a:xfrm>
          <a:custGeom>
            <a:avLst/>
            <a:gdLst>
              <a:gd name="connsiteX0" fmla="*/ 467098 w 2167335"/>
              <a:gd name="connsiteY0" fmla="*/ 0 h 1868392"/>
              <a:gd name="connsiteX1" fmla="*/ 1700237 w 2167335"/>
              <a:gd name="connsiteY1" fmla="*/ 0 h 1868392"/>
              <a:gd name="connsiteX2" fmla="*/ 2167335 w 2167335"/>
              <a:gd name="connsiteY2" fmla="*/ 934196 h 1868392"/>
              <a:gd name="connsiteX3" fmla="*/ 1700237 w 2167335"/>
              <a:gd name="connsiteY3" fmla="*/ 1868392 h 1868392"/>
              <a:gd name="connsiteX4" fmla="*/ 467098 w 2167335"/>
              <a:gd name="connsiteY4" fmla="*/ 1868392 h 1868392"/>
              <a:gd name="connsiteX5" fmla="*/ 0 w 2167335"/>
              <a:gd name="connsiteY5" fmla="*/ 934196 h 1868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67335" h="1868392">
                <a:moveTo>
                  <a:pt x="467098" y="0"/>
                </a:moveTo>
                <a:lnTo>
                  <a:pt x="1700237" y="0"/>
                </a:lnTo>
                <a:lnTo>
                  <a:pt x="2167335" y="934196"/>
                </a:lnTo>
                <a:lnTo>
                  <a:pt x="1700237" y="1868392"/>
                </a:lnTo>
                <a:lnTo>
                  <a:pt x="467098" y="1868392"/>
                </a:lnTo>
                <a:lnTo>
                  <a:pt x="0" y="93419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" name="Шестиугольник 77">
            <a:extLst>
              <a:ext uri="{FF2B5EF4-FFF2-40B4-BE49-F238E27FC236}">
                <a16:creationId xmlns:a16="http://schemas.microsoft.com/office/drawing/2014/main" id="{3FE4A1A8-11B3-4296-8645-5E0B0629D7D6}"/>
              </a:ext>
            </a:extLst>
          </p:cNvPr>
          <p:cNvSpPr/>
          <p:nvPr/>
        </p:nvSpPr>
        <p:spPr>
          <a:xfrm>
            <a:off x="11043530" y="2856182"/>
            <a:ext cx="743720" cy="641138"/>
          </a:xfrm>
          <a:prstGeom prst="hexagon">
            <a:avLst/>
          </a:prstGeom>
          <a:noFill/>
          <a:ln w="12700">
            <a:solidFill>
              <a:srgbClr val="A4B856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799713"/>
                      <a:gd name="connsiteY0" fmla="*/ 2068842 h 4137684"/>
                      <a:gd name="connsiteX1" fmla="*/ 1034421 w 4799713"/>
                      <a:gd name="connsiteY1" fmla="*/ 1 h 4137684"/>
                      <a:gd name="connsiteX2" fmla="*/ 3765292 w 4799713"/>
                      <a:gd name="connsiteY2" fmla="*/ 1 h 4137684"/>
                      <a:gd name="connsiteX3" fmla="*/ 4799713 w 4799713"/>
                      <a:gd name="connsiteY3" fmla="*/ 2068842 h 4137684"/>
                      <a:gd name="connsiteX4" fmla="*/ 3765292 w 4799713"/>
                      <a:gd name="connsiteY4" fmla="*/ 4137683 h 4137684"/>
                      <a:gd name="connsiteX5" fmla="*/ 1034421 w 4799713"/>
                      <a:gd name="connsiteY5" fmla="*/ 4137683 h 4137684"/>
                      <a:gd name="connsiteX6" fmla="*/ 0 w 4799713"/>
                      <a:gd name="connsiteY6" fmla="*/ 2068842 h 4137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99713" h="4137684" extrusionOk="0">
                        <a:moveTo>
                          <a:pt x="0" y="2068842"/>
                        </a:moveTo>
                        <a:cubicBezTo>
                          <a:pt x="504029" y="1326083"/>
                          <a:pt x="789019" y="750215"/>
                          <a:pt x="1034421" y="1"/>
                        </a:cubicBezTo>
                        <a:cubicBezTo>
                          <a:pt x="1756130" y="132883"/>
                          <a:pt x="2679658" y="-84950"/>
                          <a:pt x="3765292" y="1"/>
                        </a:cubicBezTo>
                        <a:cubicBezTo>
                          <a:pt x="4287078" y="742599"/>
                          <a:pt x="4297045" y="1415008"/>
                          <a:pt x="4799713" y="2068842"/>
                        </a:cubicBezTo>
                        <a:cubicBezTo>
                          <a:pt x="4412604" y="2888200"/>
                          <a:pt x="4082128" y="3844968"/>
                          <a:pt x="3765292" y="4137683"/>
                        </a:cubicBezTo>
                        <a:cubicBezTo>
                          <a:pt x="3314856" y="4187216"/>
                          <a:pt x="1378450" y="4152492"/>
                          <a:pt x="1034421" y="4137683"/>
                        </a:cubicBezTo>
                        <a:cubicBezTo>
                          <a:pt x="503629" y="3272066"/>
                          <a:pt x="304199" y="2514725"/>
                          <a:pt x="0" y="206884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Шестиугольник 78">
            <a:extLst>
              <a:ext uri="{FF2B5EF4-FFF2-40B4-BE49-F238E27FC236}">
                <a16:creationId xmlns:a16="http://schemas.microsoft.com/office/drawing/2014/main" id="{8A284021-B100-473A-8656-03E632AD8980}"/>
              </a:ext>
            </a:extLst>
          </p:cNvPr>
          <p:cNvSpPr/>
          <p:nvPr/>
        </p:nvSpPr>
        <p:spPr>
          <a:xfrm>
            <a:off x="8985775" y="3073400"/>
            <a:ext cx="1090573" cy="940150"/>
          </a:xfrm>
          <a:prstGeom prst="hexagon">
            <a:avLst/>
          </a:prstGeom>
          <a:noFill/>
          <a:ln w="12700">
            <a:solidFill>
              <a:schemeClr val="bg1">
                <a:lumMod val="65000"/>
              </a:schemeClr>
            </a:solidFill>
            <a:prstDash val="sysDot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799713"/>
                      <a:gd name="connsiteY0" fmla="*/ 2068842 h 4137684"/>
                      <a:gd name="connsiteX1" fmla="*/ 1034421 w 4799713"/>
                      <a:gd name="connsiteY1" fmla="*/ 1 h 4137684"/>
                      <a:gd name="connsiteX2" fmla="*/ 3765292 w 4799713"/>
                      <a:gd name="connsiteY2" fmla="*/ 1 h 4137684"/>
                      <a:gd name="connsiteX3" fmla="*/ 4799713 w 4799713"/>
                      <a:gd name="connsiteY3" fmla="*/ 2068842 h 4137684"/>
                      <a:gd name="connsiteX4" fmla="*/ 3765292 w 4799713"/>
                      <a:gd name="connsiteY4" fmla="*/ 4137683 h 4137684"/>
                      <a:gd name="connsiteX5" fmla="*/ 1034421 w 4799713"/>
                      <a:gd name="connsiteY5" fmla="*/ 4137683 h 4137684"/>
                      <a:gd name="connsiteX6" fmla="*/ 0 w 4799713"/>
                      <a:gd name="connsiteY6" fmla="*/ 2068842 h 4137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99713" h="4137684" extrusionOk="0">
                        <a:moveTo>
                          <a:pt x="0" y="2068842"/>
                        </a:moveTo>
                        <a:cubicBezTo>
                          <a:pt x="504029" y="1326083"/>
                          <a:pt x="789019" y="750215"/>
                          <a:pt x="1034421" y="1"/>
                        </a:cubicBezTo>
                        <a:cubicBezTo>
                          <a:pt x="1756130" y="132883"/>
                          <a:pt x="2679658" y="-84950"/>
                          <a:pt x="3765292" y="1"/>
                        </a:cubicBezTo>
                        <a:cubicBezTo>
                          <a:pt x="4287078" y="742599"/>
                          <a:pt x="4297045" y="1415008"/>
                          <a:pt x="4799713" y="2068842"/>
                        </a:cubicBezTo>
                        <a:cubicBezTo>
                          <a:pt x="4412604" y="2888200"/>
                          <a:pt x="4082128" y="3844968"/>
                          <a:pt x="3765292" y="4137683"/>
                        </a:cubicBezTo>
                        <a:cubicBezTo>
                          <a:pt x="3314856" y="4187216"/>
                          <a:pt x="1378450" y="4152492"/>
                          <a:pt x="1034421" y="4137683"/>
                        </a:cubicBezTo>
                        <a:cubicBezTo>
                          <a:pt x="503629" y="3272066"/>
                          <a:pt x="304199" y="2514725"/>
                          <a:pt x="0" y="206884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91786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3EDBA9E-8FDD-49F3-860C-B91C75A5A1FB}"/>
              </a:ext>
            </a:extLst>
          </p:cNvPr>
          <p:cNvSpPr/>
          <p:nvPr/>
        </p:nvSpPr>
        <p:spPr>
          <a:xfrm>
            <a:off x="603250" y="954048"/>
            <a:ext cx="9283700" cy="18000"/>
          </a:xfrm>
          <a:prstGeom prst="rect">
            <a:avLst/>
          </a:prstGeom>
          <a:solidFill>
            <a:srgbClr val="1B2E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10E198A-6544-4AFA-BFDA-1AC2DB1266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D3EF1A2-0334-4349-A0BA-6DDC83356BB6}"/>
              </a:ext>
            </a:extLst>
          </p:cNvPr>
          <p:cNvSpPr txBox="1"/>
          <p:nvPr/>
        </p:nvSpPr>
        <p:spPr>
          <a:xfrm>
            <a:off x="1163345" y="368300"/>
            <a:ext cx="32634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i="0" u="none" strike="noStrike" dirty="0">
                <a:solidFill>
                  <a:srgbClr val="1B2E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Цифровизация</a:t>
            </a:r>
            <a:endParaRPr lang="ru-RU" sz="3000" dirty="0">
              <a:solidFill>
                <a:srgbClr val="1B2E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6D370BC-1279-43AB-B90F-B7B96EA35DB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7712767">
            <a:off x="578088" y="519827"/>
            <a:ext cx="336318" cy="351103"/>
          </a:xfrm>
          <a:prstGeom prst="rect">
            <a:avLst/>
          </a:prstGeom>
        </p:spPr>
      </p:pic>
      <p:pic>
        <p:nvPicPr>
          <p:cNvPr id="141" name="Рисунок 140">
            <a:extLst>
              <a:ext uri="{FF2B5EF4-FFF2-40B4-BE49-F238E27FC236}">
                <a16:creationId xmlns:a16="http://schemas.microsoft.com/office/drawing/2014/main" id="{5C5EBF77-044D-46BC-9A2D-3F022DE68E1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456152" y="545907"/>
            <a:ext cx="1364438" cy="404418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00F6C527-3154-485B-ACC6-F536EDFCFA00}"/>
              </a:ext>
            </a:extLst>
          </p:cNvPr>
          <p:cNvSpPr txBox="1"/>
          <p:nvPr/>
        </p:nvSpPr>
        <p:spPr>
          <a:xfrm>
            <a:off x="743410" y="1220436"/>
            <a:ext cx="8259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0" u="none" strike="noStrike" dirty="0">
                <a:solidFill>
                  <a:schemeClr val="accent6">
                    <a:lumMod val="7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Более 10 лет Москва занимается цифровизацией системы здравоохранения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6E5597F5-90D4-4AC2-9EAE-5D0310139F71}"/>
              </a:ext>
            </a:extLst>
          </p:cNvPr>
          <p:cNvGrpSpPr/>
          <p:nvPr/>
        </p:nvGrpSpPr>
        <p:grpSpPr>
          <a:xfrm>
            <a:off x="600490" y="2280665"/>
            <a:ext cx="2840654" cy="1727106"/>
            <a:chOff x="663334" y="2268338"/>
            <a:chExt cx="2840654" cy="1727106"/>
          </a:xfrm>
        </p:grpSpPr>
        <p:sp>
          <p:nvSpPr>
            <p:cNvPr id="51" name="Шестиугольник 50">
              <a:extLst>
                <a:ext uri="{FF2B5EF4-FFF2-40B4-BE49-F238E27FC236}">
                  <a16:creationId xmlns:a16="http://schemas.microsoft.com/office/drawing/2014/main" id="{4F6E25C7-A0E5-48C5-9BE2-3A508E0E1696}"/>
                </a:ext>
              </a:extLst>
            </p:cNvPr>
            <p:cNvSpPr/>
            <p:nvPr/>
          </p:nvSpPr>
          <p:spPr>
            <a:xfrm>
              <a:off x="663334" y="2288174"/>
              <a:ext cx="1980433" cy="1707270"/>
            </a:xfrm>
            <a:prstGeom prst="hexagon">
              <a:avLst/>
            </a:prstGeom>
            <a:solidFill>
              <a:srgbClr val="FDDD51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EC16C856-B5DF-435B-8A5D-7B1148C2AAD2}"/>
                </a:ext>
              </a:extLst>
            </p:cNvPr>
            <p:cNvSpPr txBox="1"/>
            <p:nvPr/>
          </p:nvSpPr>
          <p:spPr>
            <a:xfrm>
              <a:off x="1168342" y="2268338"/>
              <a:ext cx="186858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0" b="1" i="0" u="none" strike="noStrike" dirty="0">
                  <a:solidFill>
                    <a:srgbClr val="7E903C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18</a:t>
              </a:r>
              <a:endParaRPr lang="ru-RU" sz="8000" dirty="0">
                <a:solidFill>
                  <a:srgbClr val="7E903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C97F0AA4-5E1F-4064-955B-2DD40798CCF4}"/>
                </a:ext>
              </a:extLst>
            </p:cNvPr>
            <p:cNvSpPr txBox="1"/>
            <p:nvPr/>
          </p:nvSpPr>
          <p:spPr>
            <a:xfrm>
              <a:off x="810126" y="2592350"/>
              <a:ext cx="35151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i="0" u="none" strike="noStrike" dirty="0">
                  <a:solidFill>
                    <a:srgbClr val="7E903C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&gt;</a:t>
              </a:r>
              <a:endParaRPr lang="ru-RU" sz="4400" dirty="0">
                <a:solidFill>
                  <a:srgbClr val="7E903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9DF0A50F-B26C-4D34-A2C4-DDF3500EE347}"/>
                </a:ext>
              </a:extLst>
            </p:cNvPr>
            <p:cNvSpPr txBox="1"/>
            <p:nvPr/>
          </p:nvSpPr>
          <p:spPr>
            <a:xfrm>
              <a:off x="2321706" y="2808998"/>
              <a:ext cx="118228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i="0" u="none" strike="noStrike" dirty="0">
                  <a:solidFill>
                    <a:srgbClr val="7E903C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млн.</a:t>
              </a:r>
              <a:endParaRPr lang="ru-RU" sz="3200" dirty="0">
                <a:solidFill>
                  <a:srgbClr val="7E903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A267F396-93D0-4536-9538-BD015EDA7588}"/>
                </a:ext>
              </a:extLst>
            </p:cNvPr>
            <p:cNvSpPr txBox="1"/>
            <p:nvPr/>
          </p:nvSpPr>
          <p:spPr>
            <a:xfrm>
              <a:off x="1014509" y="3416881"/>
              <a:ext cx="208978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0" i="0" u="none" strike="noStrike" dirty="0">
                  <a:solidFill>
                    <a:srgbClr val="1B2E5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ЭМК в ЕМИАС</a:t>
              </a:r>
              <a:endParaRPr lang="ru-RU" sz="2000" dirty="0">
                <a:solidFill>
                  <a:srgbClr val="1B2E5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6" name="Группа 55">
            <a:extLst>
              <a:ext uri="{FF2B5EF4-FFF2-40B4-BE49-F238E27FC236}">
                <a16:creationId xmlns:a16="http://schemas.microsoft.com/office/drawing/2014/main" id="{D10A2853-B2BE-421A-9681-CDD40298EA1D}"/>
              </a:ext>
            </a:extLst>
          </p:cNvPr>
          <p:cNvGrpSpPr/>
          <p:nvPr/>
        </p:nvGrpSpPr>
        <p:grpSpPr>
          <a:xfrm>
            <a:off x="3907695" y="2004152"/>
            <a:ext cx="3838376" cy="646331"/>
            <a:chOff x="818627" y="5414129"/>
            <a:chExt cx="3838376" cy="646331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A524F8B4-49D8-47A4-8AF9-6B616F49362F}"/>
                </a:ext>
              </a:extLst>
            </p:cNvPr>
            <p:cNvSpPr txBox="1"/>
            <p:nvPr/>
          </p:nvSpPr>
          <p:spPr>
            <a:xfrm>
              <a:off x="1173924" y="5414129"/>
              <a:ext cx="34830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i="0" u="none" strike="noStrike" dirty="0">
                  <a:solidFill>
                    <a:srgbClr val="A4B856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Все детские поликлиники Москвы </a:t>
              </a:r>
              <a:r>
                <a:rPr lang="ru-RU" sz="1200" i="0" u="none" strike="noStrike" dirty="0">
                  <a:solidFill>
                    <a:srgbClr val="1B2E5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полностью перешли на работу исключительно в ЭМК</a:t>
              </a:r>
              <a:endParaRPr lang="ru-RU" sz="1200" dirty="0">
                <a:solidFill>
                  <a:srgbClr val="1B2E5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8" name="Рисунок 57">
              <a:extLst>
                <a:ext uri="{FF2B5EF4-FFF2-40B4-BE49-F238E27FC236}">
                  <a16:creationId xmlns:a16="http://schemas.microsoft.com/office/drawing/2014/main" id="{153A9E68-AD56-4541-89D2-741B52EA718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7712767">
              <a:off x="823854" y="5470399"/>
              <a:ext cx="237788" cy="248241"/>
            </a:xfrm>
            <a:prstGeom prst="rect">
              <a:avLst/>
            </a:prstGeom>
          </p:spPr>
        </p:pic>
      </p:grpSp>
      <p:grpSp>
        <p:nvGrpSpPr>
          <p:cNvPr id="59" name="Группа 58">
            <a:extLst>
              <a:ext uri="{FF2B5EF4-FFF2-40B4-BE49-F238E27FC236}">
                <a16:creationId xmlns:a16="http://schemas.microsoft.com/office/drawing/2014/main" id="{0B005F49-4690-49A2-901F-7ED6CEC0BD85}"/>
              </a:ext>
            </a:extLst>
          </p:cNvPr>
          <p:cNvGrpSpPr/>
          <p:nvPr/>
        </p:nvGrpSpPr>
        <p:grpSpPr>
          <a:xfrm>
            <a:off x="3915789" y="2721496"/>
            <a:ext cx="3869668" cy="1015663"/>
            <a:chOff x="4828818" y="5581107"/>
            <a:chExt cx="3869668" cy="1015663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B867D469-E5F6-446F-A60E-2E91358EC4FE}"/>
                </a:ext>
              </a:extLst>
            </p:cNvPr>
            <p:cNvSpPr txBox="1"/>
            <p:nvPr/>
          </p:nvSpPr>
          <p:spPr>
            <a:xfrm>
              <a:off x="5184116" y="5581107"/>
              <a:ext cx="351437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spcAft>
                  <a:spcPts val="800"/>
                </a:spcAft>
              </a:pPr>
              <a:r>
                <a:rPr lang="ru-RU" sz="1200" b="1" dirty="0">
                  <a:solidFill>
                    <a:srgbClr val="A4B856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Внедрение чат-бота</a:t>
              </a:r>
              <a:r>
                <a:rPr lang="ru-RU" sz="1200" dirty="0">
                  <a:solidFill>
                    <a:srgbClr val="1B2E5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, который интегрирован с ЕМИАС. При записи к педиатру родителям детей до 18 лет предлагается предварительно ответить на вопросы, собрать анамнез.</a:t>
              </a:r>
            </a:p>
          </p:txBody>
        </p:sp>
        <p:pic>
          <p:nvPicPr>
            <p:cNvPr id="61" name="Рисунок 60">
              <a:extLst>
                <a:ext uri="{FF2B5EF4-FFF2-40B4-BE49-F238E27FC236}">
                  <a16:creationId xmlns:a16="http://schemas.microsoft.com/office/drawing/2014/main" id="{7CCD3F98-BCB3-4C28-9F53-876E81A0DE6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7712767">
              <a:off x="4834045" y="5637377"/>
              <a:ext cx="237788" cy="248241"/>
            </a:xfrm>
            <a:prstGeom prst="rect">
              <a:avLst/>
            </a:prstGeom>
          </p:spPr>
        </p:pic>
      </p:grpSp>
      <p:grpSp>
        <p:nvGrpSpPr>
          <p:cNvPr id="62" name="Группа 61">
            <a:extLst>
              <a:ext uri="{FF2B5EF4-FFF2-40B4-BE49-F238E27FC236}">
                <a16:creationId xmlns:a16="http://schemas.microsoft.com/office/drawing/2014/main" id="{3E498C2B-8C1C-4641-AA3A-83D58B60F7B1}"/>
              </a:ext>
            </a:extLst>
          </p:cNvPr>
          <p:cNvGrpSpPr/>
          <p:nvPr/>
        </p:nvGrpSpPr>
        <p:grpSpPr>
          <a:xfrm>
            <a:off x="3880164" y="3763037"/>
            <a:ext cx="3968971" cy="1015663"/>
            <a:chOff x="8721723" y="5581107"/>
            <a:chExt cx="3564372" cy="1015663"/>
          </a:xfrm>
        </p:grpSpPr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87E07277-4133-40A1-B083-54E2E7C63982}"/>
                </a:ext>
              </a:extLst>
            </p:cNvPr>
            <p:cNvSpPr txBox="1"/>
            <p:nvPr/>
          </p:nvSpPr>
          <p:spPr>
            <a:xfrm>
              <a:off x="9077020" y="5581107"/>
              <a:ext cx="320907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1200" dirty="0">
                  <a:solidFill>
                    <a:srgbClr val="1B2E5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Анализировать симптомы врачу помогает </a:t>
              </a:r>
              <a:r>
                <a:rPr lang="ru-RU" sz="1200" b="1" dirty="0">
                  <a:solidFill>
                    <a:srgbClr val="A4B856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система поддержки принятия врачебных решений</a:t>
              </a:r>
              <a:r>
                <a:rPr lang="ru-RU" sz="1200" dirty="0">
                  <a:solidFill>
                    <a:srgbClr val="1B2E5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 — на основе жалоб пациента инструмент подбирает наиболее вероятные диагнозы</a:t>
              </a:r>
            </a:p>
          </p:txBody>
        </p:sp>
        <p:pic>
          <p:nvPicPr>
            <p:cNvPr id="64" name="Рисунок 63">
              <a:extLst>
                <a:ext uri="{FF2B5EF4-FFF2-40B4-BE49-F238E27FC236}">
                  <a16:creationId xmlns:a16="http://schemas.microsoft.com/office/drawing/2014/main" id="{B4BFC53E-8160-48EF-9135-288BE7C1FA8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7712767">
              <a:off x="8726950" y="5637377"/>
              <a:ext cx="237788" cy="248241"/>
            </a:xfrm>
            <a:prstGeom prst="rect">
              <a:avLst/>
            </a:prstGeom>
          </p:spPr>
        </p:pic>
      </p:grpSp>
      <p:sp>
        <p:nvSpPr>
          <p:cNvPr id="65" name="Прямоугольник: скругленные углы 64">
            <a:extLst>
              <a:ext uri="{FF2B5EF4-FFF2-40B4-BE49-F238E27FC236}">
                <a16:creationId xmlns:a16="http://schemas.microsoft.com/office/drawing/2014/main" id="{F4DD5880-D3BC-4CE9-804A-ADE0AD6D3266}"/>
              </a:ext>
            </a:extLst>
          </p:cNvPr>
          <p:cNvSpPr/>
          <p:nvPr/>
        </p:nvSpPr>
        <p:spPr>
          <a:xfrm>
            <a:off x="743410" y="4843344"/>
            <a:ext cx="7892154" cy="1549829"/>
          </a:xfrm>
          <a:prstGeom prst="roundRect">
            <a:avLst>
              <a:gd name="adj" fmla="val 9652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рямоугольник: скругленные углы 65">
            <a:extLst>
              <a:ext uri="{FF2B5EF4-FFF2-40B4-BE49-F238E27FC236}">
                <a16:creationId xmlns:a16="http://schemas.microsoft.com/office/drawing/2014/main" id="{BBC81294-05A5-408B-9AB4-6CCE971245E1}"/>
              </a:ext>
            </a:extLst>
          </p:cNvPr>
          <p:cNvSpPr/>
          <p:nvPr/>
        </p:nvSpPr>
        <p:spPr>
          <a:xfrm>
            <a:off x="570189" y="4612919"/>
            <a:ext cx="3410632" cy="476831"/>
          </a:xfrm>
          <a:prstGeom prst="roundRect">
            <a:avLst>
              <a:gd name="adj" fmla="val 28744"/>
            </a:avLst>
          </a:prstGeom>
          <a:solidFill>
            <a:srgbClr val="A4B8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4E62C51B-6689-4C73-964B-41B8BD0FEBA6}"/>
              </a:ext>
            </a:extLst>
          </p:cNvPr>
          <p:cNvSpPr txBox="1"/>
          <p:nvPr/>
        </p:nvSpPr>
        <p:spPr>
          <a:xfrm>
            <a:off x="743411" y="4674611"/>
            <a:ext cx="31499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 цифровом виде хранятся:</a:t>
            </a:r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8" name="Группа 67">
            <a:extLst>
              <a:ext uri="{FF2B5EF4-FFF2-40B4-BE49-F238E27FC236}">
                <a16:creationId xmlns:a16="http://schemas.microsoft.com/office/drawing/2014/main" id="{A5FBEBE9-334A-42AA-859A-0E45C5AC1D85}"/>
              </a:ext>
            </a:extLst>
          </p:cNvPr>
          <p:cNvGrpSpPr/>
          <p:nvPr/>
        </p:nvGrpSpPr>
        <p:grpSpPr>
          <a:xfrm>
            <a:off x="941240" y="5252359"/>
            <a:ext cx="2109273" cy="945028"/>
            <a:chOff x="3929939" y="2403576"/>
            <a:chExt cx="2109273" cy="945028"/>
          </a:xfrm>
        </p:grpSpPr>
        <p:sp>
          <p:nvSpPr>
            <p:cNvPr id="70" name="Овал 69">
              <a:extLst>
                <a:ext uri="{FF2B5EF4-FFF2-40B4-BE49-F238E27FC236}">
                  <a16:creationId xmlns:a16="http://schemas.microsoft.com/office/drawing/2014/main" id="{26A7F9B7-5903-4930-AFB2-38782B3783A3}"/>
                </a:ext>
              </a:extLst>
            </p:cNvPr>
            <p:cNvSpPr/>
            <p:nvPr/>
          </p:nvSpPr>
          <p:spPr>
            <a:xfrm>
              <a:off x="3929939" y="2492840"/>
              <a:ext cx="809426" cy="809426"/>
            </a:xfrm>
            <a:prstGeom prst="ellipse">
              <a:avLst/>
            </a:prstGeom>
            <a:solidFill>
              <a:srgbClr val="FDDD51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E18C8C63-7125-4AFC-837A-0414B0D7E3DF}"/>
                </a:ext>
              </a:extLst>
            </p:cNvPr>
            <p:cNvSpPr txBox="1"/>
            <p:nvPr/>
          </p:nvSpPr>
          <p:spPr>
            <a:xfrm>
              <a:off x="4153484" y="2403576"/>
              <a:ext cx="101653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i="0" u="none" strike="noStrike">
                  <a:solidFill>
                    <a:srgbClr val="7E903C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330</a:t>
              </a:r>
              <a:endParaRPr lang="ru-RU" sz="3200" dirty="0">
                <a:solidFill>
                  <a:srgbClr val="7E903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416E062C-0E65-498B-AD13-4D92D7308A25}"/>
                </a:ext>
              </a:extLst>
            </p:cNvPr>
            <p:cNvSpPr txBox="1"/>
            <p:nvPr/>
          </p:nvSpPr>
          <p:spPr>
            <a:xfrm>
              <a:off x="3939583" y="2501703"/>
              <a:ext cx="3515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i="0" u="none" strike="noStrike" dirty="0">
                  <a:solidFill>
                    <a:srgbClr val="7E903C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&gt;</a:t>
              </a:r>
              <a:endParaRPr lang="ru-RU" sz="2400" dirty="0">
                <a:solidFill>
                  <a:srgbClr val="7E903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893A1B70-DD86-47CF-80D7-4F67E124701B}"/>
                </a:ext>
              </a:extLst>
            </p:cNvPr>
            <p:cNvSpPr txBox="1"/>
            <p:nvPr/>
          </p:nvSpPr>
          <p:spPr>
            <a:xfrm>
              <a:off x="4856930" y="2492858"/>
              <a:ext cx="11822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i="0" u="none" strike="noStrike" dirty="0">
                  <a:solidFill>
                    <a:srgbClr val="7E903C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млн.</a:t>
              </a:r>
              <a:endParaRPr lang="ru-RU" sz="2400" dirty="0">
                <a:solidFill>
                  <a:srgbClr val="7E903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C66DBE00-5CF3-4237-8DEB-1AA13A090F4D}"/>
                </a:ext>
              </a:extLst>
            </p:cNvPr>
            <p:cNvSpPr txBox="1"/>
            <p:nvPr/>
          </p:nvSpPr>
          <p:spPr>
            <a:xfrm>
              <a:off x="4169382" y="2948494"/>
              <a:ext cx="13755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00" b="0" i="0" u="none" strike="noStrike" dirty="0">
                  <a:solidFill>
                    <a:srgbClr val="1B2E5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протоколов осмотров врачей</a:t>
              </a:r>
              <a:endParaRPr lang="ru-RU" sz="1000" dirty="0">
                <a:solidFill>
                  <a:srgbClr val="1B2E5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5" name="Группа 74">
            <a:extLst>
              <a:ext uri="{FF2B5EF4-FFF2-40B4-BE49-F238E27FC236}">
                <a16:creationId xmlns:a16="http://schemas.microsoft.com/office/drawing/2014/main" id="{D431140B-5192-40BA-AD48-C75F1704B4F2}"/>
              </a:ext>
            </a:extLst>
          </p:cNvPr>
          <p:cNvGrpSpPr/>
          <p:nvPr/>
        </p:nvGrpSpPr>
        <p:grpSpPr>
          <a:xfrm>
            <a:off x="2840372" y="5252359"/>
            <a:ext cx="2125175" cy="898690"/>
            <a:chOff x="5968019" y="2403576"/>
            <a:chExt cx="2125175" cy="898690"/>
          </a:xfrm>
        </p:grpSpPr>
        <p:sp>
          <p:nvSpPr>
            <p:cNvPr id="76" name="Овал 75">
              <a:extLst>
                <a:ext uri="{FF2B5EF4-FFF2-40B4-BE49-F238E27FC236}">
                  <a16:creationId xmlns:a16="http://schemas.microsoft.com/office/drawing/2014/main" id="{DBD18F95-E50B-4234-9308-5CAB8D2F405E}"/>
                </a:ext>
              </a:extLst>
            </p:cNvPr>
            <p:cNvSpPr/>
            <p:nvPr/>
          </p:nvSpPr>
          <p:spPr>
            <a:xfrm>
              <a:off x="5968019" y="2492840"/>
              <a:ext cx="809426" cy="809426"/>
            </a:xfrm>
            <a:prstGeom prst="ellipse">
              <a:avLst/>
            </a:prstGeom>
            <a:solidFill>
              <a:srgbClr val="FDDD51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38D646C5-CECF-461A-9C96-9A15A0DD47E7}"/>
                </a:ext>
              </a:extLst>
            </p:cNvPr>
            <p:cNvSpPr txBox="1"/>
            <p:nvPr/>
          </p:nvSpPr>
          <p:spPr>
            <a:xfrm>
              <a:off x="6191564" y="2403576"/>
              <a:ext cx="101653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i="0" u="none" strike="noStrike" dirty="0">
                  <a:solidFill>
                    <a:srgbClr val="7E903C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143</a:t>
              </a:r>
              <a:endParaRPr lang="ru-RU" sz="3200" dirty="0">
                <a:solidFill>
                  <a:srgbClr val="7E903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E0BEB371-C80A-4F89-BF15-F878251CC9E8}"/>
                </a:ext>
              </a:extLst>
            </p:cNvPr>
            <p:cNvSpPr txBox="1"/>
            <p:nvPr/>
          </p:nvSpPr>
          <p:spPr>
            <a:xfrm>
              <a:off x="5977663" y="2501703"/>
              <a:ext cx="3515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i="0" u="none" strike="noStrike" dirty="0">
                  <a:solidFill>
                    <a:srgbClr val="7E903C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&gt;</a:t>
              </a:r>
              <a:endParaRPr lang="ru-RU" sz="2400" dirty="0">
                <a:solidFill>
                  <a:srgbClr val="7E903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C2695C24-A9B9-41BE-AE6F-891C825174F9}"/>
                </a:ext>
              </a:extLst>
            </p:cNvPr>
            <p:cNvSpPr txBox="1"/>
            <p:nvPr/>
          </p:nvSpPr>
          <p:spPr>
            <a:xfrm>
              <a:off x="6910912" y="2500806"/>
              <a:ext cx="11822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i="0" u="none" strike="noStrike" dirty="0">
                  <a:solidFill>
                    <a:srgbClr val="7E903C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млн.</a:t>
              </a:r>
              <a:endParaRPr lang="ru-RU" sz="2400" dirty="0">
                <a:solidFill>
                  <a:srgbClr val="7E903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B1CF4FF3-864D-47DF-A0C9-589CC062EA8D}"/>
                </a:ext>
              </a:extLst>
            </p:cNvPr>
            <p:cNvSpPr txBox="1"/>
            <p:nvPr/>
          </p:nvSpPr>
          <p:spPr>
            <a:xfrm>
              <a:off x="6294929" y="2948494"/>
              <a:ext cx="114008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00" b="0" i="0" u="none" strike="noStrike" dirty="0">
                  <a:solidFill>
                    <a:srgbClr val="1B2E5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рецептов</a:t>
              </a:r>
              <a:endParaRPr lang="ru-RU" sz="1000" dirty="0">
                <a:solidFill>
                  <a:srgbClr val="1B2E5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5" name="Группа 94">
            <a:extLst>
              <a:ext uri="{FF2B5EF4-FFF2-40B4-BE49-F238E27FC236}">
                <a16:creationId xmlns:a16="http://schemas.microsoft.com/office/drawing/2014/main" id="{0E0D7F62-D0D3-4C2C-B659-90DF5289D3BE}"/>
              </a:ext>
            </a:extLst>
          </p:cNvPr>
          <p:cNvGrpSpPr/>
          <p:nvPr/>
        </p:nvGrpSpPr>
        <p:grpSpPr>
          <a:xfrm>
            <a:off x="4742254" y="5252359"/>
            <a:ext cx="2125175" cy="945028"/>
            <a:chOff x="7948384" y="2445639"/>
            <a:chExt cx="2125175" cy="945028"/>
          </a:xfrm>
        </p:grpSpPr>
        <p:sp>
          <p:nvSpPr>
            <p:cNvPr id="97" name="Овал 96">
              <a:extLst>
                <a:ext uri="{FF2B5EF4-FFF2-40B4-BE49-F238E27FC236}">
                  <a16:creationId xmlns:a16="http://schemas.microsoft.com/office/drawing/2014/main" id="{299D870A-8CC3-4DC1-B1B2-D249A7FCF00F}"/>
                </a:ext>
              </a:extLst>
            </p:cNvPr>
            <p:cNvSpPr/>
            <p:nvPr/>
          </p:nvSpPr>
          <p:spPr>
            <a:xfrm>
              <a:off x="7948384" y="2534903"/>
              <a:ext cx="809426" cy="809426"/>
            </a:xfrm>
            <a:prstGeom prst="ellipse">
              <a:avLst/>
            </a:prstGeom>
            <a:solidFill>
              <a:srgbClr val="FDDD51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7BACD261-9210-4055-89EE-FD4A9AC271E9}"/>
                </a:ext>
              </a:extLst>
            </p:cNvPr>
            <p:cNvSpPr txBox="1"/>
            <p:nvPr/>
          </p:nvSpPr>
          <p:spPr>
            <a:xfrm>
              <a:off x="8171929" y="2445639"/>
              <a:ext cx="101653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i="0" u="none" strike="noStrike" dirty="0">
                  <a:solidFill>
                    <a:srgbClr val="7E903C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320</a:t>
              </a:r>
              <a:endParaRPr lang="ru-RU" sz="3200" dirty="0">
                <a:solidFill>
                  <a:srgbClr val="7E903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EA2994E6-2074-41BE-B708-8F1F5B5EAD90}"/>
                </a:ext>
              </a:extLst>
            </p:cNvPr>
            <p:cNvSpPr txBox="1"/>
            <p:nvPr/>
          </p:nvSpPr>
          <p:spPr>
            <a:xfrm>
              <a:off x="7958028" y="2543766"/>
              <a:ext cx="3515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i="0" u="none" strike="noStrike" dirty="0">
                  <a:solidFill>
                    <a:srgbClr val="7E903C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&gt;</a:t>
              </a:r>
              <a:endParaRPr lang="ru-RU" sz="2400" dirty="0">
                <a:solidFill>
                  <a:srgbClr val="7E903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8929C9F5-004B-409E-9131-C36D13DCD7F6}"/>
                </a:ext>
              </a:extLst>
            </p:cNvPr>
            <p:cNvSpPr txBox="1"/>
            <p:nvPr/>
          </p:nvSpPr>
          <p:spPr>
            <a:xfrm>
              <a:off x="8891277" y="2519019"/>
              <a:ext cx="11822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i="0" u="none" strike="noStrike" dirty="0">
                  <a:solidFill>
                    <a:srgbClr val="7E903C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млн.</a:t>
              </a:r>
              <a:endParaRPr lang="ru-RU" sz="2400" dirty="0">
                <a:solidFill>
                  <a:srgbClr val="7E903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1BCE95D6-8F03-46CD-9E04-7CB6F59816F2}"/>
                </a:ext>
              </a:extLst>
            </p:cNvPr>
            <p:cNvSpPr txBox="1"/>
            <p:nvPr/>
          </p:nvSpPr>
          <p:spPr>
            <a:xfrm>
              <a:off x="8203733" y="2990557"/>
              <a:ext cx="114008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00" b="0" i="0" u="none" strike="noStrike" dirty="0">
                  <a:solidFill>
                    <a:srgbClr val="1B2E5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результатов анализов</a:t>
              </a:r>
            </a:p>
          </p:txBody>
        </p:sp>
      </p:grpSp>
      <p:grpSp>
        <p:nvGrpSpPr>
          <p:cNvPr id="113" name="Группа 112">
            <a:extLst>
              <a:ext uri="{FF2B5EF4-FFF2-40B4-BE49-F238E27FC236}">
                <a16:creationId xmlns:a16="http://schemas.microsoft.com/office/drawing/2014/main" id="{EDD7682E-ED02-4456-B4FB-577D33C40148}"/>
              </a:ext>
            </a:extLst>
          </p:cNvPr>
          <p:cNvGrpSpPr/>
          <p:nvPr/>
        </p:nvGrpSpPr>
        <p:grpSpPr>
          <a:xfrm>
            <a:off x="6598211" y="5252359"/>
            <a:ext cx="2196736" cy="945028"/>
            <a:chOff x="9907502" y="3382147"/>
            <a:chExt cx="2196736" cy="945028"/>
          </a:xfrm>
        </p:grpSpPr>
        <p:sp>
          <p:nvSpPr>
            <p:cNvPr id="116" name="Овал 115">
              <a:extLst>
                <a:ext uri="{FF2B5EF4-FFF2-40B4-BE49-F238E27FC236}">
                  <a16:creationId xmlns:a16="http://schemas.microsoft.com/office/drawing/2014/main" id="{4BD81BAD-E5C6-452C-89C8-EB0020FE4C67}"/>
                </a:ext>
              </a:extLst>
            </p:cNvPr>
            <p:cNvSpPr/>
            <p:nvPr/>
          </p:nvSpPr>
          <p:spPr>
            <a:xfrm>
              <a:off x="9907502" y="3471411"/>
              <a:ext cx="809426" cy="809426"/>
            </a:xfrm>
            <a:prstGeom prst="ellipse">
              <a:avLst/>
            </a:prstGeom>
            <a:solidFill>
              <a:srgbClr val="FDDD51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6149E33F-11AC-4811-BB19-82C0537A7925}"/>
                </a:ext>
              </a:extLst>
            </p:cNvPr>
            <p:cNvSpPr txBox="1"/>
            <p:nvPr/>
          </p:nvSpPr>
          <p:spPr>
            <a:xfrm>
              <a:off x="10131047" y="3382147"/>
              <a:ext cx="118228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i="0" u="none" strike="noStrike" dirty="0">
                  <a:solidFill>
                    <a:srgbClr val="7E903C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11,7</a:t>
              </a:r>
              <a:endParaRPr lang="ru-RU" sz="3200" dirty="0">
                <a:solidFill>
                  <a:srgbClr val="7E903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88A09A1A-C8DC-4007-8378-0EEA900835D7}"/>
                </a:ext>
              </a:extLst>
            </p:cNvPr>
            <p:cNvSpPr txBox="1"/>
            <p:nvPr/>
          </p:nvSpPr>
          <p:spPr>
            <a:xfrm>
              <a:off x="9917146" y="3480274"/>
              <a:ext cx="3515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i="0" u="none" strike="noStrike" dirty="0">
                  <a:solidFill>
                    <a:srgbClr val="7E903C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&gt;</a:t>
              </a:r>
              <a:endParaRPr lang="ru-RU" sz="2400" dirty="0">
                <a:solidFill>
                  <a:srgbClr val="7E903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3423699C-D46D-4CF5-83EA-86669D381620}"/>
                </a:ext>
              </a:extLst>
            </p:cNvPr>
            <p:cNvSpPr txBox="1"/>
            <p:nvPr/>
          </p:nvSpPr>
          <p:spPr>
            <a:xfrm>
              <a:off x="10921956" y="3479380"/>
              <a:ext cx="11822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i="0" u="none" strike="noStrike" dirty="0">
                  <a:solidFill>
                    <a:srgbClr val="7E903C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млн.</a:t>
              </a:r>
              <a:endParaRPr lang="ru-RU" sz="2400" dirty="0">
                <a:solidFill>
                  <a:srgbClr val="7E903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37CBF4C7-ACCA-40B2-8BDD-3F8D2038243D}"/>
                </a:ext>
              </a:extLst>
            </p:cNvPr>
            <p:cNvSpPr txBox="1"/>
            <p:nvPr/>
          </p:nvSpPr>
          <p:spPr>
            <a:xfrm>
              <a:off x="10250314" y="3927065"/>
              <a:ext cx="163688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00" b="0" i="0" u="none" strike="noStrike" dirty="0">
                  <a:solidFill>
                    <a:srgbClr val="1B2E5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выписных эпикризов из стационаров</a:t>
              </a:r>
            </a:p>
          </p:txBody>
        </p:sp>
      </p:grpSp>
      <p:pic>
        <p:nvPicPr>
          <p:cNvPr id="121" name="Рисунок 120">
            <a:extLst>
              <a:ext uri="{FF2B5EF4-FFF2-40B4-BE49-F238E27FC236}">
                <a16:creationId xmlns:a16="http://schemas.microsoft.com/office/drawing/2014/main" id="{4F9671C2-8FBE-4D0A-8C80-89BD720A63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" t="514" r="23422" b="777"/>
          <a:stretch/>
        </p:blipFill>
        <p:spPr bwMode="auto">
          <a:xfrm>
            <a:off x="8062380" y="1530131"/>
            <a:ext cx="3813311" cy="3287335"/>
          </a:xfrm>
          <a:custGeom>
            <a:avLst/>
            <a:gdLst>
              <a:gd name="connsiteX0" fmla="*/ 821834 w 3813311"/>
              <a:gd name="connsiteY0" fmla="*/ 0 h 3287335"/>
              <a:gd name="connsiteX1" fmla="*/ 2991477 w 3813311"/>
              <a:gd name="connsiteY1" fmla="*/ 0 h 3287335"/>
              <a:gd name="connsiteX2" fmla="*/ 3813311 w 3813311"/>
              <a:gd name="connsiteY2" fmla="*/ 1643668 h 3287335"/>
              <a:gd name="connsiteX3" fmla="*/ 2991477 w 3813311"/>
              <a:gd name="connsiteY3" fmla="*/ 3287335 h 3287335"/>
              <a:gd name="connsiteX4" fmla="*/ 821834 w 3813311"/>
              <a:gd name="connsiteY4" fmla="*/ 3287335 h 3287335"/>
              <a:gd name="connsiteX5" fmla="*/ 0 w 3813311"/>
              <a:gd name="connsiteY5" fmla="*/ 1643668 h 328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13311" h="3287335">
                <a:moveTo>
                  <a:pt x="821834" y="0"/>
                </a:moveTo>
                <a:lnTo>
                  <a:pt x="2991477" y="0"/>
                </a:lnTo>
                <a:lnTo>
                  <a:pt x="3813311" y="1643668"/>
                </a:lnTo>
                <a:lnTo>
                  <a:pt x="2991477" y="3287335"/>
                </a:lnTo>
                <a:lnTo>
                  <a:pt x="821834" y="3287335"/>
                </a:lnTo>
                <a:lnTo>
                  <a:pt x="0" y="164366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7" name="Шестиугольник 126">
            <a:extLst>
              <a:ext uri="{FF2B5EF4-FFF2-40B4-BE49-F238E27FC236}">
                <a16:creationId xmlns:a16="http://schemas.microsoft.com/office/drawing/2014/main" id="{EE0FA890-0935-4A56-B2FC-B8BBABCDE337}"/>
              </a:ext>
            </a:extLst>
          </p:cNvPr>
          <p:cNvSpPr/>
          <p:nvPr/>
        </p:nvSpPr>
        <p:spPr>
          <a:xfrm>
            <a:off x="7232728" y="1775185"/>
            <a:ext cx="1493084" cy="1287141"/>
          </a:xfrm>
          <a:prstGeom prst="hexagon">
            <a:avLst/>
          </a:prstGeom>
          <a:noFill/>
          <a:ln w="12700">
            <a:solidFill>
              <a:schemeClr val="bg1">
                <a:lumMod val="65000"/>
              </a:schemeClr>
            </a:solidFill>
            <a:prstDash val="sysDot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799713"/>
                      <a:gd name="connsiteY0" fmla="*/ 2068842 h 4137684"/>
                      <a:gd name="connsiteX1" fmla="*/ 1034421 w 4799713"/>
                      <a:gd name="connsiteY1" fmla="*/ 1 h 4137684"/>
                      <a:gd name="connsiteX2" fmla="*/ 3765292 w 4799713"/>
                      <a:gd name="connsiteY2" fmla="*/ 1 h 4137684"/>
                      <a:gd name="connsiteX3" fmla="*/ 4799713 w 4799713"/>
                      <a:gd name="connsiteY3" fmla="*/ 2068842 h 4137684"/>
                      <a:gd name="connsiteX4" fmla="*/ 3765292 w 4799713"/>
                      <a:gd name="connsiteY4" fmla="*/ 4137683 h 4137684"/>
                      <a:gd name="connsiteX5" fmla="*/ 1034421 w 4799713"/>
                      <a:gd name="connsiteY5" fmla="*/ 4137683 h 4137684"/>
                      <a:gd name="connsiteX6" fmla="*/ 0 w 4799713"/>
                      <a:gd name="connsiteY6" fmla="*/ 2068842 h 4137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99713" h="4137684" extrusionOk="0">
                        <a:moveTo>
                          <a:pt x="0" y="2068842"/>
                        </a:moveTo>
                        <a:cubicBezTo>
                          <a:pt x="504029" y="1326083"/>
                          <a:pt x="789019" y="750215"/>
                          <a:pt x="1034421" y="1"/>
                        </a:cubicBezTo>
                        <a:cubicBezTo>
                          <a:pt x="1756130" y="132883"/>
                          <a:pt x="2679658" y="-84950"/>
                          <a:pt x="3765292" y="1"/>
                        </a:cubicBezTo>
                        <a:cubicBezTo>
                          <a:pt x="4287078" y="742599"/>
                          <a:pt x="4297045" y="1415008"/>
                          <a:pt x="4799713" y="2068842"/>
                        </a:cubicBezTo>
                        <a:cubicBezTo>
                          <a:pt x="4412604" y="2888200"/>
                          <a:pt x="4082128" y="3844968"/>
                          <a:pt x="3765292" y="4137683"/>
                        </a:cubicBezTo>
                        <a:cubicBezTo>
                          <a:pt x="3314856" y="4187216"/>
                          <a:pt x="1378450" y="4152492"/>
                          <a:pt x="1034421" y="4137683"/>
                        </a:cubicBezTo>
                        <a:cubicBezTo>
                          <a:pt x="503629" y="3272066"/>
                          <a:pt x="304199" y="2514725"/>
                          <a:pt x="0" y="206884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8" name="Шестиугольник 127">
            <a:extLst>
              <a:ext uri="{FF2B5EF4-FFF2-40B4-BE49-F238E27FC236}">
                <a16:creationId xmlns:a16="http://schemas.microsoft.com/office/drawing/2014/main" id="{6B59AF23-5509-441B-8419-1129802DD9D3}"/>
              </a:ext>
            </a:extLst>
          </p:cNvPr>
          <p:cNvSpPr/>
          <p:nvPr/>
        </p:nvSpPr>
        <p:spPr>
          <a:xfrm>
            <a:off x="10654671" y="4344672"/>
            <a:ext cx="1131372" cy="975321"/>
          </a:xfrm>
          <a:prstGeom prst="hexagon">
            <a:avLst/>
          </a:prstGeom>
          <a:noFill/>
          <a:ln w="12700">
            <a:solidFill>
              <a:srgbClr val="A4B856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799713"/>
                      <a:gd name="connsiteY0" fmla="*/ 2068842 h 4137684"/>
                      <a:gd name="connsiteX1" fmla="*/ 1034421 w 4799713"/>
                      <a:gd name="connsiteY1" fmla="*/ 1 h 4137684"/>
                      <a:gd name="connsiteX2" fmla="*/ 3765292 w 4799713"/>
                      <a:gd name="connsiteY2" fmla="*/ 1 h 4137684"/>
                      <a:gd name="connsiteX3" fmla="*/ 4799713 w 4799713"/>
                      <a:gd name="connsiteY3" fmla="*/ 2068842 h 4137684"/>
                      <a:gd name="connsiteX4" fmla="*/ 3765292 w 4799713"/>
                      <a:gd name="connsiteY4" fmla="*/ 4137683 h 4137684"/>
                      <a:gd name="connsiteX5" fmla="*/ 1034421 w 4799713"/>
                      <a:gd name="connsiteY5" fmla="*/ 4137683 h 4137684"/>
                      <a:gd name="connsiteX6" fmla="*/ 0 w 4799713"/>
                      <a:gd name="connsiteY6" fmla="*/ 2068842 h 4137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99713" h="4137684" extrusionOk="0">
                        <a:moveTo>
                          <a:pt x="0" y="2068842"/>
                        </a:moveTo>
                        <a:cubicBezTo>
                          <a:pt x="504029" y="1326083"/>
                          <a:pt x="789019" y="750215"/>
                          <a:pt x="1034421" y="1"/>
                        </a:cubicBezTo>
                        <a:cubicBezTo>
                          <a:pt x="1756130" y="132883"/>
                          <a:pt x="2679658" y="-84950"/>
                          <a:pt x="3765292" y="1"/>
                        </a:cubicBezTo>
                        <a:cubicBezTo>
                          <a:pt x="4287078" y="742599"/>
                          <a:pt x="4297045" y="1415008"/>
                          <a:pt x="4799713" y="2068842"/>
                        </a:cubicBezTo>
                        <a:cubicBezTo>
                          <a:pt x="4412604" y="2888200"/>
                          <a:pt x="4082128" y="3844968"/>
                          <a:pt x="3765292" y="4137683"/>
                        </a:cubicBezTo>
                        <a:cubicBezTo>
                          <a:pt x="3314856" y="4187216"/>
                          <a:pt x="1378450" y="4152492"/>
                          <a:pt x="1034421" y="4137683"/>
                        </a:cubicBezTo>
                        <a:cubicBezTo>
                          <a:pt x="503629" y="3272066"/>
                          <a:pt x="304199" y="2514725"/>
                          <a:pt x="0" y="206884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9" name="Рисунок 128">
            <a:extLst>
              <a:ext uri="{FF2B5EF4-FFF2-40B4-BE49-F238E27FC236}">
                <a16:creationId xmlns:a16="http://schemas.microsoft.com/office/drawing/2014/main" id="{2C65F92F-BC6E-4757-A089-A590091545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4" t="1357" r="2059" b="54236"/>
          <a:stretch/>
        </p:blipFill>
        <p:spPr bwMode="auto">
          <a:xfrm>
            <a:off x="8766848" y="4891780"/>
            <a:ext cx="1798175" cy="1550151"/>
          </a:xfrm>
          <a:custGeom>
            <a:avLst/>
            <a:gdLst>
              <a:gd name="connsiteX0" fmla="*/ 387538 w 1798175"/>
              <a:gd name="connsiteY0" fmla="*/ 0 h 1550151"/>
              <a:gd name="connsiteX1" fmla="*/ 1410637 w 1798175"/>
              <a:gd name="connsiteY1" fmla="*/ 0 h 1550151"/>
              <a:gd name="connsiteX2" fmla="*/ 1798175 w 1798175"/>
              <a:gd name="connsiteY2" fmla="*/ 775076 h 1550151"/>
              <a:gd name="connsiteX3" fmla="*/ 1410637 w 1798175"/>
              <a:gd name="connsiteY3" fmla="*/ 1550151 h 1550151"/>
              <a:gd name="connsiteX4" fmla="*/ 387538 w 1798175"/>
              <a:gd name="connsiteY4" fmla="*/ 1550151 h 1550151"/>
              <a:gd name="connsiteX5" fmla="*/ 0 w 1798175"/>
              <a:gd name="connsiteY5" fmla="*/ 775076 h 1550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98175" h="1550151">
                <a:moveTo>
                  <a:pt x="387538" y="0"/>
                </a:moveTo>
                <a:lnTo>
                  <a:pt x="1410637" y="0"/>
                </a:lnTo>
                <a:lnTo>
                  <a:pt x="1798175" y="775076"/>
                </a:lnTo>
                <a:lnTo>
                  <a:pt x="1410637" y="1550151"/>
                </a:lnTo>
                <a:lnTo>
                  <a:pt x="387538" y="1550151"/>
                </a:lnTo>
                <a:lnTo>
                  <a:pt x="0" y="77507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03155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3EDBA9E-8FDD-49F3-860C-B91C75A5A1FB}"/>
              </a:ext>
            </a:extLst>
          </p:cNvPr>
          <p:cNvSpPr/>
          <p:nvPr/>
        </p:nvSpPr>
        <p:spPr>
          <a:xfrm>
            <a:off x="596900" y="954048"/>
            <a:ext cx="9283700" cy="18000"/>
          </a:xfrm>
          <a:prstGeom prst="rect">
            <a:avLst/>
          </a:prstGeom>
          <a:solidFill>
            <a:srgbClr val="1B2E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10E198A-6544-4AFA-BFDA-1AC2DB1266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1345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D3EF1A2-0334-4349-A0BA-6DDC83356BB6}"/>
              </a:ext>
            </a:extLst>
          </p:cNvPr>
          <p:cNvSpPr txBox="1"/>
          <p:nvPr/>
        </p:nvSpPr>
        <p:spPr>
          <a:xfrm>
            <a:off x="1163344" y="368300"/>
            <a:ext cx="76885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i="0" u="none" strike="noStrike" dirty="0">
                <a:solidFill>
                  <a:srgbClr val="1B2E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Кадровое развитие</a:t>
            </a:r>
            <a:endParaRPr lang="ru-RU" sz="3000" dirty="0">
              <a:solidFill>
                <a:srgbClr val="1B2E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6D370BC-1279-43AB-B90F-B7B96EA35DB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7712767">
            <a:off x="578088" y="519827"/>
            <a:ext cx="336318" cy="351103"/>
          </a:xfrm>
          <a:prstGeom prst="rect">
            <a:avLst/>
          </a:prstGeom>
        </p:spPr>
      </p:pic>
      <p:pic>
        <p:nvPicPr>
          <p:cNvPr id="100" name="Рисунок 99">
            <a:extLst>
              <a:ext uri="{FF2B5EF4-FFF2-40B4-BE49-F238E27FC236}">
                <a16:creationId xmlns:a16="http://schemas.microsoft.com/office/drawing/2014/main" id="{7B70E659-732E-4B29-96AA-05D9349E859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456152" y="545907"/>
            <a:ext cx="1364438" cy="404418"/>
          </a:xfrm>
          <a:prstGeom prst="rect">
            <a:avLst/>
          </a:prstGeom>
        </p:spPr>
      </p:pic>
      <p:sp>
        <p:nvSpPr>
          <p:cNvPr id="35" name="Прямоугольник: скругленные углы 34">
            <a:extLst>
              <a:ext uri="{FF2B5EF4-FFF2-40B4-BE49-F238E27FC236}">
                <a16:creationId xmlns:a16="http://schemas.microsoft.com/office/drawing/2014/main" id="{046C9C4D-373B-452E-8543-D38BDA469A94}"/>
              </a:ext>
            </a:extLst>
          </p:cNvPr>
          <p:cNvSpPr/>
          <p:nvPr/>
        </p:nvSpPr>
        <p:spPr>
          <a:xfrm>
            <a:off x="702904" y="1544883"/>
            <a:ext cx="3460225" cy="4217206"/>
          </a:xfrm>
          <a:prstGeom prst="roundRect">
            <a:avLst>
              <a:gd name="adj" fmla="val 9652"/>
            </a:avLst>
          </a:prstGeom>
          <a:noFill/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5858AE4-408A-4B2B-8F85-64372B8EE7E7}"/>
              </a:ext>
            </a:extLst>
          </p:cNvPr>
          <p:cNvSpPr txBox="1"/>
          <p:nvPr/>
        </p:nvSpPr>
        <p:spPr>
          <a:xfrm>
            <a:off x="933863" y="2431806"/>
            <a:ext cx="1912954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ru-RU" sz="2200" b="1" i="0" u="none" strike="noStrike" dirty="0">
                <a:solidFill>
                  <a:srgbClr val="A4B8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Кадровый центр -</a:t>
            </a:r>
            <a:endParaRPr lang="ru-RU" sz="2200" dirty="0">
              <a:solidFill>
                <a:srgbClr val="A4B8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17F27EF-EE47-442E-9F8A-43272E94C525}"/>
              </a:ext>
            </a:extLst>
          </p:cNvPr>
          <p:cNvSpPr txBox="1"/>
          <p:nvPr/>
        </p:nvSpPr>
        <p:spPr>
          <a:xfrm>
            <a:off x="950367" y="3079237"/>
            <a:ext cx="313524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это уникальная площадка, которая дает возможность специалистам получать теоретические и практические навыки и знания</a:t>
            </a:r>
            <a:endParaRPr lang="ru-RU" sz="14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1" name="Шестиугольник 40">
            <a:extLst>
              <a:ext uri="{FF2B5EF4-FFF2-40B4-BE49-F238E27FC236}">
                <a16:creationId xmlns:a16="http://schemas.microsoft.com/office/drawing/2014/main" id="{6B86AC17-2ACE-4B6D-9AB7-B6E2EC57C8A7}"/>
              </a:ext>
            </a:extLst>
          </p:cNvPr>
          <p:cNvSpPr/>
          <p:nvPr/>
        </p:nvSpPr>
        <p:spPr>
          <a:xfrm>
            <a:off x="1045782" y="4522485"/>
            <a:ext cx="1013608" cy="873800"/>
          </a:xfrm>
          <a:prstGeom prst="hexagon">
            <a:avLst/>
          </a:prstGeom>
          <a:solidFill>
            <a:srgbClr val="FDDD51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ACB4726-952A-4149-BF68-2E9FAF6B7253}"/>
              </a:ext>
            </a:extLst>
          </p:cNvPr>
          <p:cNvSpPr txBox="1"/>
          <p:nvPr/>
        </p:nvSpPr>
        <p:spPr>
          <a:xfrm>
            <a:off x="1180985" y="4578059"/>
            <a:ext cx="23580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0" u="none" strike="noStrike" dirty="0">
                <a:solidFill>
                  <a:srgbClr val="7E903C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&gt; </a:t>
            </a:r>
            <a:r>
              <a:rPr lang="ru-RU" sz="2400" b="1" i="0" u="none" strike="noStrike" dirty="0">
                <a:solidFill>
                  <a:srgbClr val="7E903C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1100</a:t>
            </a:r>
            <a:r>
              <a:rPr lang="ru-RU" sz="1600" b="1" i="0" u="none" strike="noStrike" dirty="0">
                <a:solidFill>
                  <a:srgbClr val="7E903C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единиц</a:t>
            </a:r>
            <a:endParaRPr lang="ru-RU" sz="1600" b="1" dirty="0">
              <a:solidFill>
                <a:srgbClr val="7E903C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5A325B8-54EE-4B81-B359-EEA1B363144D}"/>
              </a:ext>
            </a:extLst>
          </p:cNvPr>
          <p:cNvSpPr txBox="1"/>
          <p:nvPr/>
        </p:nvSpPr>
        <p:spPr>
          <a:xfrm>
            <a:off x="1442335" y="4935123"/>
            <a:ext cx="24409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современного медицинского и </a:t>
            </a:r>
            <a:r>
              <a:rPr lang="ru-RU" sz="1200" b="0" i="0" u="none" strike="noStrike" dirty="0" err="1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симуляционного</a:t>
            </a:r>
            <a:r>
              <a:rPr lang="ru-RU" sz="12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оборудования</a:t>
            </a:r>
            <a:endParaRPr lang="ru-RU" sz="12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4" name="Прямоугольник: скругленные углы 43">
            <a:extLst>
              <a:ext uri="{FF2B5EF4-FFF2-40B4-BE49-F238E27FC236}">
                <a16:creationId xmlns:a16="http://schemas.microsoft.com/office/drawing/2014/main" id="{6C943A7B-63CC-4AEF-A746-A21F0D615B7A}"/>
              </a:ext>
            </a:extLst>
          </p:cNvPr>
          <p:cNvSpPr/>
          <p:nvPr/>
        </p:nvSpPr>
        <p:spPr>
          <a:xfrm>
            <a:off x="4352948" y="1530973"/>
            <a:ext cx="3460225" cy="4217206"/>
          </a:xfrm>
          <a:prstGeom prst="roundRect">
            <a:avLst>
              <a:gd name="adj" fmla="val 9652"/>
            </a:avLst>
          </a:prstGeom>
          <a:noFill/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2A687D8-8EF3-48D9-BE0E-702E31539728}"/>
              </a:ext>
            </a:extLst>
          </p:cNvPr>
          <p:cNvSpPr txBox="1"/>
          <p:nvPr/>
        </p:nvSpPr>
        <p:spPr>
          <a:xfrm>
            <a:off x="4480836" y="2431806"/>
            <a:ext cx="2685241" cy="374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ru-RU" sz="2200" b="1" i="0" u="none" strike="noStrike" dirty="0">
                <a:solidFill>
                  <a:srgbClr val="A4B8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Оценка</a:t>
            </a:r>
            <a:endParaRPr lang="ru-RU" sz="2200" dirty="0">
              <a:solidFill>
                <a:srgbClr val="A4B8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Шестиугольник 46">
            <a:extLst>
              <a:ext uri="{FF2B5EF4-FFF2-40B4-BE49-F238E27FC236}">
                <a16:creationId xmlns:a16="http://schemas.microsoft.com/office/drawing/2014/main" id="{28E0BE2C-B797-4C3C-B021-6F0354EA2933}"/>
              </a:ext>
            </a:extLst>
          </p:cNvPr>
          <p:cNvSpPr/>
          <p:nvPr/>
        </p:nvSpPr>
        <p:spPr>
          <a:xfrm>
            <a:off x="4498376" y="3646048"/>
            <a:ext cx="1013608" cy="873800"/>
          </a:xfrm>
          <a:prstGeom prst="hexagon">
            <a:avLst/>
          </a:prstGeom>
          <a:solidFill>
            <a:srgbClr val="FDDD51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00A4EFE-FC7C-4BB5-BED0-C2CF47272D54}"/>
              </a:ext>
            </a:extLst>
          </p:cNvPr>
          <p:cNvSpPr txBox="1"/>
          <p:nvPr/>
        </p:nvSpPr>
        <p:spPr>
          <a:xfrm>
            <a:off x="4435683" y="3685715"/>
            <a:ext cx="2071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0" u="none" strike="noStrike" dirty="0">
                <a:solidFill>
                  <a:srgbClr val="7E903C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&gt; </a:t>
            </a:r>
            <a:r>
              <a:rPr lang="ru-RU" sz="2400" b="1" i="0" u="none" strike="noStrike" dirty="0">
                <a:solidFill>
                  <a:srgbClr val="7E903C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30</a:t>
            </a:r>
            <a:endParaRPr lang="ru-RU" sz="1600" b="1" dirty="0">
              <a:solidFill>
                <a:srgbClr val="7E903C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F231D07-97A8-462F-BAF1-CA60A28393A7}"/>
              </a:ext>
            </a:extLst>
          </p:cNvPr>
          <p:cNvSpPr txBox="1"/>
          <p:nvPr/>
        </p:nvSpPr>
        <p:spPr>
          <a:xfrm>
            <a:off x="4601497" y="4074588"/>
            <a:ext cx="1580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врачей уже прошли оценку </a:t>
            </a:r>
            <a:endParaRPr lang="ru-RU" sz="12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0" name="Прямоугольник: скругленные углы 49">
            <a:extLst>
              <a:ext uri="{FF2B5EF4-FFF2-40B4-BE49-F238E27FC236}">
                <a16:creationId xmlns:a16="http://schemas.microsoft.com/office/drawing/2014/main" id="{8CFAFA35-A9A4-4098-B3DD-6E429D83D9E3}"/>
              </a:ext>
            </a:extLst>
          </p:cNvPr>
          <p:cNvSpPr/>
          <p:nvPr/>
        </p:nvSpPr>
        <p:spPr>
          <a:xfrm>
            <a:off x="8003511" y="1517063"/>
            <a:ext cx="3460225" cy="4217206"/>
          </a:xfrm>
          <a:prstGeom prst="roundRect">
            <a:avLst>
              <a:gd name="adj" fmla="val 9652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C64A8718-71BE-4E35-859F-327F1B78A77E}"/>
              </a:ext>
            </a:extLst>
          </p:cNvPr>
          <p:cNvSpPr txBox="1"/>
          <p:nvPr/>
        </p:nvSpPr>
        <p:spPr>
          <a:xfrm>
            <a:off x="8166002" y="2431806"/>
            <a:ext cx="2890664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ru-RU" sz="2200" b="1" i="0" u="none" strike="noStrike" dirty="0">
                <a:solidFill>
                  <a:srgbClr val="A4B8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 начала</a:t>
            </a:r>
          </a:p>
          <a:p>
            <a:pPr>
              <a:lnSpc>
                <a:spcPts val="2200"/>
              </a:lnSpc>
            </a:pPr>
            <a:r>
              <a:rPr lang="ru-RU" sz="2200" b="1" i="0" u="none" strike="noStrike" dirty="0">
                <a:solidFill>
                  <a:srgbClr val="A4B8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2023 года</a:t>
            </a:r>
            <a:endParaRPr lang="ru-RU" sz="2200" dirty="0">
              <a:solidFill>
                <a:srgbClr val="A4B8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Шестиугольник 61">
            <a:extLst>
              <a:ext uri="{FF2B5EF4-FFF2-40B4-BE49-F238E27FC236}">
                <a16:creationId xmlns:a16="http://schemas.microsoft.com/office/drawing/2014/main" id="{40A34B9D-6428-4212-8DA8-6EA278925E9A}"/>
              </a:ext>
            </a:extLst>
          </p:cNvPr>
          <p:cNvSpPr/>
          <p:nvPr/>
        </p:nvSpPr>
        <p:spPr>
          <a:xfrm>
            <a:off x="5537851" y="4677116"/>
            <a:ext cx="1013608" cy="873800"/>
          </a:xfrm>
          <a:prstGeom prst="hexagon">
            <a:avLst/>
          </a:prstGeom>
          <a:solidFill>
            <a:srgbClr val="FDDD51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D73291DA-2E1E-4C71-A0CB-D230443399F3}"/>
              </a:ext>
            </a:extLst>
          </p:cNvPr>
          <p:cNvSpPr txBox="1"/>
          <p:nvPr/>
        </p:nvSpPr>
        <p:spPr>
          <a:xfrm>
            <a:off x="5461572" y="4716783"/>
            <a:ext cx="10682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1B2E5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по</a:t>
            </a:r>
            <a:r>
              <a:rPr lang="ru-RU" sz="1600" b="1" i="0" u="none" strike="noStrike" dirty="0">
                <a:solidFill>
                  <a:srgbClr val="7E903C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9</a:t>
            </a:r>
            <a:endParaRPr lang="ru-RU" sz="1600" b="1" dirty="0">
              <a:solidFill>
                <a:srgbClr val="7E903C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4D3F0E6A-80E7-409C-B078-B96AC9D9C573}"/>
              </a:ext>
            </a:extLst>
          </p:cNvPr>
          <p:cNvSpPr txBox="1"/>
          <p:nvPr/>
        </p:nvSpPr>
        <p:spPr>
          <a:xfrm>
            <a:off x="5461572" y="4999872"/>
            <a:ext cx="16291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специальностям</a:t>
            </a:r>
            <a:endParaRPr lang="ru-RU" sz="12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5" name="Шестиугольник 64">
            <a:extLst>
              <a:ext uri="{FF2B5EF4-FFF2-40B4-BE49-F238E27FC236}">
                <a16:creationId xmlns:a16="http://schemas.microsoft.com/office/drawing/2014/main" id="{C02E430C-8E01-44A8-8B2A-D073087C7291}"/>
              </a:ext>
            </a:extLst>
          </p:cNvPr>
          <p:cNvSpPr/>
          <p:nvPr/>
        </p:nvSpPr>
        <p:spPr>
          <a:xfrm>
            <a:off x="6302240" y="3642204"/>
            <a:ext cx="1013608" cy="873800"/>
          </a:xfrm>
          <a:prstGeom prst="hexagon">
            <a:avLst/>
          </a:prstGeom>
          <a:solidFill>
            <a:srgbClr val="FDDD51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D9C4DD9-41CB-488B-813B-8F011935C3B8}"/>
              </a:ext>
            </a:extLst>
          </p:cNvPr>
          <p:cNvSpPr txBox="1"/>
          <p:nvPr/>
        </p:nvSpPr>
        <p:spPr>
          <a:xfrm>
            <a:off x="6239547" y="3681871"/>
            <a:ext cx="2071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0" u="none" strike="noStrike" dirty="0">
                <a:solidFill>
                  <a:srgbClr val="7E903C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&gt; </a:t>
            </a:r>
            <a:r>
              <a:rPr lang="ru-RU" sz="2400" b="1" i="0" u="none" strike="noStrike" dirty="0">
                <a:solidFill>
                  <a:srgbClr val="7E903C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90</a:t>
            </a:r>
            <a:endParaRPr lang="ru-RU" sz="1600" b="1" dirty="0">
              <a:solidFill>
                <a:srgbClr val="7E903C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544E0DD0-7CD1-4682-AD9F-76ED1390EC84}"/>
              </a:ext>
            </a:extLst>
          </p:cNvPr>
          <p:cNvSpPr txBox="1"/>
          <p:nvPr/>
        </p:nvSpPr>
        <p:spPr>
          <a:xfrm>
            <a:off x="6419009" y="4070744"/>
            <a:ext cx="14239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оценочных процедур</a:t>
            </a:r>
            <a:endParaRPr lang="ru-RU" sz="12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8" name="Шестиугольник 67">
            <a:extLst>
              <a:ext uri="{FF2B5EF4-FFF2-40B4-BE49-F238E27FC236}">
                <a16:creationId xmlns:a16="http://schemas.microsoft.com/office/drawing/2014/main" id="{8898EEC1-5CF0-4541-A7E5-C05E8E046128}"/>
              </a:ext>
            </a:extLst>
          </p:cNvPr>
          <p:cNvSpPr/>
          <p:nvPr/>
        </p:nvSpPr>
        <p:spPr>
          <a:xfrm>
            <a:off x="8289949" y="4526348"/>
            <a:ext cx="1013608" cy="873800"/>
          </a:xfrm>
          <a:prstGeom prst="hexagon">
            <a:avLst/>
          </a:prstGeom>
          <a:solidFill>
            <a:srgbClr val="FDDD51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453FF387-188F-47ED-BA85-15575FFF8DD3}"/>
              </a:ext>
            </a:extLst>
          </p:cNvPr>
          <p:cNvSpPr txBox="1"/>
          <p:nvPr/>
        </p:nvSpPr>
        <p:spPr>
          <a:xfrm>
            <a:off x="8193136" y="4581922"/>
            <a:ext cx="23580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0" u="none" strike="noStrike" dirty="0">
                <a:solidFill>
                  <a:srgbClr val="7E903C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 </a:t>
            </a:r>
            <a:r>
              <a:rPr lang="ru-RU" sz="2400" b="1" i="0" u="none" strike="noStrike" dirty="0">
                <a:solidFill>
                  <a:srgbClr val="7E903C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37</a:t>
            </a:r>
            <a:endParaRPr lang="ru-RU" sz="1600" b="1" dirty="0">
              <a:solidFill>
                <a:srgbClr val="7E903C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F8A48DE9-25B6-485A-853E-1622F8E4BBE4}"/>
              </a:ext>
            </a:extLst>
          </p:cNvPr>
          <p:cNvSpPr txBox="1"/>
          <p:nvPr/>
        </p:nvSpPr>
        <p:spPr>
          <a:xfrm>
            <a:off x="8406003" y="4939066"/>
            <a:ext cx="24409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врача прошли повышение квалификации</a:t>
            </a:r>
            <a:endParaRPr lang="ru-RU" sz="12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71" name="Группа 70">
            <a:extLst>
              <a:ext uri="{FF2B5EF4-FFF2-40B4-BE49-F238E27FC236}">
                <a16:creationId xmlns:a16="http://schemas.microsoft.com/office/drawing/2014/main" id="{7D101265-F1ED-4A06-965C-D4106488957D}"/>
              </a:ext>
            </a:extLst>
          </p:cNvPr>
          <p:cNvGrpSpPr/>
          <p:nvPr/>
        </p:nvGrpSpPr>
        <p:grpSpPr>
          <a:xfrm>
            <a:off x="9589995" y="3901163"/>
            <a:ext cx="1819141" cy="1101267"/>
            <a:chOff x="8279128" y="4718627"/>
            <a:chExt cx="1819141" cy="1101267"/>
          </a:xfrm>
        </p:grpSpPr>
        <p:sp>
          <p:nvSpPr>
            <p:cNvPr id="72" name="Шестиугольник 71">
              <a:extLst>
                <a:ext uri="{FF2B5EF4-FFF2-40B4-BE49-F238E27FC236}">
                  <a16:creationId xmlns:a16="http://schemas.microsoft.com/office/drawing/2014/main" id="{66B8F6AA-9693-458C-A000-6FC4B03773AC}"/>
                </a:ext>
              </a:extLst>
            </p:cNvPr>
            <p:cNvSpPr/>
            <p:nvPr/>
          </p:nvSpPr>
          <p:spPr>
            <a:xfrm>
              <a:off x="8279128" y="4718627"/>
              <a:ext cx="1013608" cy="873800"/>
            </a:xfrm>
            <a:prstGeom prst="hexagon">
              <a:avLst/>
            </a:prstGeom>
            <a:solidFill>
              <a:srgbClr val="FDDD51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0329B735-C1F6-42FB-9649-5DDB6B442B5B}"/>
                </a:ext>
              </a:extLst>
            </p:cNvPr>
            <p:cNvSpPr txBox="1"/>
            <p:nvPr/>
          </p:nvSpPr>
          <p:spPr>
            <a:xfrm>
              <a:off x="8351548" y="4774201"/>
              <a:ext cx="1644398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i="0" u="none" strike="noStrike" dirty="0">
                  <a:solidFill>
                    <a:srgbClr val="7E903C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Контроль качества</a:t>
              </a:r>
              <a:r>
                <a:rPr lang="ru-RU" sz="1400" b="1" i="0" u="none" strike="noStrike" dirty="0">
                  <a:solidFill>
                    <a:srgbClr val="7E903C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	</a:t>
              </a:r>
              <a:endParaRPr lang="ru-RU" sz="1400" b="1" dirty="0">
                <a:solidFill>
                  <a:srgbClr val="7E903C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668B2D81-B0F7-4F94-9333-217985245742}"/>
                </a:ext>
              </a:extLst>
            </p:cNvPr>
            <p:cNvSpPr txBox="1"/>
            <p:nvPr/>
          </p:nvSpPr>
          <p:spPr>
            <a:xfrm>
              <a:off x="8364007" y="5173563"/>
              <a:ext cx="173426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>
                  <a:solidFill>
                    <a:srgbClr val="1B2E5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медицинских услуг на постоянной основе	</a:t>
              </a: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17D47E9D-3C3C-4E20-B3ED-F3293EA73D22}"/>
              </a:ext>
            </a:extLst>
          </p:cNvPr>
          <p:cNvSpPr txBox="1"/>
          <p:nvPr/>
        </p:nvSpPr>
        <p:spPr>
          <a:xfrm>
            <a:off x="951492" y="5934156"/>
            <a:ext cx="9901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Всего Центр аккредитован по </a:t>
            </a:r>
            <a:r>
              <a:rPr lang="ru-RU" b="1" i="0" u="none" strike="noStrike" dirty="0">
                <a:solidFill>
                  <a:srgbClr val="A4B85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89 врачебным специальностям</a:t>
            </a:r>
            <a:endParaRPr lang="ru-RU" b="1" dirty="0">
              <a:solidFill>
                <a:srgbClr val="A4B856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76" name="Рисунок 75">
            <a:extLst>
              <a:ext uri="{FF2B5EF4-FFF2-40B4-BE49-F238E27FC236}">
                <a16:creationId xmlns:a16="http://schemas.microsoft.com/office/drawing/2014/main" id="{8A76AAAD-5615-45FC-BD6B-A51FC15F86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04" t="6170" r="26543" b="13913"/>
          <a:stretch>
            <a:fillRect/>
          </a:stretch>
        </p:blipFill>
        <p:spPr bwMode="auto">
          <a:xfrm>
            <a:off x="2477620" y="1159064"/>
            <a:ext cx="1842688" cy="1842688"/>
          </a:xfrm>
          <a:custGeom>
            <a:avLst/>
            <a:gdLst>
              <a:gd name="connsiteX0" fmla="*/ 921344 w 1842688"/>
              <a:gd name="connsiteY0" fmla="*/ 0 h 1842688"/>
              <a:gd name="connsiteX1" fmla="*/ 1842688 w 1842688"/>
              <a:gd name="connsiteY1" fmla="*/ 921344 h 1842688"/>
              <a:gd name="connsiteX2" fmla="*/ 921344 w 1842688"/>
              <a:gd name="connsiteY2" fmla="*/ 1842688 h 1842688"/>
              <a:gd name="connsiteX3" fmla="*/ 0 w 1842688"/>
              <a:gd name="connsiteY3" fmla="*/ 921344 h 1842688"/>
              <a:gd name="connsiteX4" fmla="*/ 921344 w 1842688"/>
              <a:gd name="connsiteY4" fmla="*/ 0 h 1842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688" h="1842688">
                <a:moveTo>
                  <a:pt x="921344" y="0"/>
                </a:moveTo>
                <a:cubicBezTo>
                  <a:pt x="1430188" y="0"/>
                  <a:pt x="1842688" y="412500"/>
                  <a:pt x="1842688" y="921344"/>
                </a:cubicBezTo>
                <a:cubicBezTo>
                  <a:pt x="1842688" y="1430188"/>
                  <a:pt x="1430188" y="1842688"/>
                  <a:pt x="921344" y="1842688"/>
                </a:cubicBezTo>
                <a:cubicBezTo>
                  <a:pt x="412500" y="1842688"/>
                  <a:pt x="0" y="1430188"/>
                  <a:pt x="0" y="921344"/>
                </a:cubicBezTo>
                <a:cubicBezTo>
                  <a:pt x="0" y="412500"/>
                  <a:pt x="412500" y="0"/>
                  <a:pt x="92134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EB984D94-4A7A-4D9C-AF9C-878C7F3808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05" t="204" r="12482" b="1781"/>
          <a:stretch>
            <a:fillRect/>
          </a:stretch>
        </p:blipFill>
        <p:spPr bwMode="auto">
          <a:xfrm>
            <a:off x="6105882" y="1156254"/>
            <a:ext cx="1842688" cy="1842688"/>
          </a:xfrm>
          <a:custGeom>
            <a:avLst/>
            <a:gdLst>
              <a:gd name="connsiteX0" fmla="*/ 921344 w 1842688"/>
              <a:gd name="connsiteY0" fmla="*/ 0 h 1842688"/>
              <a:gd name="connsiteX1" fmla="*/ 1842688 w 1842688"/>
              <a:gd name="connsiteY1" fmla="*/ 921344 h 1842688"/>
              <a:gd name="connsiteX2" fmla="*/ 921344 w 1842688"/>
              <a:gd name="connsiteY2" fmla="*/ 1842688 h 1842688"/>
              <a:gd name="connsiteX3" fmla="*/ 0 w 1842688"/>
              <a:gd name="connsiteY3" fmla="*/ 921344 h 1842688"/>
              <a:gd name="connsiteX4" fmla="*/ 921344 w 1842688"/>
              <a:gd name="connsiteY4" fmla="*/ 0 h 1842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688" h="1842688">
                <a:moveTo>
                  <a:pt x="921344" y="0"/>
                </a:moveTo>
                <a:cubicBezTo>
                  <a:pt x="1430188" y="0"/>
                  <a:pt x="1842688" y="412500"/>
                  <a:pt x="1842688" y="921344"/>
                </a:cubicBezTo>
                <a:cubicBezTo>
                  <a:pt x="1842688" y="1430188"/>
                  <a:pt x="1430188" y="1842688"/>
                  <a:pt x="921344" y="1842688"/>
                </a:cubicBezTo>
                <a:cubicBezTo>
                  <a:pt x="412500" y="1842688"/>
                  <a:pt x="0" y="1430188"/>
                  <a:pt x="0" y="921344"/>
                </a:cubicBezTo>
                <a:cubicBezTo>
                  <a:pt x="0" y="412500"/>
                  <a:pt x="412500" y="0"/>
                  <a:pt x="92134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2DD238D3-2069-4AB4-A94D-1CD415FF5D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22" t="8416" r="31419" b="39871"/>
          <a:stretch/>
        </p:blipFill>
        <p:spPr bwMode="auto">
          <a:xfrm>
            <a:off x="9798972" y="1156254"/>
            <a:ext cx="1842688" cy="1842688"/>
          </a:xfrm>
          <a:custGeom>
            <a:avLst/>
            <a:gdLst>
              <a:gd name="connsiteX0" fmla="*/ 921344 w 1842688"/>
              <a:gd name="connsiteY0" fmla="*/ 0 h 1842688"/>
              <a:gd name="connsiteX1" fmla="*/ 1842688 w 1842688"/>
              <a:gd name="connsiteY1" fmla="*/ 921344 h 1842688"/>
              <a:gd name="connsiteX2" fmla="*/ 921344 w 1842688"/>
              <a:gd name="connsiteY2" fmla="*/ 1842688 h 1842688"/>
              <a:gd name="connsiteX3" fmla="*/ 0 w 1842688"/>
              <a:gd name="connsiteY3" fmla="*/ 921344 h 1842688"/>
              <a:gd name="connsiteX4" fmla="*/ 921344 w 1842688"/>
              <a:gd name="connsiteY4" fmla="*/ 0 h 1842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688" h="1842688">
                <a:moveTo>
                  <a:pt x="921344" y="0"/>
                </a:moveTo>
                <a:cubicBezTo>
                  <a:pt x="1430188" y="0"/>
                  <a:pt x="1842688" y="412500"/>
                  <a:pt x="1842688" y="921344"/>
                </a:cubicBezTo>
                <a:cubicBezTo>
                  <a:pt x="1842688" y="1430188"/>
                  <a:pt x="1430188" y="1842688"/>
                  <a:pt x="921344" y="1842688"/>
                </a:cubicBezTo>
                <a:cubicBezTo>
                  <a:pt x="412500" y="1842688"/>
                  <a:pt x="0" y="1430188"/>
                  <a:pt x="0" y="921344"/>
                </a:cubicBezTo>
                <a:cubicBezTo>
                  <a:pt x="0" y="412500"/>
                  <a:pt x="412500" y="0"/>
                  <a:pt x="92134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37348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3EDBA9E-8FDD-49F3-860C-B91C75A5A1FB}"/>
              </a:ext>
            </a:extLst>
          </p:cNvPr>
          <p:cNvSpPr/>
          <p:nvPr/>
        </p:nvSpPr>
        <p:spPr>
          <a:xfrm>
            <a:off x="603250" y="954048"/>
            <a:ext cx="9283700" cy="18000"/>
          </a:xfrm>
          <a:prstGeom prst="rect">
            <a:avLst/>
          </a:prstGeom>
          <a:solidFill>
            <a:srgbClr val="1B2E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10E198A-6544-4AFA-BFDA-1AC2DB1266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634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D3EF1A2-0334-4349-A0BA-6DDC83356BB6}"/>
              </a:ext>
            </a:extLst>
          </p:cNvPr>
          <p:cNvSpPr txBox="1"/>
          <p:nvPr/>
        </p:nvSpPr>
        <p:spPr>
          <a:xfrm>
            <a:off x="1163344" y="368300"/>
            <a:ext cx="76885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i="0" u="none" strike="noStrike" dirty="0">
                <a:solidFill>
                  <a:srgbClr val="1B2E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Онкопомощь</a:t>
            </a:r>
            <a:endParaRPr lang="ru-RU" sz="3000" dirty="0">
              <a:solidFill>
                <a:srgbClr val="1B2E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6D370BC-1279-43AB-B90F-B7B96EA35DB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7712767">
            <a:off x="578088" y="519827"/>
            <a:ext cx="336318" cy="351103"/>
          </a:xfrm>
          <a:prstGeom prst="rect">
            <a:avLst/>
          </a:prstGeom>
        </p:spPr>
      </p:pic>
      <p:pic>
        <p:nvPicPr>
          <p:cNvPr id="133" name="Рисунок 132">
            <a:extLst>
              <a:ext uri="{FF2B5EF4-FFF2-40B4-BE49-F238E27FC236}">
                <a16:creationId xmlns:a16="http://schemas.microsoft.com/office/drawing/2014/main" id="{05CF3939-514E-4FC0-B2D2-C3B56DF55C5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456152" y="545907"/>
            <a:ext cx="1364438" cy="404418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103CC67F-45DF-4DE7-823A-158AC4B0B60A}"/>
              </a:ext>
            </a:extLst>
          </p:cNvPr>
          <p:cNvSpPr txBox="1"/>
          <p:nvPr/>
        </p:nvSpPr>
        <p:spPr>
          <a:xfrm>
            <a:off x="1309145" y="1374308"/>
            <a:ext cx="4370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7DB90D3-F25F-431C-B360-E761AF5BB948}"/>
              </a:ext>
            </a:extLst>
          </p:cNvPr>
          <p:cNvSpPr txBox="1"/>
          <p:nvPr/>
        </p:nvSpPr>
        <p:spPr>
          <a:xfrm>
            <a:off x="824383" y="1079272"/>
            <a:ext cx="85039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0" i="0" u="none" strike="noStrike" dirty="0">
                <a:solidFill>
                  <a:schemeClr val="accent6">
                    <a:lumMod val="7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 2019 году утвержден </a:t>
            </a:r>
            <a:r>
              <a:rPr lang="ru-RU" sz="1600" b="1" i="0" u="none" strike="noStrike" dirty="0">
                <a:solidFill>
                  <a:schemeClr val="accent6">
                    <a:lumMod val="7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московский стандарт онкологической помощи</a:t>
            </a:r>
            <a:r>
              <a:rPr lang="ru-RU" sz="1600" b="0" i="0" u="none" strike="noStrike" dirty="0">
                <a:solidFill>
                  <a:schemeClr val="accent6">
                    <a:lumMod val="7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endParaRPr lang="ru-RU" sz="1600" dirty="0">
              <a:solidFill>
                <a:schemeClr val="accent6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5" name="Прямоугольник: скругленные углы 44">
            <a:extLst>
              <a:ext uri="{FF2B5EF4-FFF2-40B4-BE49-F238E27FC236}">
                <a16:creationId xmlns:a16="http://schemas.microsoft.com/office/drawing/2014/main" id="{4C31C043-ADF1-405D-B19D-4994614738B7}"/>
              </a:ext>
            </a:extLst>
          </p:cNvPr>
          <p:cNvSpPr/>
          <p:nvPr/>
        </p:nvSpPr>
        <p:spPr>
          <a:xfrm>
            <a:off x="976707" y="1604122"/>
            <a:ext cx="6622808" cy="3451221"/>
          </a:xfrm>
          <a:prstGeom prst="roundRect">
            <a:avLst>
              <a:gd name="adj" fmla="val 9652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6" name="Прямоугольник: скругленные углы 45">
            <a:extLst>
              <a:ext uri="{FF2B5EF4-FFF2-40B4-BE49-F238E27FC236}">
                <a16:creationId xmlns:a16="http://schemas.microsoft.com/office/drawing/2014/main" id="{0A8D460A-6791-4651-8C6F-D4F9596191B8}"/>
              </a:ext>
            </a:extLst>
          </p:cNvPr>
          <p:cNvSpPr/>
          <p:nvPr/>
        </p:nvSpPr>
        <p:spPr>
          <a:xfrm>
            <a:off x="792127" y="1522673"/>
            <a:ext cx="5135288" cy="384988"/>
          </a:xfrm>
          <a:prstGeom prst="roundRect">
            <a:avLst>
              <a:gd name="adj" fmla="val 28744"/>
            </a:avLst>
          </a:prstGeom>
          <a:solidFill>
            <a:srgbClr val="A4B8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87DDDD3-D108-4677-9C1E-DE9B31934C63}"/>
              </a:ext>
            </a:extLst>
          </p:cNvPr>
          <p:cNvSpPr txBox="1"/>
          <p:nvPr/>
        </p:nvSpPr>
        <p:spPr>
          <a:xfrm>
            <a:off x="898296" y="1534753"/>
            <a:ext cx="50018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Онкоцентр в детской сети создан на базе</a:t>
            </a:r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A337FBCD-F2E1-4DC3-93E5-E37F99BF4BC8}"/>
              </a:ext>
            </a:extLst>
          </p:cNvPr>
          <p:cNvGrpSpPr/>
          <p:nvPr/>
        </p:nvGrpSpPr>
        <p:grpSpPr>
          <a:xfrm>
            <a:off x="1158324" y="2034520"/>
            <a:ext cx="4790720" cy="584775"/>
            <a:chOff x="1163344" y="3582262"/>
            <a:chExt cx="4790720" cy="584775"/>
          </a:xfrm>
        </p:grpSpPr>
        <p:sp>
          <p:nvSpPr>
            <p:cNvPr id="49" name="Шестиугольник 48">
              <a:extLst>
                <a:ext uri="{FF2B5EF4-FFF2-40B4-BE49-F238E27FC236}">
                  <a16:creationId xmlns:a16="http://schemas.microsoft.com/office/drawing/2014/main" id="{E5FA92EE-EBE3-4B89-B072-6B200000D2C2}"/>
                </a:ext>
              </a:extLst>
            </p:cNvPr>
            <p:cNvSpPr/>
            <p:nvPr/>
          </p:nvSpPr>
          <p:spPr>
            <a:xfrm>
              <a:off x="1163344" y="3617029"/>
              <a:ext cx="560977" cy="483601"/>
            </a:xfrm>
            <a:prstGeom prst="hexagon">
              <a:avLst/>
            </a:prstGeom>
            <a:solidFill>
              <a:srgbClr val="FDDD51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7E903C"/>
                </a:solidFill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489D11AF-876C-4129-BCF9-10F429FDE189}"/>
                </a:ext>
              </a:extLst>
            </p:cNvPr>
            <p:cNvSpPr txBox="1"/>
            <p:nvPr/>
          </p:nvSpPr>
          <p:spPr>
            <a:xfrm>
              <a:off x="1349179" y="3582262"/>
              <a:ext cx="460488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>
                  <a:solidFill>
                    <a:srgbClr val="7E903C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Морозовская детская городская клиническая больница</a:t>
              </a:r>
            </a:p>
          </p:txBody>
        </p:sp>
      </p:grpSp>
      <p:sp>
        <p:nvSpPr>
          <p:cNvPr id="64" name="TextBox 63">
            <a:extLst>
              <a:ext uri="{FF2B5EF4-FFF2-40B4-BE49-F238E27FC236}">
                <a16:creationId xmlns:a16="http://schemas.microsoft.com/office/drawing/2014/main" id="{2D3DF4F6-FBE4-40AD-859F-9BBADD0AC730}"/>
              </a:ext>
            </a:extLst>
          </p:cNvPr>
          <p:cNvSpPr txBox="1"/>
          <p:nvPr/>
        </p:nvSpPr>
        <p:spPr>
          <a:xfrm>
            <a:off x="4701455" y="2929014"/>
            <a:ext cx="19927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b="1" dirty="0">
              <a:solidFill>
                <a:srgbClr val="7E903C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CE7E2212-CE38-48D5-98AD-5C1CC0E7CD05}"/>
              </a:ext>
            </a:extLst>
          </p:cNvPr>
          <p:cNvSpPr txBox="1"/>
          <p:nvPr/>
        </p:nvSpPr>
        <p:spPr>
          <a:xfrm>
            <a:off x="1753686" y="3869945"/>
            <a:ext cx="55549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современная лаборатория</a:t>
            </a:r>
            <a:r>
              <a:rPr lang="ru-RU" sz="12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для определения природы опухоли конкретного пациента</a:t>
            </a:r>
            <a:endParaRPr lang="ru-RU" sz="12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2211E5D3-F9D9-45D3-8575-6845FA3DE6B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7712767">
            <a:off x="1332060" y="3914787"/>
            <a:ext cx="237788" cy="248241"/>
          </a:xfrm>
          <a:prstGeom prst="rect">
            <a:avLst/>
          </a:prstGeom>
        </p:spPr>
      </p:pic>
      <p:sp>
        <p:nvSpPr>
          <p:cNvPr id="67" name="TextBox 66">
            <a:extLst>
              <a:ext uri="{FF2B5EF4-FFF2-40B4-BE49-F238E27FC236}">
                <a16:creationId xmlns:a16="http://schemas.microsoft.com/office/drawing/2014/main" id="{E53BA0C4-15AB-4B06-8E98-EAB2FF1ADF2F}"/>
              </a:ext>
            </a:extLst>
          </p:cNvPr>
          <p:cNvSpPr txBox="1"/>
          <p:nvPr/>
        </p:nvSpPr>
        <p:spPr>
          <a:xfrm>
            <a:off x="1750828" y="4345172"/>
            <a:ext cx="56314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высокотехнологичные </a:t>
            </a:r>
            <a:r>
              <a:rPr lang="ru-RU" sz="120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диагностические исследования</a:t>
            </a:r>
            <a:endParaRPr lang="ru-RU" sz="12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D4831DB8-699B-4435-8448-AA45A11D3C3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7712767">
            <a:off x="1332061" y="4320117"/>
            <a:ext cx="237788" cy="248241"/>
          </a:xfrm>
          <a:prstGeom prst="rect">
            <a:avLst/>
          </a:prstGeom>
        </p:spPr>
      </p:pic>
      <p:sp>
        <p:nvSpPr>
          <p:cNvPr id="70" name="Прямоугольник: скругленные углы 69">
            <a:extLst>
              <a:ext uri="{FF2B5EF4-FFF2-40B4-BE49-F238E27FC236}">
                <a16:creationId xmlns:a16="http://schemas.microsoft.com/office/drawing/2014/main" id="{DB687046-FD6E-47EB-B083-8E43630E27BE}"/>
              </a:ext>
            </a:extLst>
          </p:cNvPr>
          <p:cNvSpPr/>
          <p:nvPr/>
        </p:nvSpPr>
        <p:spPr>
          <a:xfrm>
            <a:off x="1689670" y="2832655"/>
            <a:ext cx="2374188" cy="290939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8781836F-15A1-4289-807E-3FCADCD1A806}"/>
              </a:ext>
            </a:extLst>
          </p:cNvPr>
          <p:cNvSpPr txBox="1"/>
          <p:nvPr/>
        </p:nvSpPr>
        <p:spPr>
          <a:xfrm>
            <a:off x="1719300" y="2812723"/>
            <a:ext cx="25998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На этой базе созданы:</a:t>
            </a: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44F62B22-2EF9-47FB-B9E0-240DC2331C6B}"/>
              </a:ext>
            </a:extLst>
          </p:cNvPr>
          <p:cNvSpPr txBox="1"/>
          <p:nvPr/>
        </p:nvSpPr>
        <p:spPr>
          <a:xfrm>
            <a:off x="965347" y="5195552"/>
            <a:ext cx="103378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0" u="none" strike="noStrike" dirty="0">
                <a:solidFill>
                  <a:srgbClr val="7E903C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Путь пациента</a:t>
            </a:r>
            <a:r>
              <a:rPr lang="ru-RU" sz="1400" b="0" i="0" u="none" strike="noStrike" dirty="0">
                <a:solidFill>
                  <a:srgbClr val="7E903C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при подозрении на ЗНО начинается чаще всего в городских поликлиниках </a:t>
            </a:r>
            <a:endParaRPr lang="ru-RU" sz="14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88" name="Рисунок 87">
            <a:extLst>
              <a:ext uri="{FF2B5EF4-FFF2-40B4-BE49-F238E27FC236}">
                <a16:creationId xmlns:a16="http://schemas.microsoft.com/office/drawing/2014/main" id="{EB2F2376-862E-44CE-AF07-D20B4AC844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5" t="889" r="28852" b="11200"/>
          <a:stretch>
            <a:fillRect/>
          </a:stretch>
        </p:blipFill>
        <p:spPr bwMode="auto">
          <a:xfrm>
            <a:off x="7315910" y="1604122"/>
            <a:ext cx="3186420" cy="2746912"/>
          </a:xfrm>
          <a:custGeom>
            <a:avLst/>
            <a:gdLst>
              <a:gd name="connsiteX0" fmla="*/ 686729 w 3186420"/>
              <a:gd name="connsiteY0" fmla="*/ 0 h 2746912"/>
              <a:gd name="connsiteX1" fmla="*/ 2499692 w 3186420"/>
              <a:gd name="connsiteY1" fmla="*/ 0 h 2746912"/>
              <a:gd name="connsiteX2" fmla="*/ 3186420 w 3186420"/>
              <a:gd name="connsiteY2" fmla="*/ 1373456 h 2746912"/>
              <a:gd name="connsiteX3" fmla="*/ 2499692 w 3186420"/>
              <a:gd name="connsiteY3" fmla="*/ 2746912 h 2746912"/>
              <a:gd name="connsiteX4" fmla="*/ 686729 w 3186420"/>
              <a:gd name="connsiteY4" fmla="*/ 2746912 h 2746912"/>
              <a:gd name="connsiteX5" fmla="*/ 0 w 3186420"/>
              <a:gd name="connsiteY5" fmla="*/ 1373456 h 2746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86420" h="2746912">
                <a:moveTo>
                  <a:pt x="686729" y="0"/>
                </a:moveTo>
                <a:lnTo>
                  <a:pt x="2499692" y="0"/>
                </a:lnTo>
                <a:lnTo>
                  <a:pt x="3186420" y="1373456"/>
                </a:lnTo>
                <a:lnTo>
                  <a:pt x="2499692" y="2746912"/>
                </a:lnTo>
                <a:lnTo>
                  <a:pt x="686729" y="2746912"/>
                </a:lnTo>
                <a:lnTo>
                  <a:pt x="0" y="137345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" name="Шестиугольник 89">
            <a:extLst>
              <a:ext uri="{FF2B5EF4-FFF2-40B4-BE49-F238E27FC236}">
                <a16:creationId xmlns:a16="http://schemas.microsoft.com/office/drawing/2014/main" id="{1FCB9ECE-8C61-496A-9E1A-8553A2118E4B}"/>
              </a:ext>
            </a:extLst>
          </p:cNvPr>
          <p:cNvSpPr/>
          <p:nvPr/>
        </p:nvSpPr>
        <p:spPr>
          <a:xfrm>
            <a:off x="8172111" y="3956082"/>
            <a:ext cx="1212769" cy="1045491"/>
          </a:xfrm>
          <a:prstGeom prst="hexagon">
            <a:avLst/>
          </a:prstGeom>
          <a:noFill/>
          <a:ln w="12700">
            <a:solidFill>
              <a:schemeClr val="bg1">
                <a:lumMod val="65000"/>
              </a:schemeClr>
            </a:solidFill>
            <a:prstDash val="sysDot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799713"/>
                      <a:gd name="connsiteY0" fmla="*/ 2068842 h 4137684"/>
                      <a:gd name="connsiteX1" fmla="*/ 1034421 w 4799713"/>
                      <a:gd name="connsiteY1" fmla="*/ 1 h 4137684"/>
                      <a:gd name="connsiteX2" fmla="*/ 3765292 w 4799713"/>
                      <a:gd name="connsiteY2" fmla="*/ 1 h 4137684"/>
                      <a:gd name="connsiteX3" fmla="*/ 4799713 w 4799713"/>
                      <a:gd name="connsiteY3" fmla="*/ 2068842 h 4137684"/>
                      <a:gd name="connsiteX4" fmla="*/ 3765292 w 4799713"/>
                      <a:gd name="connsiteY4" fmla="*/ 4137683 h 4137684"/>
                      <a:gd name="connsiteX5" fmla="*/ 1034421 w 4799713"/>
                      <a:gd name="connsiteY5" fmla="*/ 4137683 h 4137684"/>
                      <a:gd name="connsiteX6" fmla="*/ 0 w 4799713"/>
                      <a:gd name="connsiteY6" fmla="*/ 2068842 h 4137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99713" h="4137684" extrusionOk="0">
                        <a:moveTo>
                          <a:pt x="0" y="2068842"/>
                        </a:moveTo>
                        <a:cubicBezTo>
                          <a:pt x="504029" y="1326083"/>
                          <a:pt x="789019" y="750215"/>
                          <a:pt x="1034421" y="1"/>
                        </a:cubicBezTo>
                        <a:cubicBezTo>
                          <a:pt x="1756130" y="132883"/>
                          <a:pt x="2679658" y="-84950"/>
                          <a:pt x="3765292" y="1"/>
                        </a:cubicBezTo>
                        <a:cubicBezTo>
                          <a:pt x="4287078" y="742599"/>
                          <a:pt x="4297045" y="1415008"/>
                          <a:pt x="4799713" y="2068842"/>
                        </a:cubicBezTo>
                        <a:cubicBezTo>
                          <a:pt x="4412604" y="2888200"/>
                          <a:pt x="4082128" y="3844968"/>
                          <a:pt x="3765292" y="4137683"/>
                        </a:cubicBezTo>
                        <a:cubicBezTo>
                          <a:pt x="3314856" y="4187216"/>
                          <a:pt x="1378450" y="4152492"/>
                          <a:pt x="1034421" y="4137683"/>
                        </a:cubicBezTo>
                        <a:cubicBezTo>
                          <a:pt x="503629" y="3272066"/>
                          <a:pt x="304199" y="2514725"/>
                          <a:pt x="0" y="206884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2" name="Рисунок 91">
            <a:extLst>
              <a:ext uri="{FF2B5EF4-FFF2-40B4-BE49-F238E27FC236}">
                <a16:creationId xmlns:a16="http://schemas.microsoft.com/office/drawing/2014/main" id="{B4ED742D-CE69-4280-AF24-0F536262D4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3" t="9740" r="34967" b="7707"/>
          <a:stretch/>
        </p:blipFill>
        <p:spPr bwMode="auto">
          <a:xfrm>
            <a:off x="9862437" y="3585260"/>
            <a:ext cx="1992829" cy="1717956"/>
          </a:xfrm>
          <a:custGeom>
            <a:avLst/>
            <a:gdLst>
              <a:gd name="connsiteX0" fmla="*/ 429489 w 1992829"/>
              <a:gd name="connsiteY0" fmla="*/ 0 h 1717956"/>
              <a:gd name="connsiteX1" fmla="*/ 1563340 w 1992829"/>
              <a:gd name="connsiteY1" fmla="*/ 0 h 1717956"/>
              <a:gd name="connsiteX2" fmla="*/ 1992829 w 1992829"/>
              <a:gd name="connsiteY2" fmla="*/ 858978 h 1717956"/>
              <a:gd name="connsiteX3" fmla="*/ 1563340 w 1992829"/>
              <a:gd name="connsiteY3" fmla="*/ 1717956 h 1717956"/>
              <a:gd name="connsiteX4" fmla="*/ 429489 w 1992829"/>
              <a:gd name="connsiteY4" fmla="*/ 1717956 h 1717956"/>
              <a:gd name="connsiteX5" fmla="*/ 0 w 1992829"/>
              <a:gd name="connsiteY5" fmla="*/ 858978 h 1717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2829" h="1717956">
                <a:moveTo>
                  <a:pt x="429489" y="0"/>
                </a:moveTo>
                <a:lnTo>
                  <a:pt x="1563340" y="0"/>
                </a:lnTo>
                <a:lnTo>
                  <a:pt x="1992829" y="858978"/>
                </a:lnTo>
                <a:lnTo>
                  <a:pt x="1563340" y="1717956"/>
                </a:lnTo>
                <a:lnTo>
                  <a:pt x="429489" y="1717956"/>
                </a:lnTo>
                <a:lnTo>
                  <a:pt x="0" y="85897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" name="Шестиугольник 92">
            <a:extLst>
              <a:ext uri="{FF2B5EF4-FFF2-40B4-BE49-F238E27FC236}">
                <a16:creationId xmlns:a16="http://schemas.microsoft.com/office/drawing/2014/main" id="{BF7DAB32-BCB7-4CCC-9B71-9D0DB2F2611F}"/>
              </a:ext>
            </a:extLst>
          </p:cNvPr>
          <p:cNvSpPr/>
          <p:nvPr/>
        </p:nvSpPr>
        <p:spPr>
          <a:xfrm>
            <a:off x="10802203" y="2942552"/>
            <a:ext cx="916822" cy="790364"/>
          </a:xfrm>
          <a:prstGeom prst="hexagon">
            <a:avLst/>
          </a:prstGeom>
          <a:noFill/>
          <a:ln w="12700">
            <a:solidFill>
              <a:srgbClr val="A4B856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799713"/>
                      <a:gd name="connsiteY0" fmla="*/ 2068842 h 4137684"/>
                      <a:gd name="connsiteX1" fmla="*/ 1034421 w 4799713"/>
                      <a:gd name="connsiteY1" fmla="*/ 1 h 4137684"/>
                      <a:gd name="connsiteX2" fmla="*/ 3765292 w 4799713"/>
                      <a:gd name="connsiteY2" fmla="*/ 1 h 4137684"/>
                      <a:gd name="connsiteX3" fmla="*/ 4799713 w 4799713"/>
                      <a:gd name="connsiteY3" fmla="*/ 2068842 h 4137684"/>
                      <a:gd name="connsiteX4" fmla="*/ 3765292 w 4799713"/>
                      <a:gd name="connsiteY4" fmla="*/ 4137683 h 4137684"/>
                      <a:gd name="connsiteX5" fmla="*/ 1034421 w 4799713"/>
                      <a:gd name="connsiteY5" fmla="*/ 4137683 h 4137684"/>
                      <a:gd name="connsiteX6" fmla="*/ 0 w 4799713"/>
                      <a:gd name="connsiteY6" fmla="*/ 2068842 h 4137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99713" h="4137684" extrusionOk="0">
                        <a:moveTo>
                          <a:pt x="0" y="2068842"/>
                        </a:moveTo>
                        <a:cubicBezTo>
                          <a:pt x="504029" y="1326083"/>
                          <a:pt x="789019" y="750215"/>
                          <a:pt x="1034421" y="1"/>
                        </a:cubicBezTo>
                        <a:cubicBezTo>
                          <a:pt x="1756130" y="132883"/>
                          <a:pt x="2679658" y="-84950"/>
                          <a:pt x="3765292" y="1"/>
                        </a:cubicBezTo>
                        <a:cubicBezTo>
                          <a:pt x="4287078" y="742599"/>
                          <a:pt x="4297045" y="1415008"/>
                          <a:pt x="4799713" y="2068842"/>
                        </a:cubicBezTo>
                        <a:cubicBezTo>
                          <a:pt x="4412604" y="2888200"/>
                          <a:pt x="4082128" y="3844968"/>
                          <a:pt x="3765292" y="4137683"/>
                        </a:cubicBezTo>
                        <a:cubicBezTo>
                          <a:pt x="3314856" y="4187216"/>
                          <a:pt x="1378450" y="4152492"/>
                          <a:pt x="1034421" y="4137683"/>
                        </a:cubicBezTo>
                        <a:cubicBezTo>
                          <a:pt x="503629" y="3272066"/>
                          <a:pt x="304199" y="2514725"/>
                          <a:pt x="0" y="206884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65F162F-356D-4B97-2C0C-ABF297677F1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7712767">
            <a:off x="1319918" y="3289487"/>
            <a:ext cx="237788" cy="24824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29F5218-6BE2-3EE2-B823-085710864387}"/>
              </a:ext>
            </a:extLst>
          </p:cNvPr>
          <p:cNvSpPr txBox="1"/>
          <p:nvPr/>
        </p:nvSpPr>
        <p:spPr>
          <a:xfrm>
            <a:off x="1732665" y="3215600"/>
            <a:ext cx="55549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b="1" dirty="0">
                <a:solidFill>
                  <a:srgbClr val="1B2E5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врач из любой детской поликлиники </a:t>
            </a:r>
            <a:r>
              <a:rPr lang="ru-RU" sz="12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может направить пациента на консультативный </a:t>
            </a:r>
            <a:r>
              <a:rPr lang="ru-RU" sz="1200" dirty="0">
                <a:solidFill>
                  <a:srgbClr val="1B2E5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прием через ЕМИАС </a:t>
            </a:r>
            <a:r>
              <a:rPr lang="ru-RU" sz="12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 онкологу, гематологу для исключения или подтверждения диагноза</a:t>
            </a:r>
            <a:endParaRPr lang="ru-RU" sz="12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752640D-324D-4FD4-4C2B-AA8237E8701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7712767">
            <a:off x="1320859" y="4705890"/>
            <a:ext cx="237788" cy="24824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C48010E-3A08-C34B-4F83-52C692A64A3A}"/>
              </a:ext>
            </a:extLst>
          </p:cNvPr>
          <p:cNvSpPr txBox="1"/>
          <p:nvPr/>
        </p:nvSpPr>
        <p:spPr>
          <a:xfrm>
            <a:off x="1791739" y="4660753"/>
            <a:ext cx="56314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1B2E5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доступен</a:t>
            </a:r>
            <a:r>
              <a:rPr lang="ru-RU" sz="1200" b="1" dirty="0">
                <a:solidFill>
                  <a:srgbClr val="1B2E5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онкологический консилиум </a:t>
            </a:r>
            <a:endParaRPr lang="ru-RU" sz="12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53451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3EDBA9E-8FDD-49F3-860C-B91C75A5A1FB}"/>
              </a:ext>
            </a:extLst>
          </p:cNvPr>
          <p:cNvSpPr/>
          <p:nvPr/>
        </p:nvSpPr>
        <p:spPr>
          <a:xfrm>
            <a:off x="603250" y="954048"/>
            <a:ext cx="9283700" cy="18000"/>
          </a:xfrm>
          <a:prstGeom prst="rect">
            <a:avLst/>
          </a:prstGeom>
          <a:solidFill>
            <a:srgbClr val="1B2E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10E198A-6544-4AFA-BFDA-1AC2DB1266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634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D3EF1A2-0334-4349-A0BA-6DDC83356BB6}"/>
              </a:ext>
            </a:extLst>
          </p:cNvPr>
          <p:cNvSpPr txBox="1"/>
          <p:nvPr/>
        </p:nvSpPr>
        <p:spPr>
          <a:xfrm>
            <a:off x="1163344" y="368300"/>
            <a:ext cx="76885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i="0" u="none" strike="noStrike" dirty="0" err="1">
                <a:solidFill>
                  <a:srgbClr val="1B2E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Пациентоориентированный</a:t>
            </a:r>
            <a:r>
              <a:rPr lang="ru-RU" sz="3000" b="1" i="0" u="none" strike="noStrike" dirty="0">
                <a:solidFill>
                  <a:srgbClr val="1B2E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подход</a:t>
            </a:r>
            <a:endParaRPr lang="ru-RU" sz="3000" dirty="0">
              <a:solidFill>
                <a:srgbClr val="1B2E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6D370BC-1279-43AB-B90F-B7B96EA35DB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7712767">
            <a:off x="578088" y="519827"/>
            <a:ext cx="336318" cy="351103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id="{F1A72F32-F154-41F5-8478-C8CD68EC616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483584" y="529952"/>
            <a:ext cx="1364438" cy="404418"/>
          </a:xfrm>
          <a:prstGeom prst="rect">
            <a:avLst/>
          </a:prstGeom>
        </p:spPr>
      </p:pic>
      <p:sp>
        <p:nvSpPr>
          <p:cNvPr id="32" name="Прямоугольник: скругленные углы 31">
            <a:extLst>
              <a:ext uri="{FF2B5EF4-FFF2-40B4-BE49-F238E27FC236}">
                <a16:creationId xmlns:a16="http://schemas.microsoft.com/office/drawing/2014/main" id="{D7335790-EE54-433E-9C0F-68A8DF4C641C}"/>
              </a:ext>
            </a:extLst>
          </p:cNvPr>
          <p:cNvSpPr/>
          <p:nvPr/>
        </p:nvSpPr>
        <p:spPr>
          <a:xfrm>
            <a:off x="976707" y="1383227"/>
            <a:ext cx="5087490" cy="302554"/>
          </a:xfrm>
          <a:prstGeom prst="roundRect">
            <a:avLst>
              <a:gd name="adj" fmla="val 28744"/>
            </a:avLst>
          </a:prstGeom>
          <a:solidFill>
            <a:srgbClr val="A4B8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0638A2F-FFF3-412E-A891-219CB7A03820}"/>
              </a:ext>
            </a:extLst>
          </p:cNvPr>
          <p:cNvSpPr txBox="1"/>
          <p:nvPr/>
        </p:nvSpPr>
        <p:spPr>
          <a:xfrm>
            <a:off x="1106024" y="1359374"/>
            <a:ext cx="49581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0" u="none" strike="noStrike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Обновленные городские поликлиники -</a:t>
            </a:r>
            <a:endParaRPr lang="ru-RU" sz="1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4E69642-94F4-416E-9913-3C13CB300B32}"/>
              </a:ext>
            </a:extLst>
          </p:cNvPr>
          <p:cNvSpPr txBox="1"/>
          <p:nvPr/>
        </p:nvSpPr>
        <p:spPr>
          <a:xfrm>
            <a:off x="996010" y="1718358"/>
            <a:ext cx="506818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это более современный подход к оказанию медицинских услуг, в основе которого - доброжелательность и </a:t>
            </a:r>
            <a:r>
              <a:rPr lang="ru-RU" sz="1400" b="0" i="0" u="none" strike="noStrike" dirty="0" err="1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пациентоориентированность</a:t>
            </a:r>
            <a:endParaRPr lang="ru-RU" sz="1400" b="0" i="0" u="none" strike="noStrike" dirty="0">
              <a:solidFill>
                <a:srgbClr val="1B2E5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5" name="Прямоугольник: скругленные углы 34">
            <a:extLst>
              <a:ext uri="{FF2B5EF4-FFF2-40B4-BE49-F238E27FC236}">
                <a16:creationId xmlns:a16="http://schemas.microsoft.com/office/drawing/2014/main" id="{548A76A9-38C0-4D97-8AD8-B7950D449CD5}"/>
              </a:ext>
            </a:extLst>
          </p:cNvPr>
          <p:cNvSpPr/>
          <p:nvPr/>
        </p:nvSpPr>
        <p:spPr>
          <a:xfrm>
            <a:off x="996009" y="2742721"/>
            <a:ext cx="5694921" cy="1930578"/>
          </a:xfrm>
          <a:prstGeom prst="roundRect">
            <a:avLst>
              <a:gd name="adj" fmla="val 9652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>
            <a:extLst>
              <a:ext uri="{FF2B5EF4-FFF2-40B4-BE49-F238E27FC236}">
                <a16:creationId xmlns:a16="http://schemas.microsoft.com/office/drawing/2014/main" id="{62D10095-28EA-48F4-8026-7053846514B0}"/>
              </a:ext>
            </a:extLst>
          </p:cNvPr>
          <p:cNvSpPr/>
          <p:nvPr/>
        </p:nvSpPr>
        <p:spPr>
          <a:xfrm>
            <a:off x="1248632" y="2879333"/>
            <a:ext cx="1041470" cy="1041470"/>
          </a:xfrm>
          <a:prstGeom prst="ellipse">
            <a:avLst/>
          </a:prstGeom>
          <a:solidFill>
            <a:srgbClr val="FDDD51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9B24140-BE55-4856-84D5-301CB22AA139}"/>
              </a:ext>
            </a:extLst>
          </p:cNvPr>
          <p:cNvSpPr txBox="1"/>
          <p:nvPr/>
        </p:nvSpPr>
        <p:spPr>
          <a:xfrm>
            <a:off x="1793325" y="3057461"/>
            <a:ext cx="44300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0" u="none" strike="noStrike" dirty="0">
                <a:solidFill>
                  <a:srgbClr val="1B2E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Реализовать такой подход помогает персонал центров госуслуг «Мои документы»</a:t>
            </a:r>
            <a:endParaRPr lang="ru-RU" sz="1400" dirty="0">
              <a:solidFill>
                <a:srgbClr val="1B2E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EBA9102-3D5F-4295-B4C9-202F694FFC09}"/>
              </a:ext>
            </a:extLst>
          </p:cNvPr>
          <p:cNvSpPr txBox="1"/>
          <p:nvPr/>
        </p:nvSpPr>
        <p:spPr>
          <a:xfrm>
            <a:off x="1383250" y="2921027"/>
            <a:ext cx="4370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i="0" u="none" strike="noStrike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sz="60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5AD9543-56A5-43B7-B167-98828937FBAA}"/>
              </a:ext>
            </a:extLst>
          </p:cNvPr>
          <p:cNvSpPr txBox="1"/>
          <p:nvPr/>
        </p:nvSpPr>
        <p:spPr>
          <a:xfrm>
            <a:off x="3728169" y="3858373"/>
            <a:ext cx="26451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0" i="0" u="none" strike="noStrike" dirty="0">
                <a:solidFill>
                  <a:srgbClr val="A4B85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сотрудников МФЦ работают администраторами </a:t>
            </a:r>
          </a:p>
          <a:p>
            <a:r>
              <a:rPr lang="ru-RU" sz="1200" b="0" i="0" u="none" strike="noStrike" dirty="0">
                <a:solidFill>
                  <a:srgbClr val="A4B85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 поликлиниках </a:t>
            </a:r>
            <a:endParaRPr lang="ru-RU" sz="1200" dirty="0">
              <a:solidFill>
                <a:srgbClr val="A4B856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06AF60F-7AA3-4EB4-B2E5-A6BE988C6879}"/>
              </a:ext>
            </a:extLst>
          </p:cNvPr>
          <p:cNvSpPr txBox="1"/>
          <p:nvPr/>
        </p:nvSpPr>
        <p:spPr>
          <a:xfrm>
            <a:off x="2255479" y="3873379"/>
            <a:ext cx="830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u="none" strike="noStrike" dirty="0">
                <a:solidFill>
                  <a:srgbClr val="A4B8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1,5</a:t>
            </a:r>
            <a:endParaRPr lang="ru-RU" sz="3600" dirty="0">
              <a:solidFill>
                <a:srgbClr val="A4B8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24A7C4D-5857-4363-B277-C2395EC6A08D}"/>
              </a:ext>
            </a:extLst>
          </p:cNvPr>
          <p:cNvSpPr txBox="1"/>
          <p:nvPr/>
        </p:nvSpPr>
        <p:spPr>
          <a:xfrm>
            <a:off x="2041578" y="3971506"/>
            <a:ext cx="4599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0" u="none" strike="noStrike" dirty="0">
                <a:solidFill>
                  <a:srgbClr val="A4B8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endParaRPr lang="ru-RU" sz="2400" dirty="0">
              <a:solidFill>
                <a:srgbClr val="A4B8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DE2872E-8E6A-494D-A649-550821BF6831}"/>
              </a:ext>
            </a:extLst>
          </p:cNvPr>
          <p:cNvSpPr txBox="1"/>
          <p:nvPr/>
        </p:nvSpPr>
        <p:spPr>
          <a:xfrm>
            <a:off x="2963304" y="4003467"/>
            <a:ext cx="11822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0" u="none" strike="noStrike" dirty="0">
                <a:solidFill>
                  <a:srgbClr val="A4B8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тыс.</a:t>
            </a:r>
            <a:endParaRPr lang="ru-RU" sz="2400" dirty="0">
              <a:solidFill>
                <a:srgbClr val="A4B8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6B9D70D-9468-4BAE-BA39-EE9CF1074205}"/>
              </a:ext>
            </a:extLst>
          </p:cNvPr>
          <p:cNvSpPr txBox="1"/>
          <p:nvPr/>
        </p:nvSpPr>
        <p:spPr>
          <a:xfrm>
            <a:off x="746247" y="4992330"/>
            <a:ext cx="80332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Ознакомиться с ценностями и принципами работы поликлиник пациенты могут: </a:t>
            </a:r>
            <a:endParaRPr lang="ru-RU" sz="14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0389972-1E1E-4EB0-AB0E-2210D10FF509}"/>
              </a:ext>
            </a:extLst>
          </p:cNvPr>
          <p:cNvSpPr txBox="1"/>
          <p:nvPr/>
        </p:nvSpPr>
        <p:spPr>
          <a:xfrm>
            <a:off x="1363767" y="5527345"/>
            <a:ext cx="24964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на стендах в поликлиниках</a:t>
            </a:r>
            <a:endParaRPr lang="ru-RU" sz="12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DAE5F404-C885-40C1-9993-1B00DA2BD89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7712767">
            <a:off x="1013696" y="5583615"/>
            <a:ext cx="237788" cy="248241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5094BFC3-D678-46DA-894B-69B524312180}"/>
              </a:ext>
            </a:extLst>
          </p:cNvPr>
          <p:cNvSpPr txBox="1"/>
          <p:nvPr/>
        </p:nvSpPr>
        <p:spPr>
          <a:xfrm>
            <a:off x="1370824" y="6023393"/>
            <a:ext cx="4136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 специальных информационных буклетах </a:t>
            </a:r>
            <a:endParaRPr lang="ru-RU" sz="12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FC6B393B-919E-4B94-80E9-8070AE687A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7712767">
            <a:off x="1020755" y="6089036"/>
            <a:ext cx="237788" cy="248241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33FAA50A-3AC8-446D-9103-6604AEEE8FF2}"/>
              </a:ext>
            </a:extLst>
          </p:cNvPr>
          <p:cNvSpPr txBox="1"/>
          <p:nvPr/>
        </p:nvSpPr>
        <p:spPr>
          <a:xfrm>
            <a:off x="4580388" y="5527345"/>
            <a:ext cx="21105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 электронных письмах </a:t>
            </a:r>
            <a:endParaRPr lang="ru-RU" sz="12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7C75C1B2-566B-470D-8B14-6FF0F811233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7712767">
            <a:off x="4230319" y="5583615"/>
            <a:ext cx="237788" cy="248241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29B1FC7F-0562-4DF9-A4DB-2C4D2F2BA7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1" t="5357" r="21160" b="11512"/>
          <a:stretch/>
        </p:blipFill>
        <p:spPr bwMode="auto">
          <a:xfrm>
            <a:off x="8059465" y="2680919"/>
            <a:ext cx="3996110" cy="3444920"/>
          </a:xfrm>
          <a:custGeom>
            <a:avLst/>
            <a:gdLst>
              <a:gd name="connsiteX0" fmla="*/ 861231 w 3996110"/>
              <a:gd name="connsiteY0" fmla="*/ 0 h 3444920"/>
              <a:gd name="connsiteX1" fmla="*/ 3134880 w 3996110"/>
              <a:gd name="connsiteY1" fmla="*/ 0 h 3444920"/>
              <a:gd name="connsiteX2" fmla="*/ 3996110 w 3996110"/>
              <a:gd name="connsiteY2" fmla="*/ 1722460 h 3444920"/>
              <a:gd name="connsiteX3" fmla="*/ 3134880 w 3996110"/>
              <a:gd name="connsiteY3" fmla="*/ 3444920 h 3444920"/>
              <a:gd name="connsiteX4" fmla="*/ 861231 w 3996110"/>
              <a:gd name="connsiteY4" fmla="*/ 3444920 h 3444920"/>
              <a:gd name="connsiteX5" fmla="*/ 0 w 3996110"/>
              <a:gd name="connsiteY5" fmla="*/ 1722460 h 3444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96110" h="3444920">
                <a:moveTo>
                  <a:pt x="861231" y="0"/>
                </a:moveTo>
                <a:lnTo>
                  <a:pt x="3134880" y="0"/>
                </a:lnTo>
                <a:lnTo>
                  <a:pt x="3996110" y="1722460"/>
                </a:lnTo>
                <a:lnTo>
                  <a:pt x="3134880" y="3444920"/>
                </a:lnTo>
                <a:lnTo>
                  <a:pt x="861231" y="3444920"/>
                </a:lnTo>
                <a:lnTo>
                  <a:pt x="0" y="172246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Шестиугольник 63">
            <a:extLst>
              <a:ext uri="{FF2B5EF4-FFF2-40B4-BE49-F238E27FC236}">
                <a16:creationId xmlns:a16="http://schemas.microsoft.com/office/drawing/2014/main" id="{F5FAA29E-F708-4788-B558-B2C00C835213}"/>
              </a:ext>
            </a:extLst>
          </p:cNvPr>
          <p:cNvSpPr/>
          <p:nvPr/>
        </p:nvSpPr>
        <p:spPr>
          <a:xfrm>
            <a:off x="7227969" y="3604803"/>
            <a:ext cx="1372840" cy="1183482"/>
          </a:xfrm>
          <a:prstGeom prst="hexagon">
            <a:avLst/>
          </a:prstGeom>
          <a:noFill/>
          <a:ln w="12700">
            <a:solidFill>
              <a:schemeClr val="bg1">
                <a:lumMod val="65000"/>
              </a:schemeClr>
            </a:solidFill>
            <a:prstDash val="sysDot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799713"/>
                      <a:gd name="connsiteY0" fmla="*/ 2068842 h 4137684"/>
                      <a:gd name="connsiteX1" fmla="*/ 1034421 w 4799713"/>
                      <a:gd name="connsiteY1" fmla="*/ 1 h 4137684"/>
                      <a:gd name="connsiteX2" fmla="*/ 3765292 w 4799713"/>
                      <a:gd name="connsiteY2" fmla="*/ 1 h 4137684"/>
                      <a:gd name="connsiteX3" fmla="*/ 4799713 w 4799713"/>
                      <a:gd name="connsiteY3" fmla="*/ 2068842 h 4137684"/>
                      <a:gd name="connsiteX4" fmla="*/ 3765292 w 4799713"/>
                      <a:gd name="connsiteY4" fmla="*/ 4137683 h 4137684"/>
                      <a:gd name="connsiteX5" fmla="*/ 1034421 w 4799713"/>
                      <a:gd name="connsiteY5" fmla="*/ 4137683 h 4137684"/>
                      <a:gd name="connsiteX6" fmla="*/ 0 w 4799713"/>
                      <a:gd name="connsiteY6" fmla="*/ 2068842 h 4137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99713" h="4137684" extrusionOk="0">
                        <a:moveTo>
                          <a:pt x="0" y="2068842"/>
                        </a:moveTo>
                        <a:cubicBezTo>
                          <a:pt x="504029" y="1326083"/>
                          <a:pt x="789019" y="750215"/>
                          <a:pt x="1034421" y="1"/>
                        </a:cubicBezTo>
                        <a:cubicBezTo>
                          <a:pt x="1756130" y="132883"/>
                          <a:pt x="2679658" y="-84950"/>
                          <a:pt x="3765292" y="1"/>
                        </a:cubicBezTo>
                        <a:cubicBezTo>
                          <a:pt x="4287078" y="742599"/>
                          <a:pt x="4297045" y="1415008"/>
                          <a:pt x="4799713" y="2068842"/>
                        </a:cubicBezTo>
                        <a:cubicBezTo>
                          <a:pt x="4412604" y="2888200"/>
                          <a:pt x="4082128" y="3844968"/>
                          <a:pt x="3765292" y="4137683"/>
                        </a:cubicBezTo>
                        <a:cubicBezTo>
                          <a:pt x="3314856" y="4187216"/>
                          <a:pt x="1378450" y="4152492"/>
                          <a:pt x="1034421" y="4137683"/>
                        </a:cubicBezTo>
                        <a:cubicBezTo>
                          <a:pt x="503629" y="3272066"/>
                          <a:pt x="304199" y="2514725"/>
                          <a:pt x="0" y="206884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Шестиугольник 68">
            <a:extLst>
              <a:ext uri="{FF2B5EF4-FFF2-40B4-BE49-F238E27FC236}">
                <a16:creationId xmlns:a16="http://schemas.microsoft.com/office/drawing/2014/main" id="{B4811467-746B-40C2-B46E-814A20C050A3}"/>
              </a:ext>
            </a:extLst>
          </p:cNvPr>
          <p:cNvSpPr/>
          <p:nvPr/>
        </p:nvSpPr>
        <p:spPr>
          <a:xfrm>
            <a:off x="9511225" y="1945706"/>
            <a:ext cx="1131372" cy="975321"/>
          </a:xfrm>
          <a:prstGeom prst="hexagon">
            <a:avLst/>
          </a:prstGeom>
          <a:noFill/>
          <a:ln w="12700">
            <a:solidFill>
              <a:srgbClr val="A4B856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799713"/>
                      <a:gd name="connsiteY0" fmla="*/ 2068842 h 4137684"/>
                      <a:gd name="connsiteX1" fmla="*/ 1034421 w 4799713"/>
                      <a:gd name="connsiteY1" fmla="*/ 1 h 4137684"/>
                      <a:gd name="connsiteX2" fmla="*/ 3765292 w 4799713"/>
                      <a:gd name="connsiteY2" fmla="*/ 1 h 4137684"/>
                      <a:gd name="connsiteX3" fmla="*/ 4799713 w 4799713"/>
                      <a:gd name="connsiteY3" fmla="*/ 2068842 h 4137684"/>
                      <a:gd name="connsiteX4" fmla="*/ 3765292 w 4799713"/>
                      <a:gd name="connsiteY4" fmla="*/ 4137683 h 4137684"/>
                      <a:gd name="connsiteX5" fmla="*/ 1034421 w 4799713"/>
                      <a:gd name="connsiteY5" fmla="*/ 4137683 h 4137684"/>
                      <a:gd name="connsiteX6" fmla="*/ 0 w 4799713"/>
                      <a:gd name="connsiteY6" fmla="*/ 2068842 h 4137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99713" h="4137684" extrusionOk="0">
                        <a:moveTo>
                          <a:pt x="0" y="2068842"/>
                        </a:moveTo>
                        <a:cubicBezTo>
                          <a:pt x="504029" y="1326083"/>
                          <a:pt x="789019" y="750215"/>
                          <a:pt x="1034421" y="1"/>
                        </a:cubicBezTo>
                        <a:cubicBezTo>
                          <a:pt x="1756130" y="132883"/>
                          <a:pt x="2679658" y="-84950"/>
                          <a:pt x="3765292" y="1"/>
                        </a:cubicBezTo>
                        <a:cubicBezTo>
                          <a:pt x="4287078" y="742599"/>
                          <a:pt x="4297045" y="1415008"/>
                          <a:pt x="4799713" y="2068842"/>
                        </a:cubicBezTo>
                        <a:cubicBezTo>
                          <a:pt x="4412604" y="2888200"/>
                          <a:pt x="4082128" y="3844968"/>
                          <a:pt x="3765292" y="4137683"/>
                        </a:cubicBezTo>
                        <a:cubicBezTo>
                          <a:pt x="3314856" y="4187216"/>
                          <a:pt x="1378450" y="4152492"/>
                          <a:pt x="1034421" y="4137683"/>
                        </a:cubicBezTo>
                        <a:cubicBezTo>
                          <a:pt x="503629" y="3272066"/>
                          <a:pt x="304199" y="2514725"/>
                          <a:pt x="0" y="206884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8A045167-84B3-45A8-91F3-CAFC19436B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2" t="1350" r="24753" b="16532"/>
          <a:stretch/>
        </p:blipFill>
        <p:spPr bwMode="auto">
          <a:xfrm>
            <a:off x="6848591" y="1169968"/>
            <a:ext cx="2257201" cy="1945863"/>
          </a:xfrm>
          <a:custGeom>
            <a:avLst/>
            <a:gdLst>
              <a:gd name="connsiteX0" fmla="*/ 486466 w 2257201"/>
              <a:gd name="connsiteY0" fmla="*/ 0 h 1945863"/>
              <a:gd name="connsiteX1" fmla="*/ 1770735 w 2257201"/>
              <a:gd name="connsiteY1" fmla="*/ 0 h 1945863"/>
              <a:gd name="connsiteX2" fmla="*/ 2257201 w 2257201"/>
              <a:gd name="connsiteY2" fmla="*/ 972932 h 1945863"/>
              <a:gd name="connsiteX3" fmla="*/ 1770735 w 2257201"/>
              <a:gd name="connsiteY3" fmla="*/ 1945863 h 1945863"/>
              <a:gd name="connsiteX4" fmla="*/ 486466 w 2257201"/>
              <a:gd name="connsiteY4" fmla="*/ 1945863 h 1945863"/>
              <a:gd name="connsiteX5" fmla="*/ 0 w 2257201"/>
              <a:gd name="connsiteY5" fmla="*/ 972932 h 1945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57201" h="1945863">
                <a:moveTo>
                  <a:pt x="486466" y="0"/>
                </a:moveTo>
                <a:lnTo>
                  <a:pt x="1770735" y="0"/>
                </a:lnTo>
                <a:lnTo>
                  <a:pt x="2257201" y="972932"/>
                </a:lnTo>
                <a:lnTo>
                  <a:pt x="1770735" y="1945863"/>
                </a:lnTo>
                <a:lnTo>
                  <a:pt x="486466" y="1945863"/>
                </a:lnTo>
                <a:lnTo>
                  <a:pt x="0" y="97293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65021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3EDBA9E-8FDD-49F3-860C-B91C75A5A1FB}"/>
              </a:ext>
            </a:extLst>
          </p:cNvPr>
          <p:cNvSpPr/>
          <p:nvPr/>
        </p:nvSpPr>
        <p:spPr>
          <a:xfrm>
            <a:off x="603250" y="954048"/>
            <a:ext cx="9283700" cy="18000"/>
          </a:xfrm>
          <a:prstGeom prst="rect">
            <a:avLst/>
          </a:prstGeom>
          <a:solidFill>
            <a:srgbClr val="1B2E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10E198A-6544-4AFA-BFDA-1AC2DB1266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D3EF1A2-0334-4349-A0BA-6DDC83356BB6}"/>
              </a:ext>
            </a:extLst>
          </p:cNvPr>
          <p:cNvSpPr txBox="1"/>
          <p:nvPr/>
        </p:nvSpPr>
        <p:spPr>
          <a:xfrm>
            <a:off x="1163344" y="368300"/>
            <a:ext cx="76885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i="0" u="none" strike="noStrike" dirty="0">
                <a:solidFill>
                  <a:srgbClr val="1B2E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Прикрепленное население</a:t>
            </a:r>
            <a:endParaRPr lang="ru-RU" sz="3000" dirty="0">
              <a:solidFill>
                <a:srgbClr val="1B2E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6D370BC-1279-43AB-B90F-B7B96EA35DB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7712767">
            <a:off x="578088" y="519827"/>
            <a:ext cx="336318" cy="351103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id="{F1A72F32-F154-41F5-8478-C8CD68EC616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456152" y="545907"/>
            <a:ext cx="1364438" cy="404418"/>
          </a:xfrm>
          <a:prstGeom prst="rect">
            <a:avLst/>
          </a:prstGeom>
        </p:spPr>
      </p:pic>
      <p:sp>
        <p:nvSpPr>
          <p:cNvPr id="32" name="Прямоугольник: скругленные углы 31">
            <a:extLst>
              <a:ext uri="{FF2B5EF4-FFF2-40B4-BE49-F238E27FC236}">
                <a16:creationId xmlns:a16="http://schemas.microsoft.com/office/drawing/2014/main" id="{D7335790-EE54-433E-9C0F-68A8DF4C641C}"/>
              </a:ext>
            </a:extLst>
          </p:cNvPr>
          <p:cNvSpPr/>
          <p:nvPr/>
        </p:nvSpPr>
        <p:spPr>
          <a:xfrm>
            <a:off x="976707" y="1383227"/>
            <a:ext cx="5087490" cy="302554"/>
          </a:xfrm>
          <a:prstGeom prst="roundRect">
            <a:avLst>
              <a:gd name="adj" fmla="val 28744"/>
            </a:avLst>
          </a:prstGeom>
          <a:solidFill>
            <a:srgbClr val="A4B8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0638A2F-FFF3-412E-A891-219CB7A03820}"/>
              </a:ext>
            </a:extLst>
          </p:cNvPr>
          <p:cNvSpPr txBox="1"/>
          <p:nvPr/>
        </p:nvSpPr>
        <p:spPr>
          <a:xfrm>
            <a:off x="1025497" y="1359500"/>
            <a:ext cx="49581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0" u="none" strike="noStrike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На 01 января 2024 года – 16 204</a:t>
            </a:r>
            <a:endParaRPr lang="ru-RU" sz="1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4E69642-94F4-416E-9913-3C13CB300B32}"/>
              </a:ext>
            </a:extLst>
          </p:cNvPr>
          <p:cNvSpPr txBox="1"/>
          <p:nvPr/>
        </p:nvSpPr>
        <p:spPr>
          <a:xfrm>
            <a:off x="996010" y="1718358"/>
            <a:ext cx="50681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Снижение численности населения на 20 человек (0,2%) по сравнению с предыдущим годом</a:t>
            </a:r>
          </a:p>
        </p:txBody>
      </p:sp>
      <p:sp>
        <p:nvSpPr>
          <p:cNvPr id="35" name="Прямоугольник: скругленные углы 34">
            <a:extLst>
              <a:ext uri="{FF2B5EF4-FFF2-40B4-BE49-F238E27FC236}">
                <a16:creationId xmlns:a16="http://schemas.microsoft.com/office/drawing/2014/main" id="{548A76A9-38C0-4D97-8AD8-B7950D449CD5}"/>
              </a:ext>
            </a:extLst>
          </p:cNvPr>
          <p:cNvSpPr/>
          <p:nvPr/>
        </p:nvSpPr>
        <p:spPr>
          <a:xfrm>
            <a:off x="996009" y="2742721"/>
            <a:ext cx="5694921" cy="1930578"/>
          </a:xfrm>
          <a:prstGeom prst="roundRect">
            <a:avLst>
              <a:gd name="adj" fmla="val 9652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>
            <a:extLst>
              <a:ext uri="{FF2B5EF4-FFF2-40B4-BE49-F238E27FC236}">
                <a16:creationId xmlns:a16="http://schemas.microsoft.com/office/drawing/2014/main" id="{62D10095-28EA-48F4-8026-7053846514B0}"/>
              </a:ext>
            </a:extLst>
          </p:cNvPr>
          <p:cNvSpPr/>
          <p:nvPr/>
        </p:nvSpPr>
        <p:spPr>
          <a:xfrm>
            <a:off x="1248632" y="2879333"/>
            <a:ext cx="1041470" cy="1041470"/>
          </a:xfrm>
          <a:prstGeom prst="ellipse">
            <a:avLst/>
          </a:prstGeom>
          <a:solidFill>
            <a:srgbClr val="FDDD51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9B24140-BE55-4856-84D5-301CB22AA139}"/>
              </a:ext>
            </a:extLst>
          </p:cNvPr>
          <p:cNvSpPr txBox="1"/>
          <p:nvPr/>
        </p:nvSpPr>
        <p:spPr>
          <a:xfrm>
            <a:off x="1793325" y="3057461"/>
            <a:ext cx="44300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0" u="none" strike="noStrike" dirty="0">
                <a:solidFill>
                  <a:srgbClr val="1B2E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 2023 году родились 628 детей (в 2022 – 526)</a:t>
            </a:r>
            <a:endParaRPr lang="ru-RU" sz="1400" dirty="0">
              <a:solidFill>
                <a:srgbClr val="1B2E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EBA9102-3D5F-4295-B4C9-202F694FFC09}"/>
              </a:ext>
            </a:extLst>
          </p:cNvPr>
          <p:cNvSpPr txBox="1"/>
          <p:nvPr/>
        </p:nvSpPr>
        <p:spPr>
          <a:xfrm>
            <a:off x="1383250" y="2921027"/>
            <a:ext cx="4370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i="0" u="none" strike="noStrike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sz="60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5AD9543-56A5-43B7-B167-98828937FBAA}"/>
              </a:ext>
            </a:extLst>
          </p:cNvPr>
          <p:cNvSpPr txBox="1"/>
          <p:nvPr/>
        </p:nvSpPr>
        <p:spPr>
          <a:xfrm>
            <a:off x="3728169" y="3858373"/>
            <a:ext cx="29627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>
                <a:solidFill>
                  <a:srgbClr val="A4B856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детей находятся под наблюдением медицинских работников в образовательных учреждениях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06AF60F-7AA3-4EB4-B2E5-A6BE988C6879}"/>
              </a:ext>
            </a:extLst>
          </p:cNvPr>
          <p:cNvSpPr txBox="1"/>
          <p:nvPr/>
        </p:nvSpPr>
        <p:spPr>
          <a:xfrm>
            <a:off x="2255479" y="3873379"/>
            <a:ext cx="830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u="none" strike="noStrike" dirty="0">
                <a:solidFill>
                  <a:srgbClr val="A4B8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3600" b="1" i="0" u="none" strike="noStrike" dirty="0">
                <a:solidFill>
                  <a:srgbClr val="A4B8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3600" dirty="0">
              <a:solidFill>
                <a:srgbClr val="A4B8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24A7C4D-5857-4363-B277-C2395EC6A08D}"/>
              </a:ext>
            </a:extLst>
          </p:cNvPr>
          <p:cNvSpPr txBox="1"/>
          <p:nvPr/>
        </p:nvSpPr>
        <p:spPr>
          <a:xfrm>
            <a:off x="2041578" y="3971506"/>
            <a:ext cx="4599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0" u="none" strike="noStrike" dirty="0">
                <a:solidFill>
                  <a:srgbClr val="A4B8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endParaRPr lang="ru-RU" sz="2400" dirty="0">
              <a:solidFill>
                <a:srgbClr val="A4B8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DE2872E-8E6A-494D-A649-550821BF6831}"/>
              </a:ext>
            </a:extLst>
          </p:cNvPr>
          <p:cNvSpPr txBox="1"/>
          <p:nvPr/>
        </p:nvSpPr>
        <p:spPr>
          <a:xfrm>
            <a:off x="2963304" y="4003467"/>
            <a:ext cx="11822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0" u="none" strike="noStrike" dirty="0">
                <a:solidFill>
                  <a:srgbClr val="A4B8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тыс.</a:t>
            </a:r>
            <a:endParaRPr lang="ru-RU" sz="2400" dirty="0">
              <a:solidFill>
                <a:srgbClr val="A4B8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0389972-1E1E-4EB0-AB0E-2210D10FF509}"/>
              </a:ext>
            </a:extLst>
          </p:cNvPr>
          <p:cNvSpPr txBox="1"/>
          <p:nvPr/>
        </p:nvSpPr>
        <p:spPr>
          <a:xfrm>
            <a:off x="1363767" y="5527345"/>
            <a:ext cx="24964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Дети 0-14 лет: 13 590 </a:t>
            </a:r>
            <a:endParaRPr lang="ru-RU" sz="12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DAE5F404-C885-40C1-9993-1B00DA2BD89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7712767">
            <a:off x="1013696" y="5583615"/>
            <a:ext cx="237788" cy="248241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5094BFC3-D678-46DA-894B-69B524312180}"/>
              </a:ext>
            </a:extLst>
          </p:cNvPr>
          <p:cNvSpPr txBox="1"/>
          <p:nvPr/>
        </p:nvSpPr>
        <p:spPr>
          <a:xfrm>
            <a:off x="1370824" y="6023393"/>
            <a:ext cx="4136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1B2E5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Подростки 15-18 лет: 2 614</a:t>
            </a:r>
          </a:p>
        </p:txBody>
      </p:sp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FC6B393B-919E-4B94-80E9-8070AE687A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7712767">
            <a:off x="1020755" y="6089036"/>
            <a:ext cx="237788" cy="248241"/>
          </a:xfrm>
          <a:prstGeom prst="rect">
            <a:avLst/>
          </a:prstGeom>
        </p:spPr>
      </p:pic>
      <p:sp>
        <p:nvSpPr>
          <p:cNvPr id="64" name="Шестиугольник 63">
            <a:extLst>
              <a:ext uri="{FF2B5EF4-FFF2-40B4-BE49-F238E27FC236}">
                <a16:creationId xmlns:a16="http://schemas.microsoft.com/office/drawing/2014/main" id="{F5FAA29E-F708-4788-B558-B2C00C835213}"/>
              </a:ext>
            </a:extLst>
          </p:cNvPr>
          <p:cNvSpPr/>
          <p:nvPr/>
        </p:nvSpPr>
        <p:spPr>
          <a:xfrm>
            <a:off x="7227969" y="3604803"/>
            <a:ext cx="1372840" cy="1183482"/>
          </a:xfrm>
          <a:prstGeom prst="hexagon">
            <a:avLst/>
          </a:prstGeom>
          <a:noFill/>
          <a:ln w="12700">
            <a:solidFill>
              <a:schemeClr val="bg1">
                <a:lumMod val="65000"/>
              </a:schemeClr>
            </a:solidFill>
            <a:prstDash val="sysDot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799713"/>
                      <a:gd name="connsiteY0" fmla="*/ 2068842 h 4137684"/>
                      <a:gd name="connsiteX1" fmla="*/ 1034421 w 4799713"/>
                      <a:gd name="connsiteY1" fmla="*/ 1 h 4137684"/>
                      <a:gd name="connsiteX2" fmla="*/ 3765292 w 4799713"/>
                      <a:gd name="connsiteY2" fmla="*/ 1 h 4137684"/>
                      <a:gd name="connsiteX3" fmla="*/ 4799713 w 4799713"/>
                      <a:gd name="connsiteY3" fmla="*/ 2068842 h 4137684"/>
                      <a:gd name="connsiteX4" fmla="*/ 3765292 w 4799713"/>
                      <a:gd name="connsiteY4" fmla="*/ 4137683 h 4137684"/>
                      <a:gd name="connsiteX5" fmla="*/ 1034421 w 4799713"/>
                      <a:gd name="connsiteY5" fmla="*/ 4137683 h 4137684"/>
                      <a:gd name="connsiteX6" fmla="*/ 0 w 4799713"/>
                      <a:gd name="connsiteY6" fmla="*/ 2068842 h 4137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99713" h="4137684" extrusionOk="0">
                        <a:moveTo>
                          <a:pt x="0" y="2068842"/>
                        </a:moveTo>
                        <a:cubicBezTo>
                          <a:pt x="504029" y="1326083"/>
                          <a:pt x="789019" y="750215"/>
                          <a:pt x="1034421" y="1"/>
                        </a:cubicBezTo>
                        <a:cubicBezTo>
                          <a:pt x="1756130" y="132883"/>
                          <a:pt x="2679658" y="-84950"/>
                          <a:pt x="3765292" y="1"/>
                        </a:cubicBezTo>
                        <a:cubicBezTo>
                          <a:pt x="4287078" y="742599"/>
                          <a:pt x="4297045" y="1415008"/>
                          <a:pt x="4799713" y="2068842"/>
                        </a:cubicBezTo>
                        <a:cubicBezTo>
                          <a:pt x="4412604" y="2888200"/>
                          <a:pt x="4082128" y="3844968"/>
                          <a:pt x="3765292" y="4137683"/>
                        </a:cubicBezTo>
                        <a:cubicBezTo>
                          <a:pt x="3314856" y="4187216"/>
                          <a:pt x="1378450" y="4152492"/>
                          <a:pt x="1034421" y="4137683"/>
                        </a:cubicBezTo>
                        <a:cubicBezTo>
                          <a:pt x="503629" y="3272066"/>
                          <a:pt x="304199" y="2514725"/>
                          <a:pt x="0" y="206884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Шестиугольник 68">
            <a:extLst>
              <a:ext uri="{FF2B5EF4-FFF2-40B4-BE49-F238E27FC236}">
                <a16:creationId xmlns:a16="http://schemas.microsoft.com/office/drawing/2014/main" id="{B4811467-746B-40C2-B46E-814A20C050A3}"/>
              </a:ext>
            </a:extLst>
          </p:cNvPr>
          <p:cNvSpPr/>
          <p:nvPr/>
        </p:nvSpPr>
        <p:spPr>
          <a:xfrm>
            <a:off x="9511225" y="1945706"/>
            <a:ext cx="1131372" cy="975321"/>
          </a:xfrm>
          <a:prstGeom prst="hexagon">
            <a:avLst/>
          </a:prstGeom>
          <a:noFill/>
          <a:ln w="12700">
            <a:solidFill>
              <a:srgbClr val="A4B856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799713"/>
                      <a:gd name="connsiteY0" fmla="*/ 2068842 h 4137684"/>
                      <a:gd name="connsiteX1" fmla="*/ 1034421 w 4799713"/>
                      <a:gd name="connsiteY1" fmla="*/ 1 h 4137684"/>
                      <a:gd name="connsiteX2" fmla="*/ 3765292 w 4799713"/>
                      <a:gd name="connsiteY2" fmla="*/ 1 h 4137684"/>
                      <a:gd name="connsiteX3" fmla="*/ 4799713 w 4799713"/>
                      <a:gd name="connsiteY3" fmla="*/ 2068842 h 4137684"/>
                      <a:gd name="connsiteX4" fmla="*/ 3765292 w 4799713"/>
                      <a:gd name="connsiteY4" fmla="*/ 4137683 h 4137684"/>
                      <a:gd name="connsiteX5" fmla="*/ 1034421 w 4799713"/>
                      <a:gd name="connsiteY5" fmla="*/ 4137683 h 4137684"/>
                      <a:gd name="connsiteX6" fmla="*/ 0 w 4799713"/>
                      <a:gd name="connsiteY6" fmla="*/ 2068842 h 4137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99713" h="4137684" extrusionOk="0">
                        <a:moveTo>
                          <a:pt x="0" y="2068842"/>
                        </a:moveTo>
                        <a:cubicBezTo>
                          <a:pt x="504029" y="1326083"/>
                          <a:pt x="789019" y="750215"/>
                          <a:pt x="1034421" y="1"/>
                        </a:cubicBezTo>
                        <a:cubicBezTo>
                          <a:pt x="1756130" y="132883"/>
                          <a:pt x="2679658" y="-84950"/>
                          <a:pt x="3765292" y="1"/>
                        </a:cubicBezTo>
                        <a:cubicBezTo>
                          <a:pt x="4287078" y="742599"/>
                          <a:pt x="4297045" y="1415008"/>
                          <a:pt x="4799713" y="2068842"/>
                        </a:cubicBezTo>
                        <a:cubicBezTo>
                          <a:pt x="4412604" y="2888200"/>
                          <a:pt x="4082128" y="3844968"/>
                          <a:pt x="3765292" y="4137683"/>
                        </a:cubicBezTo>
                        <a:cubicBezTo>
                          <a:pt x="3314856" y="4187216"/>
                          <a:pt x="1378450" y="4152492"/>
                          <a:pt x="1034421" y="4137683"/>
                        </a:cubicBezTo>
                        <a:cubicBezTo>
                          <a:pt x="503629" y="3272066"/>
                          <a:pt x="304199" y="2514725"/>
                          <a:pt x="0" y="206884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2A2245F-83DF-3F91-5C35-BD266D6371EE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112987" y="926924"/>
            <a:ext cx="4065867" cy="2808000"/>
          </a:xfrm>
          <a:prstGeom prst="hexagon">
            <a:avLst/>
          </a:prstGeom>
        </p:spPr>
      </p:pic>
      <p:sp>
        <p:nvSpPr>
          <p:cNvPr id="6" name="Стрелка: вниз 5">
            <a:extLst>
              <a:ext uri="{FF2B5EF4-FFF2-40B4-BE49-F238E27FC236}">
                <a16:creationId xmlns:a16="http://schemas.microsoft.com/office/drawing/2014/main" id="{412022CC-3116-19A8-D02F-752C852E290F}"/>
              </a:ext>
            </a:extLst>
          </p:cNvPr>
          <p:cNvSpPr/>
          <p:nvPr/>
        </p:nvSpPr>
        <p:spPr>
          <a:xfrm>
            <a:off x="3520452" y="5443466"/>
            <a:ext cx="216000" cy="324000"/>
          </a:xfrm>
          <a:prstGeom prst="downArrow">
            <a:avLst/>
          </a:prstGeom>
          <a:solidFill>
            <a:srgbClr val="A4B8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: вверх 9">
            <a:extLst>
              <a:ext uri="{FF2B5EF4-FFF2-40B4-BE49-F238E27FC236}">
                <a16:creationId xmlns:a16="http://schemas.microsoft.com/office/drawing/2014/main" id="{E071AB78-661A-22DA-CA10-0762AACF53F8}"/>
              </a:ext>
            </a:extLst>
          </p:cNvPr>
          <p:cNvSpPr/>
          <p:nvPr/>
        </p:nvSpPr>
        <p:spPr>
          <a:xfrm rot="10800000">
            <a:off x="3766765" y="5977597"/>
            <a:ext cx="216000" cy="324000"/>
          </a:xfrm>
          <a:prstGeom prst="upArrow">
            <a:avLst>
              <a:gd name="adj1" fmla="val 50000"/>
              <a:gd name="adj2" fmla="val 71771"/>
            </a:avLst>
          </a:prstGeom>
          <a:solidFill>
            <a:srgbClr val="A4B8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0127B4C-C3D8-18C5-C94F-CD01FA8CF72A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775671" y="3967399"/>
            <a:ext cx="4321699" cy="2880000"/>
          </a:xfrm>
          <a:prstGeom prst="octagon">
            <a:avLst/>
          </a:prstGeom>
        </p:spPr>
      </p:pic>
    </p:spTree>
    <p:extLst>
      <p:ext uri="{BB962C8B-B14F-4D97-AF65-F5344CB8AC3E}">
        <p14:creationId xmlns:p14="http://schemas.microsoft.com/office/powerpoint/2010/main" val="310604542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1057</TotalTime>
  <Words>918</Words>
  <Application>Microsoft Office PowerPoint</Application>
  <PresentationFormat>Широкоэкранный</PresentationFormat>
  <Paragraphs>181</Paragraphs>
  <Slides>14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Verdana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Злыгостева Евгения Валериевна;Менькина Наталья Михайловна</dc:creator>
  <cp:lastModifiedBy>Наталья Менькина</cp:lastModifiedBy>
  <cp:revision>87</cp:revision>
  <dcterms:created xsi:type="dcterms:W3CDTF">2023-01-19T14:16:43Z</dcterms:created>
  <dcterms:modified xsi:type="dcterms:W3CDTF">2024-03-20T10:12:51Z</dcterms:modified>
</cp:coreProperties>
</file>