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6" r:id="rId4"/>
    <p:sldId id="259" r:id="rId5"/>
    <p:sldId id="265" r:id="rId6"/>
    <p:sldId id="261" r:id="rId7"/>
    <p:sldId id="262" r:id="rId8"/>
    <p:sldId id="263" r:id="rId9"/>
    <p:sldId id="264" r:id="rId10"/>
    <p:sldId id="258" r:id="rId11"/>
    <p:sldId id="269" r:id="rId12"/>
    <p:sldId id="267" r:id="rId13"/>
    <p:sldId id="268" r:id="rId14"/>
    <p:sldId id="289" r:id="rId15"/>
    <p:sldId id="273" r:id="rId16"/>
    <p:sldId id="271" r:id="rId17"/>
    <p:sldId id="277" r:id="rId18"/>
    <p:sldId id="284" r:id="rId19"/>
    <p:sldId id="281" r:id="rId20"/>
    <p:sldId id="285" r:id="rId21"/>
    <p:sldId id="288" r:id="rId22"/>
    <p:sldId id="282" r:id="rId23"/>
    <p:sldId id="283" r:id="rId24"/>
    <p:sldId id="280" r:id="rId25"/>
    <p:sldId id="270" r:id="rId26"/>
    <p:sldId id="279" r:id="rId27"/>
    <p:sldId id="287" r:id="rId28"/>
    <p:sldId id="286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B21EC51-CC4E-4553-BA6E-AAF0A035CEDF}">
          <p14:sldIdLst>
            <p14:sldId id="256"/>
            <p14:sldId id="257"/>
            <p14:sldId id="266"/>
            <p14:sldId id="259"/>
            <p14:sldId id="265"/>
            <p14:sldId id="261"/>
            <p14:sldId id="262"/>
            <p14:sldId id="263"/>
            <p14:sldId id="264"/>
            <p14:sldId id="258"/>
            <p14:sldId id="269"/>
            <p14:sldId id="267"/>
            <p14:sldId id="268"/>
            <p14:sldId id="289"/>
            <p14:sldId id="273"/>
            <p14:sldId id="271"/>
            <p14:sldId id="277"/>
            <p14:sldId id="284"/>
            <p14:sldId id="281"/>
            <p14:sldId id="285"/>
            <p14:sldId id="288"/>
            <p14:sldId id="282"/>
            <p14:sldId id="283"/>
            <p14:sldId id="280"/>
            <p14:sldId id="270"/>
          </p14:sldIdLst>
        </p14:section>
        <p14:section name="Раздел без заголовка" id="{69B17AB9-03BD-4FAE-A5D4-FC4D5C4B3F54}">
          <p14:sldIdLst>
            <p14:sldId id="279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E7F1"/>
    <a:srgbClr val="48BDD7"/>
    <a:srgbClr val="1B2E51"/>
    <a:srgbClr val="4694DA"/>
    <a:srgbClr val="47B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5" autoAdjust="0"/>
    <p:restoredTop sz="94660"/>
  </p:normalViewPr>
  <p:slideViewPr>
    <p:cSldViewPr snapToGrid="0">
      <p:cViewPr>
        <p:scale>
          <a:sx n="119" d="100"/>
          <a:sy n="119" d="100"/>
        </p:scale>
        <p:origin x="-306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00B05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FD3-40D7-AC42-C91A957931E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FD3-40D7-AC42-C91A957931EC}"/>
              </c:ext>
            </c:extLst>
          </c:dPt>
          <c:dLbls>
            <c:dLbl>
              <c:idx val="0"/>
              <c:layout>
                <c:manualLayout>
                  <c:x val="-0.24572742052606786"/>
                  <c:y val="-0.1133844427913806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67,79%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FD3-40D7-AC42-C91A957931EC}"/>
                </c:ext>
              </c:extLst>
            </c:dLbl>
            <c:dLbl>
              <c:idx val="1"/>
              <c:layout>
                <c:manualLayout>
                  <c:x val="0.1988784877462276"/>
                  <c:y val="4.159954449505610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32,21%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FD3-40D7-AC42-C91A957931E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Трудоспособного возраста</c:v>
                </c:pt>
                <c:pt idx="1">
                  <c:v>Пенсионного возраста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68.5</c:v>
                </c:pt>
                <c:pt idx="1">
                  <c:v>31.5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FD3-40D7-AC42-C91A957931E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200" b="1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55895326373288123"/>
          <c:y val="0.82708352453592116"/>
          <c:w val="0.44104673626711882"/>
          <c:h val="0.1269071665780734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  <a:latin typeface="+mj-lt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0ED-4CC0-A674-B568956776D2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ED-4CC0-A674-B568956776D2}"/>
              </c:ext>
            </c:extLst>
          </c:dPt>
          <c:dLbls>
            <c:dLbl>
              <c:idx val="0"/>
              <c:layout>
                <c:manualLayout>
                  <c:x val="-0.16493267933570865"/>
                  <c:y val="6.5779232606174173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42,12%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8758372825816924"/>
                      <c:h val="7.7722196602748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0ED-4CC0-A674-B568956776D2}"/>
                </c:ext>
              </c:extLst>
            </c:dLbl>
            <c:dLbl>
              <c:idx val="1"/>
              <c:layout>
                <c:manualLayout>
                  <c:x val="0.25148453373353996"/>
                  <c:y val="-9.2711612289992473E-2"/>
                </c:manualLayout>
              </c:layout>
              <c:tx>
                <c:rich>
                  <a:bodyPr/>
                  <a:lstStyle/>
                  <a:p>
                    <a:r>
                      <a:rPr lang="en-US" sz="20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57,88%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0ED-4CC0-A674-B568956776D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</c:v>
                </c:pt>
                <c:pt idx="1">
                  <c:v>Женщины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0ED-4CC0-A674-B568956776D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sz="1200" b="1">
                <a:solidFill>
                  <a:srgbClr val="0070C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9557101941592181"/>
          <c:y val="0.8191373797973065"/>
          <c:w val="0.3044289805840783"/>
          <c:h val="0.1373652927452505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solidFill>
            <a:schemeClr val="tx1">
              <a:lumMod val="50000"/>
              <a:lumOff val="50000"/>
            </a:schemeClr>
          </a:solidFill>
          <a:latin typeface="+mj-lt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C0122-CC4C-42EB-8D3D-9A98C7A58592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B7D56-94D9-4205-87E3-107C350110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0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42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8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18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128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52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6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83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36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476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9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11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19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7746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47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9087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60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8830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41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742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16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07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3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69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64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15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023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BB7D56-94D9-4205-87E3-107C3501101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2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D1AB43-986A-4C5E-8BB1-1B61A32BD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8FB9468-7E68-4277-B55D-D05E79B6C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7E0474-D7E6-434F-8EFF-7D57382CC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A48EBF-31EF-4C5C-9E14-B6057C14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2F337FC-6275-4868-B074-208A19DA6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38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85149A-ED13-417E-8EBB-2142282C9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CBD769C-199B-4565-84BC-C048C8064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E6DD9A-6903-491A-8342-4CD26E328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0042D3-55D1-4CAF-888B-27B43873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5D5731-DF19-4A3A-81C5-D6E27A6F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4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E490C02-2988-4550-A4B4-D010CE8C64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A3C205-7B9D-437F-8348-B746AF64C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0A0436-319D-4FDE-9583-CD97E4F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7D0AE-4F77-48AA-A576-FB6227E3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BC711B7-35E4-4AC6-9847-175363F8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5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AEFFDD-45DA-4733-AC70-FDB22969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990364-BEE7-423C-AF06-0C5187838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97BB1A-0FD5-431B-B3DE-0EA63A75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46CC9D-9AC9-4712-86A2-5E32B6A5A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95CA56-9F6B-4800-BDCE-7EE2EDE7F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0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A69DDC8-04DB-4097-A32D-FE27EED8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5B38D7-7FE2-4360-A81F-9200DD217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B229FA-4C4E-498B-8CA6-05D88D99D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473EB25-C743-4BFB-940F-13AD4986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FD880A8-FF61-4962-A2DA-2797DDEF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7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F00C18-211C-462E-A3FF-F1021306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C692A3-C3F7-4DF3-BBE3-EFD94ED69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4AA76A1-67D5-4C09-9727-7C7FA9094B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79CAAE-0007-4E6F-831D-B0FF7895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AEF33CB-EDBB-48BC-8276-32531132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552D75-58FD-4B19-BD1E-53027D6F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95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D3FB51-75D3-4C3D-9927-E900B07DC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0A3D938-C14C-4F3E-8DC4-F0037C18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10D8E7-B256-4C52-BC31-AE864E13E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1EDAE40-37E9-4A19-AA25-A12B72199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45F699F-591D-4703-8DD4-BD88DDC6C5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1DA5A61-3776-4737-835A-AA3676228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26A036-8807-4A64-95D8-ABDF254EF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7C6F704-238C-4D6D-B1CE-C670E35F1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303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48996B-6C4D-4A8A-B911-C11145650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2D31F9-7CFD-47E3-8A7F-C8BBCF9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652A6A9-95D2-405E-B409-A4E336CD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C924658-E9C1-4B88-9604-FA1CF57EA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250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1C874A1-48D4-4E4B-BBF4-D268E1E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48E8094-4034-43B6-BF64-2FC81AAA1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23D1AF2-8EA0-4542-A276-24AE6EC05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04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94D7F2-D77A-4A77-9FC0-048948F7E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F9BB9E5-D065-463B-8DFE-078F1CF34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A1D898A-98A7-4400-A868-CA5FF16F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20B88B4-8FB4-47E9-82DA-DF8357CC7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FB4B7ED-42A4-4D56-94A5-5AE4A245B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6003089-70F5-4B0E-9AA3-BB954DA15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82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D54E0C-32F1-421F-B7C6-E3623ECE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FD34F05-5655-4DFA-BFFB-CB0647C42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C32466C-BFBB-4B5C-A055-0F5F819F56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E99A334-D1BE-4BFC-8DC6-00FB018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4F300F-48EF-49F1-9038-2A476AE1C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B8E30C8-DE12-4B6A-8D01-FCE8E3ECA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0244-1BDB-4A7E-826C-5E5730C8F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EE0343-F2CA-44A0-B5B6-A1F7A120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1DC001-F6E4-44D3-87E2-F3722FDAA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7F3FD-DFAD-4F4A-9D7D-23C764F6BE56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1574469-C758-4403-AB87-AF5B4D28F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D3DE38-9E2B-41E6-9E04-675414D97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8B856-6BE6-4E4D-83DA-389349B30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47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48.png"/><Relationship Id="rId3" Type="http://schemas.openxmlformats.org/officeDocument/2006/relationships/image" Target="../media/image45.jpe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47.png"/><Relationship Id="rId5" Type="http://schemas.openxmlformats.org/officeDocument/2006/relationships/image" Target="../media/image14.png"/><Relationship Id="rId10" Type="http://schemas.microsoft.com/office/2007/relationships/hdphoto" Target="../media/hdphoto1.wdp"/><Relationship Id="rId4" Type="http://schemas.openxmlformats.org/officeDocument/2006/relationships/image" Target="../media/image13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55.jpeg"/><Relationship Id="rId3" Type="http://schemas.openxmlformats.org/officeDocument/2006/relationships/image" Target="../media/image49.jpeg"/><Relationship Id="rId7" Type="http://schemas.openxmlformats.org/officeDocument/2006/relationships/image" Target="../media/image11.png"/><Relationship Id="rId12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53.jpeg"/><Relationship Id="rId5" Type="http://schemas.openxmlformats.org/officeDocument/2006/relationships/image" Target="../media/image14.png"/><Relationship Id="rId10" Type="http://schemas.openxmlformats.org/officeDocument/2006/relationships/image" Target="../media/image52.jpeg"/><Relationship Id="rId4" Type="http://schemas.openxmlformats.org/officeDocument/2006/relationships/image" Target="../media/image50.pn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Relationship Id="rId9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jpeg"/><Relationship Id="rId14" Type="http://schemas.openxmlformats.org/officeDocument/2006/relationships/image" Target="../media/image1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61.png"/><Relationship Id="rId7" Type="http://schemas.openxmlformats.org/officeDocument/2006/relationships/image" Target="../media/image12.png"/><Relationship Id="rId12" Type="http://schemas.openxmlformats.org/officeDocument/2006/relationships/image" Target="../media/image65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64.png"/><Relationship Id="rId5" Type="http://schemas.openxmlformats.org/officeDocument/2006/relationships/image" Target="../media/image11.png"/><Relationship Id="rId10" Type="http://schemas.openxmlformats.org/officeDocument/2006/relationships/image" Target="../media/image63.png"/><Relationship Id="rId4" Type="http://schemas.openxmlformats.org/officeDocument/2006/relationships/image" Target="../media/image8.svg"/><Relationship Id="rId9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0.jpe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8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4.jpeg"/><Relationship Id="rId5" Type="http://schemas.openxmlformats.org/officeDocument/2006/relationships/image" Target="../media/image18.svg"/><Relationship Id="rId10" Type="http://schemas.openxmlformats.org/officeDocument/2006/relationships/image" Target="../media/image23.jpeg"/><Relationship Id="rId4" Type="http://schemas.openxmlformats.org/officeDocument/2006/relationships/image" Target="../media/image14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3.svg"/><Relationship Id="rId3" Type="http://schemas.openxmlformats.org/officeDocument/2006/relationships/image" Target="../media/image25.png"/><Relationship Id="rId7" Type="http://schemas.openxmlformats.org/officeDocument/2006/relationships/image" Target="../media/image8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3.svg"/><Relationship Id="rId5" Type="http://schemas.openxmlformats.org/officeDocument/2006/relationships/image" Target="../media/image18.svg"/><Relationship Id="rId15" Type="http://schemas.openxmlformats.org/officeDocument/2006/relationships/image" Target="../media/image31.png"/><Relationship Id="rId10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3.jpeg"/><Relationship Id="rId5" Type="http://schemas.openxmlformats.org/officeDocument/2006/relationships/image" Target="../media/image18.svg"/><Relationship Id="rId10" Type="http://schemas.openxmlformats.org/officeDocument/2006/relationships/image" Target="../media/image13.sv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12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6.jpeg"/><Relationship Id="rId5" Type="http://schemas.openxmlformats.org/officeDocument/2006/relationships/image" Target="../media/image18.svg"/><Relationship Id="rId10" Type="http://schemas.openxmlformats.org/officeDocument/2006/relationships/image" Target="../media/image13.sv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3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10" Type="http://schemas.openxmlformats.org/officeDocument/2006/relationships/image" Target="../media/image40.jpeg"/><Relationship Id="rId4" Type="http://schemas.openxmlformats.org/officeDocument/2006/relationships/image" Target="../media/image14.png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42.jpeg"/><Relationship Id="rId5" Type="http://schemas.openxmlformats.org/officeDocument/2006/relationships/image" Target="../media/image18.svg"/><Relationship Id="rId10" Type="http://schemas.openxmlformats.org/officeDocument/2006/relationships/image" Target="../media/image41.jpeg"/><Relationship Id="rId4" Type="http://schemas.openxmlformats.org/officeDocument/2006/relationships/image" Target="../media/image14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0D00DCE-48C4-40D7-A40B-42747107C8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128" y="2799833"/>
            <a:ext cx="426677" cy="4507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206CEEC-413F-4760-8697-55E1EEF1E477}"/>
              </a:ext>
            </a:extLst>
          </p:cNvPr>
          <p:cNvSpPr txBox="1"/>
          <p:nvPr/>
        </p:nvSpPr>
        <p:spPr>
          <a:xfrm>
            <a:off x="755117" y="3429000"/>
            <a:ext cx="52346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главных врачей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муниципальных</a:t>
            </a:r>
          </a:p>
          <a:p>
            <a:r>
              <a:rPr lang="ru-RU" sz="4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депутатов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8348A60-4419-4F79-9176-7D387C6306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49" y="477079"/>
            <a:ext cx="1845676" cy="922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BC4BD26-2525-4DDB-B0A7-761C02BE14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19F377-2063-482E-97FE-E56831F1AA47}"/>
              </a:ext>
            </a:extLst>
          </p:cNvPr>
          <p:cNvSpPr txBox="1"/>
          <p:nvPr/>
        </p:nvSpPr>
        <p:spPr>
          <a:xfrm>
            <a:off x="-168807" y="1492275"/>
            <a:ext cx="4929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Государственное бюджетное учреждение здравоохранения города Москвы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ГОРОДСКАЯ ПОЛИКЛИНИКА № 107</a:t>
            </a:r>
          </a:p>
          <a:p>
            <a:pPr algn="ctr"/>
            <a:r>
              <a:rPr lang="ru-RU" sz="14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Департамента здравоохранения города Москвы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7F0E5E-7085-4C89-A338-12B24D9DD914}"/>
              </a:ext>
            </a:extLst>
          </p:cNvPr>
          <p:cNvSpPr txBox="1"/>
          <p:nvPr/>
        </p:nvSpPr>
        <p:spPr>
          <a:xfrm>
            <a:off x="90884" y="5805124"/>
            <a:ext cx="11546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1B2E5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отчет о работе в 2023 году в районе </a:t>
            </a:r>
            <a:r>
              <a:rPr lang="ru-RU" sz="3200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Северное Медведково</a:t>
            </a:r>
          </a:p>
        </p:txBody>
      </p:sp>
    </p:spTree>
    <p:extLst>
      <p:ext uri="{BB962C8B-B14F-4D97-AF65-F5344CB8AC3E}">
        <p14:creationId xmlns:p14="http://schemas.microsoft.com/office/powerpoint/2010/main" val="16972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6193373F-504D-41D7-A101-F1C98C8D0588}"/>
              </a:ext>
            </a:extLst>
          </p:cNvPr>
          <p:cNvSpPr/>
          <p:nvPr/>
        </p:nvSpPr>
        <p:spPr>
          <a:xfrm>
            <a:off x="4093220" y="1934465"/>
            <a:ext cx="4403079" cy="361950"/>
          </a:xfrm>
          <a:prstGeom prst="roundRect">
            <a:avLst/>
          </a:prstGeom>
          <a:solidFill>
            <a:srgbClr val="47B1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DEB2E3BB-7C2F-4892-BCB2-752BE31DC0B9}"/>
              </a:ext>
            </a:extLst>
          </p:cNvPr>
          <p:cNvSpPr/>
          <p:nvPr/>
        </p:nvSpPr>
        <p:spPr>
          <a:xfrm>
            <a:off x="289046" y="3012836"/>
            <a:ext cx="3406653" cy="914400"/>
          </a:xfrm>
          <a:prstGeom prst="roundRect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214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медицинской организации</a:t>
            </a:r>
            <a:endParaRPr lang="ru-RU" sz="3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xmlns="" id="{C4789E3E-E654-4B1B-9050-58CF0323F6B2}"/>
              </a:ext>
            </a:extLst>
          </p:cNvPr>
          <p:cNvSpPr/>
          <p:nvPr/>
        </p:nvSpPr>
        <p:spPr>
          <a:xfrm>
            <a:off x="407368" y="1067271"/>
            <a:ext cx="102251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1966</a:t>
            </a:r>
            <a:r>
              <a:rPr lang="ru-RU" sz="1400" dirty="0">
                <a:solidFill>
                  <a:srgbClr val="0070C0"/>
                </a:solidFill>
                <a:latin typeface="+mj-lt"/>
              </a:rPr>
              <a:t> –  открытие 144 районной поликлиники на улице Полярная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70-е годы </a:t>
            </a:r>
            <a:r>
              <a:rPr lang="ru-RU" sz="1400" dirty="0">
                <a:solidFill>
                  <a:srgbClr val="0070C0"/>
                </a:solidFill>
                <a:latin typeface="+mj-lt"/>
              </a:rPr>
              <a:t>– массовая застройка районов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2012</a:t>
            </a:r>
            <a:r>
              <a:rPr lang="ru-RU" sz="1400" dirty="0">
                <a:solidFill>
                  <a:srgbClr val="0070C0"/>
                </a:solidFill>
                <a:latin typeface="+mj-lt"/>
              </a:rPr>
              <a:t> – объединение поликлиник №№ 31, 48, 144, 107 и 165 района в один амбулаторный центр </a:t>
            </a:r>
          </a:p>
          <a:p>
            <a:pPr algn="just"/>
            <a:endParaRPr lang="ru-RU" sz="14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ru-RU" sz="1400" dirty="0">
                <a:solidFill>
                  <a:srgbClr val="0070C0"/>
                </a:solidFill>
                <a:latin typeface="+mj-lt"/>
              </a:rPr>
              <a:t>Обслуживаемые районы: </a:t>
            </a:r>
            <a:r>
              <a:rPr lang="ru-RU" sz="1400" i="1" dirty="0">
                <a:solidFill>
                  <a:srgbClr val="0070C0"/>
                </a:solidFill>
                <a:latin typeface="+mj-lt"/>
              </a:rPr>
              <a:t>Отрадное, Свиблово</a:t>
            </a:r>
            <a:r>
              <a:rPr lang="ru-RU" sz="2000" i="1" dirty="0">
                <a:solidFill>
                  <a:srgbClr val="0070C0"/>
                </a:solidFill>
                <a:latin typeface="+mj-lt"/>
              </a:rPr>
              <a:t>,  </a:t>
            </a:r>
            <a:r>
              <a:rPr lang="ru-RU" sz="1900" b="1" i="1" dirty="0">
                <a:solidFill>
                  <a:srgbClr val="0070C0"/>
                </a:solidFill>
                <a:latin typeface="+mj-lt"/>
              </a:rPr>
              <a:t>части Северного и Южного Медведково</a:t>
            </a:r>
            <a:r>
              <a:rPr lang="ru-RU" sz="1400" i="1" dirty="0">
                <a:solidFill>
                  <a:srgbClr val="0070C0"/>
                </a:solidFill>
                <a:latin typeface="+mj-lt"/>
              </a:rPr>
              <a:t>,    Бабушкинского </a:t>
            </a:r>
          </a:p>
          <a:p>
            <a:pPr algn="just"/>
            <a:endParaRPr lang="ru-RU" sz="1400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Всего в настоящее время в составе ГБУЗ «ГП № 107 ДЗМ» пять учреждений, обеспечивающих </a:t>
            </a: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первичной медико-санитарной помощью </a:t>
            </a:r>
          </a:p>
          <a:p>
            <a:pPr algn="just"/>
            <a:r>
              <a:rPr lang="ru-RU" sz="6600" b="1" dirty="0">
                <a:solidFill>
                  <a:schemeClr val="bg1"/>
                </a:solidFill>
                <a:latin typeface="+mj-lt"/>
              </a:rPr>
              <a:t>242 366</a:t>
            </a:r>
            <a:r>
              <a:rPr lang="en-GB" sz="6600" b="1" dirty="0">
                <a:solidFill>
                  <a:schemeClr val="bg1"/>
                </a:solidFill>
                <a:latin typeface="+mj-lt"/>
              </a:rPr>
              <a:t>   </a:t>
            </a:r>
            <a:r>
              <a:rPr lang="ru-RU" sz="6000" b="1" dirty="0">
                <a:solidFill>
                  <a:srgbClr val="0070C0"/>
                </a:solidFill>
                <a:latin typeface="+mj-lt"/>
              </a:rPr>
              <a:t>+0,5%</a:t>
            </a:r>
            <a:r>
              <a:rPr lang="en-GB" sz="6000" b="1" dirty="0">
                <a:solidFill>
                  <a:srgbClr val="0070C0"/>
                </a:solidFill>
                <a:latin typeface="+mj-lt"/>
              </a:rPr>
              <a:t>*</a:t>
            </a:r>
            <a:endParaRPr lang="ru-RU" sz="6000" b="1" dirty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ru-RU" sz="1400" b="1" dirty="0">
                <a:solidFill>
                  <a:srgbClr val="0070C0"/>
                </a:solidFill>
                <a:latin typeface="+mj-lt"/>
              </a:rPr>
              <a:t>  человек прикрепленного населения</a:t>
            </a:r>
            <a:endParaRPr lang="ru-RU" sz="1400" b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BFB8F27C-B50A-4CBD-9C6C-0F5BFD29E5CB}"/>
              </a:ext>
            </a:extLst>
          </p:cNvPr>
          <p:cNvSpPr/>
          <p:nvPr/>
        </p:nvSpPr>
        <p:spPr>
          <a:xfrm>
            <a:off x="495710" y="3974847"/>
            <a:ext cx="54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endParaRPr lang="ru-RU" sz="2000" dirty="0">
              <a:solidFill>
                <a:srgbClr val="1B2E51"/>
              </a:solidFill>
              <a:latin typeface="+mj-lt"/>
            </a:endParaRPr>
          </a:p>
          <a:p>
            <a:pPr lvl="0" algn="r"/>
            <a:endParaRPr lang="ru-RU" sz="2000" dirty="0">
              <a:solidFill>
                <a:srgbClr val="1B2E51"/>
              </a:solidFill>
              <a:latin typeface="+mj-lt"/>
            </a:endParaRPr>
          </a:p>
          <a:p>
            <a:pPr lvl="0" algn="r"/>
            <a:endParaRPr lang="ru-RU" sz="2000" dirty="0">
              <a:solidFill>
                <a:srgbClr val="1B2E51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8436345-8132-BE4C-A81E-F243CAFC34C8}"/>
              </a:ext>
            </a:extLst>
          </p:cNvPr>
          <p:cNvSpPr txBox="1"/>
          <p:nvPr/>
        </p:nvSpPr>
        <p:spPr>
          <a:xfrm>
            <a:off x="289046" y="4552943"/>
            <a:ext cx="548894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+mj-lt"/>
              </a:rPr>
              <a:t>Численность прикрепленного населения муниципального района Северное Медведково </a:t>
            </a:r>
            <a:r>
              <a:rPr lang="ru-RU" sz="3400" b="1" dirty="0">
                <a:solidFill>
                  <a:srgbClr val="0070C0"/>
                </a:solidFill>
                <a:latin typeface="+mj-lt"/>
              </a:rPr>
              <a:t>22 792 чел. </a:t>
            </a:r>
            <a:r>
              <a:rPr lang="ru-RU" sz="2800" b="1" dirty="0">
                <a:solidFill>
                  <a:srgbClr val="0070C0"/>
                </a:solidFill>
                <a:latin typeface="+mj-lt"/>
              </a:rPr>
              <a:t>+1,08%</a:t>
            </a:r>
            <a:r>
              <a:rPr lang="en-GB" sz="2800" b="1" dirty="0">
                <a:solidFill>
                  <a:srgbClr val="0070C0"/>
                </a:solidFill>
                <a:latin typeface="+mj-lt"/>
              </a:rPr>
              <a:t>*</a:t>
            </a:r>
            <a:endParaRPr lang="ru-RU" sz="2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ECB77BF-85A1-D842-A015-4E0888DFD23F}"/>
              </a:ext>
            </a:extLst>
          </p:cNvPr>
          <p:cNvSpPr txBox="1"/>
          <p:nvPr/>
        </p:nvSpPr>
        <p:spPr>
          <a:xfrm>
            <a:off x="289046" y="6335811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  <p:pic>
        <p:nvPicPr>
          <p:cNvPr id="6" name="Рисунок 5" descr="Изображение выглядит как на открытом воздухе, зима, снег,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0FA4228-770F-4548-A750-A60B5880A8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444" y="3099893"/>
            <a:ext cx="4845769" cy="325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2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2">
            <a:extLst>
              <a:ext uri="{FF2B5EF4-FFF2-40B4-BE49-F238E27FC236}">
                <a16:creationId xmlns:a16="http://schemas.microsoft.com/office/drawing/2014/main" xmlns="" id="{59C4D14E-706B-40EF-ADDE-F0FA862D7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16652" y="1218690"/>
            <a:ext cx="3568082" cy="563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9444449" y="535701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5A6488D-F38D-40CB-8151-223DDF714982}"/>
              </a:ext>
            </a:extLst>
          </p:cNvPr>
          <p:cNvSpPr txBox="1"/>
          <p:nvPr/>
        </p:nvSpPr>
        <p:spPr>
          <a:xfrm>
            <a:off x="5638051" y="201206"/>
            <a:ext cx="3568082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</a:t>
            </a:r>
          </a:p>
          <a:p>
            <a:pPr algn="ctr"/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едицинской</a:t>
            </a:r>
            <a:r>
              <a:rPr lang="ru-RU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75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27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Picture 3">
            <a:extLst>
              <a:ext uri="{FF2B5EF4-FFF2-40B4-BE49-F238E27FC236}">
                <a16:creationId xmlns:a16="http://schemas.microsoft.com/office/drawing/2014/main" xmlns="" id="{9B84296A-10DB-4A62-81F7-4AB9AEC1F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46" y="2594849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4">
            <a:extLst>
              <a:ext uri="{FF2B5EF4-FFF2-40B4-BE49-F238E27FC236}">
                <a16:creationId xmlns:a16="http://schemas.microsoft.com/office/drawing/2014/main" xmlns="" id="{AFF73B6D-DC8B-4645-BEB6-17F20EC63B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66055" y1="27132" x2="66055" y2="27132"/>
                        <a14:foregroundMark x1="40367" y1="86822" x2="40367" y2="86822"/>
                        <a14:foregroundMark x1="48012" y1="85271" x2="48012" y2="85271"/>
                        <a14:foregroundMark x1="38532" y1="91085" x2="38532" y2="91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9419" y="290442"/>
            <a:ext cx="1748863" cy="127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" name="TextBox 4">
            <a:extLst>
              <a:ext uri="{FF2B5EF4-FFF2-40B4-BE49-F238E27FC236}">
                <a16:creationId xmlns:a16="http://schemas.microsoft.com/office/drawing/2014/main" xmlns="" id="{D66657B4-D170-4160-A2F9-11BD0C75C8D1}"/>
              </a:ext>
            </a:extLst>
          </p:cNvPr>
          <p:cNvSpPr txBox="1"/>
          <p:nvPr/>
        </p:nvSpPr>
        <p:spPr>
          <a:xfrm>
            <a:off x="3454882" y="1524959"/>
            <a:ext cx="16434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ГОЛОВНОЕ УЧРЕЖДЕНИЕ</a:t>
            </a:r>
            <a:endParaRPr lang="ru-RU" sz="1100" i="1" u="sng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Times New Roman"/>
                <a:cs typeface="Times New Roman"/>
              </a:rPr>
              <a:t>ул. Декабристов, 24</a:t>
            </a:r>
          </a:p>
        </p:txBody>
      </p:sp>
      <p:sp>
        <p:nvSpPr>
          <p:cNvPr id="137" name="TextBox 10">
            <a:extLst>
              <a:ext uri="{FF2B5EF4-FFF2-40B4-BE49-F238E27FC236}">
                <a16:creationId xmlns:a16="http://schemas.microsoft.com/office/drawing/2014/main" xmlns="" id="{1F287FBF-A101-46C5-888F-B85C807DD49C}"/>
              </a:ext>
            </a:extLst>
          </p:cNvPr>
          <p:cNvSpPr txBox="1"/>
          <p:nvPr/>
        </p:nvSpPr>
        <p:spPr>
          <a:xfrm>
            <a:off x="6848843" y="3186313"/>
            <a:ext cx="1072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4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Пестеля, 6А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139" name="TextBox 13">
            <a:extLst>
              <a:ext uri="{FF2B5EF4-FFF2-40B4-BE49-F238E27FC236}">
                <a16:creationId xmlns:a16="http://schemas.microsoft.com/office/drawing/2014/main" xmlns="" id="{BAF9F51D-91B1-4D86-BF5D-11BA2552E921}"/>
              </a:ext>
            </a:extLst>
          </p:cNvPr>
          <p:cNvSpPr txBox="1"/>
          <p:nvPr/>
        </p:nvSpPr>
        <p:spPr>
          <a:xfrm>
            <a:off x="3566114" y="4960973"/>
            <a:ext cx="1315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2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Бестужевых, 15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140" name="TextBox 14">
            <a:extLst>
              <a:ext uri="{FF2B5EF4-FFF2-40B4-BE49-F238E27FC236}">
                <a16:creationId xmlns:a16="http://schemas.microsoft.com/office/drawing/2014/main" xmlns="" id="{5B1F1C1C-C316-4D8B-A615-DE5A7BCBB389}"/>
              </a:ext>
            </a:extLst>
          </p:cNvPr>
          <p:cNvSpPr txBox="1"/>
          <p:nvPr/>
        </p:nvSpPr>
        <p:spPr>
          <a:xfrm>
            <a:off x="440815" y="3181214"/>
            <a:ext cx="11570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1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Снежная, 22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pic>
        <p:nvPicPr>
          <p:cNvPr id="143" name="Picture 3">
            <a:extLst>
              <a:ext uri="{FF2B5EF4-FFF2-40B4-BE49-F238E27FC236}">
                <a16:creationId xmlns:a16="http://schemas.microsoft.com/office/drawing/2014/main" xmlns="" id="{7D643D05-B4A1-46CC-A584-5184E964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864" y="3806651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3">
            <a:extLst>
              <a:ext uri="{FF2B5EF4-FFF2-40B4-BE49-F238E27FC236}">
                <a16:creationId xmlns:a16="http://schemas.microsoft.com/office/drawing/2014/main" xmlns="" id="{AFA2F894-A8C8-49F3-82FC-549C01D77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6637" y="2546134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3">
            <a:extLst>
              <a:ext uri="{FF2B5EF4-FFF2-40B4-BE49-F238E27FC236}">
                <a16:creationId xmlns:a16="http://schemas.microsoft.com/office/drawing/2014/main" xmlns="" id="{728FECAD-FF2E-4984-8D4F-BACD7A3F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8135" y="4341964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3">
            <a:extLst>
              <a:ext uri="{FF2B5EF4-FFF2-40B4-BE49-F238E27FC236}">
                <a16:creationId xmlns:a16="http://schemas.microsoft.com/office/drawing/2014/main" xmlns="" id="{42F5CDDA-5EA5-43DD-86DE-41ECDBA62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022" y1="74775" x2="85022" y2="74775"/>
                        <a14:foregroundMark x1="77093" y1="82883" x2="77093" y2="82883"/>
                        <a14:foregroundMark x1="72687" y1="91892" x2="72687" y2="9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073" y="3876465"/>
            <a:ext cx="771429" cy="57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" name="Стрелка: штриховая вправо 148">
            <a:extLst>
              <a:ext uri="{FF2B5EF4-FFF2-40B4-BE49-F238E27FC236}">
                <a16:creationId xmlns:a16="http://schemas.microsoft.com/office/drawing/2014/main" xmlns="" id="{D5A0A0AC-770D-4467-B5CC-FEE8AC3BA232}"/>
              </a:ext>
            </a:extLst>
          </p:cNvPr>
          <p:cNvSpPr/>
          <p:nvPr/>
        </p:nvSpPr>
        <p:spPr>
          <a:xfrm rot="12699211">
            <a:off x="5061971" y="1772496"/>
            <a:ext cx="2052643" cy="484632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Стрелка: штриховая вправо 151">
            <a:extLst>
              <a:ext uri="{FF2B5EF4-FFF2-40B4-BE49-F238E27FC236}">
                <a16:creationId xmlns:a16="http://schemas.microsoft.com/office/drawing/2014/main" xmlns="" id="{968CA2D6-17F7-4AC5-8E92-87774976F721}"/>
              </a:ext>
            </a:extLst>
          </p:cNvPr>
          <p:cNvSpPr/>
          <p:nvPr/>
        </p:nvSpPr>
        <p:spPr>
          <a:xfrm rot="13889271">
            <a:off x="4402690" y="2592586"/>
            <a:ext cx="2143630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" name="Picture 2" descr="Знак, красный крест ПНГ на Прозрачном Фоне • Скачать PNG Знак, красный крест">
            <a:extLst>
              <a:ext uri="{FF2B5EF4-FFF2-40B4-BE49-F238E27FC236}">
                <a16:creationId xmlns:a16="http://schemas.microsoft.com/office/drawing/2014/main" xmlns="" id="{12B4EC81-20BC-4D90-9EDC-F3EA83A4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4801" y="4210740"/>
            <a:ext cx="1277549" cy="9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" name="Дуга 154">
            <a:extLst>
              <a:ext uri="{FF2B5EF4-FFF2-40B4-BE49-F238E27FC236}">
                <a16:creationId xmlns:a16="http://schemas.microsoft.com/office/drawing/2014/main" xmlns="" id="{44989A75-DB8D-418F-BAB6-6C80ECB2465B}"/>
              </a:ext>
            </a:extLst>
          </p:cNvPr>
          <p:cNvSpPr/>
          <p:nvPr/>
        </p:nvSpPr>
        <p:spPr>
          <a:xfrm rot="10480950">
            <a:off x="193425" y="3058326"/>
            <a:ext cx="2824254" cy="2713827"/>
          </a:xfrm>
          <a:prstGeom prst="arc">
            <a:avLst>
              <a:gd name="adj1" fmla="val 15455461"/>
              <a:gd name="adj2" fmla="val 2582261"/>
            </a:avLst>
          </a:prstGeom>
          <a:ln w="76200">
            <a:solidFill>
              <a:schemeClr val="accent6"/>
            </a:solidFill>
            <a:prstDash val="solid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6E0765A5-54D0-4028-A1BE-0B55873E206C}"/>
              </a:ext>
            </a:extLst>
          </p:cNvPr>
          <p:cNvSpPr/>
          <p:nvPr/>
        </p:nvSpPr>
        <p:spPr>
          <a:xfrm>
            <a:off x="10147300" y="3009900"/>
            <a:ext cx="1098550" cy="984250"/>
          </a:xfrm>
          <a:custGeom>
            <a:avLst/>
            <a:gdLst>
              <a:gd name="connsiteX0" fmla="*/ 393700 w 1098550"/>
              <a:gd name="connsiteY0" fmla="*/ 0 h 984250"/>
              <a:gd name="connsiteX1" fmla="*/ 374650 w 1098550"/>
              <a:gd name="connsiteY1" fmla="*/ 76200 h 984250"/>
              <a:gd name="connsiteX2" fmla="*/ 107950 w 1098550"/>
              <a:gd name="connsiteY2" fmla="*/ 222250 h 984250"/>
              <a:gd name="connsiteX3" fmla="*/ 69850 w 1098550"/>
              <a:gd name="connsiteY3" fmla="*/ 311150 h 984250"/>
              <a:gd name="connsiteX4" fmla="*/ 0 w 1098550"/>
              <a:gd name="connsiteY4" fmla="*/ 368300 h 984250"/>
              <a:gd name="connsiteX5" fmla="*/ 50800 w 1098550"/>
              <a:gd name="connsiteY5" fmla="*/ 482600 h 984250"/>
              <a:gd name="connsiteX6" fmla="*/ 63500 w 1098550"/>
              <a:gd name="connsiteY6" fmla="*/ 647700 h 984250"/>
              <a:gd name="connsiteX7" fmla="*/ 254000 w 1098550"/>
              <a:gd name="connsiteY7" fmla="*/ 800100 h 984250"/>
              <a:gd name="connsiteX8" fmla="*/ 247650 w 1098550"/>
              <a:gd name="connsiteY8" fmla="*/ 869950 h 984250"/>
              <a:gd name="connsiteX9" fmla="*/ 330200 w 1098550"/>
              <a:gd name="connsiteY9" fmla="*/ 984250 h 984250"/>
              <a:gd name="connsiteX10" fmla="*/ 381000 w 1098550"/>
              <a:gd name="connsiteY10" fmla="*/ 844550 h 984250"/>
              <a:gd name="connsiteX11" fmla="*/ 508000 w 1098550"/>
              <a:gd name="connsiteY11" fmla="*/ 800100 h 984250"/>
              <a:gd name="connsiteX12" fmla="*/ 571500 w 1098550"/>
              <a:gd name="connsiteY12" fmla="*/ 698500 h 984250"/>
              <a:gd name="connsiteX13" fmla="*/ 673100 w 1098550"/>
              <a:gd name="connsiteY13" fmla="*/ 704850 h 984250"/>
              <a:gd name="connsiteX14" fmla="*/ 647700 w 1098550"/>
              <a:gd name="connsiteY14" fmla="*/ 450850 h 984250"/>
              <a:gd name="connsiteX15" fmla="*/ 723900 w 1098550"/>
              <a:gd name="connsiteY15" fmla="*/ 381000 h 984250"/>
              <a:gd name="connsiteX16" fmla="*/ 895350 w 1098550"/>
              <a:gd name="connsiteY16" fmla="*/ 387350 h 984250"/>
              <a:gd name="connsiteX17" fmla="*/ 908050 w 1098550"/>
              <a:gd name="connsiteY17" fmla="*/ 317500 h 984250"/>
              <a:gd name="connsiteX18" fmla="*/ 958850 w 1098550"/>
              <a:gd name="connsiteY18" fmla="*/ 349250 h 984250"/>
              <a:gd name="connsiteX19" fmla="*/ 1035050 w 1098550"/>
              <a:gd name="connsiteY19" fmla="*/ 292100 h 984250"/>
              <a:gd name="connsiteX20" fmla="*/ 1041400 w 1098550"/>
              <a:gd name="connsiteY20" fmla="*/ 184150 h 984250"/>
              <a:gd name="connsiteX21" fmla="*/ 1098550 w 1098550"/>
              <a:gd name="connsiteY21" fmla="*/ 158750 h 984250"/>
              <a:gd name="connsiteX22" fmla="*/ 1085850 w 1098550"/>
              <a:gd name="connsiteY22" fmla="*/ 50800 h 984250"/>
              <a:gd name="connsiteX23" fmla="*/ 958850 w 1098550"/>
              <a:gd name="connsiteY23" fmla="*/ 82550 h 984250"/>
              <a:gd name="connsiteX24" fmla="*/ 914400 w 1098550"/>
              <a:gd name="connsiteY24" fmla="*/ 57150 h 984250"/>
              <a:gd name="connsiteX25" fmla="*/ 908050 w 1098550"/>
              <a:gd name="connsiteY25" fmla="*/ 25400 h 984250"/>
              <a:gd name="connsiteX26" fmla="*/ 889000 w 1098550"/>
              <a:gd name="connsiteY26" fmla="*/ 38100 h 984250"/>
              <a:gd name="connsiteX27" fmla="*/ 869950 w 1098550"/>
              <a:gd name="connsiteY27" fmla="*/ 76200 h 984250"/>
              <a:gd name="connsiteX28" fmla="*/ 647700 w 1098550"/>
              <a:gd name="connsiteY28" fmla="*/ 69850 h 984250"/>
              <a:gd name="connsiteX29" fmla="*/ 393700 w 1098550"/>
              <a:gd name="connsiteY29" fmla="*/ 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98550" h="984250">
                <a:moveTo>
                  <a:pt x="393700" y="0"/>
                </a:moveTo>
                <a:lnTo>
                  <a:pt x="374650" y="76200"/>
                </a:lnTo>
                <a:lnTo>
                  <a:pt x="107950" y="222250"/>
                </a:lnTo>
                <a:lnTo>
                  <a:pt x="69850" y="311150"/>
                </a:lnTo>
                <a:lnTo>
                  <a:pt x="0" y="368300"/>
                </a:lnTo>
                <a:lnTo>
                  <a:pt x="50800" y="482600"/>
                </a:lnTo>
                <a:lnTo>
                  <a:pt x="63500" y="647700"/>
                </a:lnTo>
                <a:lnTo>
                  <a:pt x="254000" y="800100"/>
                </a:lnTo>
                <a:lnTo>
                  <a:pt x="247650" y="869950"/>
                </a:lnTo>
                <a:lnTo>
                  <a:pt x="330200" y="984250"/>
                </a:lnTo>
                <a:lnTo>
                  <a:pt x="381000" y="844550"/>
                </a:lnTo>
                <a:lnTo>
                  <a:pt x="508000" y="800100"/>
                </a:lnTo>
                <a:lnTo>
                  <a:pt x="571500" y="698500"/>
                </a:lnTo>
                <a:lnTo>
                  <a:pt x="673100" y="704850"/>
                </a:lnTo>
                <a:lnTo>
                  <a:pt x="647700" y="450850"/>
                </a:lnTo>
                <a:lnTo>
                  <a:pt x="723900" y="381000"/>
                </a:lnTo>
                <a:lnTo>
                  <a:pt x="895350" y="387350"/>
                </a:lnTo>
                <a:lnTo>
                  <a:pt x="908050" y="317500"/>
                </a:lnTo>
                <a:lnTo>
                  <a:pt x="958850" y="349250"/>
                </a:lnTo>
                <a:lnTo>
                  <a:pt x="1035050" y="292100"/>
                </a:lnTo>
                <a:lnTo>
                  <a:pt x="1041400" y="184150"/>
                </a:lnTo>
                <a:lnTo>
                  <a:pt x="1098550" y="158750"/>
                </a:lnTo>
                <a:lnTo>
                  <a:pt x="1085850" y="50800"/>
                </a:lnTo>
                <a:lnTo>
                  <a:pt x="958850" y="82550"/>
                </a:lnTo>
                <a:lnTo>
                  <a:pt x="914400" y="57150"/>
                </a:lnTo>
                <a:lnTo>
                  <a:pt x="908050" y="25400"/>
                </a:lnTo>
                <a:lnTo>
                  <a:pt x="889000" y="38100"/>
                </a:lnTo>
                <a:lnTo>
                  <a:pt x="869950" y="76200"/>
                </a:lnTo>
                <a:lnTo>
                  <a:pt x="647700" y="69850"/>
                </a:lnTo>
                <a:lnTo>
                  <a:pt x="393700" y="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Прямоугольник: скругленные углы 1023">
            <a:extLst>
              <a:ext uri="{FF2B5EF4-FFF2-40B4-BE49-F238E27FC236}">
                <a16:creationId xmlns:a16="http://schemas.microsoft.com/office/drawing/2014/main" xmlns="" id="{7F0AEAD7-0590-4568-BB13-D338EAD170A8}"/>
              </a:ext>
            </a:extLst>
          </p:cNvPr>
          <p:cNvSpPr/>
          <p:nvPr/>
        </p:nvSpPr>
        <p:spPr>
          <a:xfrm>
            <a:off x="1522771" y="4864010"/>
            <a:ext cx="1229454" cy="492832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ea typeface="Times New Roman"/>
                <a:cs typeface="Times New Roman"/>
              </a:rPr>
              <a:t>ФИЛИАЛ 3</a:t>
            </a:r>
            <a:endParaRPr lang="ru-RU" sz="1000" dirty="0">
              <a:solidFill>
                <a:schemeClr val="bg1"/>
              </a:solidFill>
              <a:ea typeface="Times New Roman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ул. Полярная, 28</a:t>
            </a:r>
            <a:endParaRPr lang="ru-RU" sz="1000" dirty="0">
              <a:solidFill>
                <a:schemeClr val="bg1"/>
              </a:solidFill>
              <a:latin typeface="+mj-lt"/>
              <a:ea typeface="Times New Roman"/>
            </a:endParaRPr>
          </a:p>
        </p:txBody>
      </p:sp>
      <p:sp>
        <p:nvSpPr>
          <p:cNvPr id="31" name="Стрелка: штриховая вправо 147">
            <a:extLst>
              <a:ext uri="{FF2B5EF4-FFF2-40B4-BE49-F238E27FC236}">
                <a16:creationId xmlns:a16="http://schemas.microsoft.com/office/drawing/2014/main" xmlns="" id="{275E170E-B640-4DB5-9C46-A5F0EBA90699}"/>
              </a:ext>
            </a:extLst>
          </p:cNvPr>
          <p:cNvSpPr/>
          <p:nvPr/>
        </p:nvSpPr>
        <p:spPr>
          <a:xfrm rot="19846892">
            <a:off x="1396527" y="1789141"/>
            <a:ext cx="2052643" cy="484632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штриховая вправо 149">
            <a:extLst>
              <a:ext uri="{FF2B5EF4-FFF2-40B4-BE49-F238E27FC236}">
                <a16:creationId xmlns:a16="http://schemas.microsoft.com/office/drawing/2014/main" xmlns="" id="{E0A97264-871B-48C7-828D-418A372839BE}"/>
              </a:ext>
            </a:extLst>
          </p:cNvPr>
          <p:cNvSpPr/>
          <p:nvPr/>
        </p:nvSpPr>
        <p:spPr>
          <a:xfrm rot="16200000">
            <a:off x="3249632" y="2916642"/>
            <a:ext cx="2052643" cy="484632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штриховая вправо 150">
            <a:extLst>
              <a:ext uri="{FF2B5EF4-FFF2-40B4-BE49-F238E27FC236}">
                <a16:creationId xmlns:a16="http://schemas.microsoft.com/office/drawing/2014/main" xmlns="" id="{F924BB12-A048-4891-BE9D-2D7E08F4BBDC}"/>
              </a:ext>
            </a:extLst>
          </p:cNvPr>
          <p:cNvSpPr/>
          <p:nvPr/>
        </p:nvSpPr>
        <p:spPr>
          <a:xfrm rot="18560040">
            <a:off x="1977757" y="2556706"/>
            <a:ext cx="2138247" cy="484632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14">
            <a:extLst>
              <a:ext uri="{FF2B5EF4-FFF2-40B4-BE49-F238E27FC236}">
                <a16:creationId xmlns:a16="http://schemas.microsoft.com/office/drawing/2014/main" xmlns="" id="{5B1F1C1C-C316-4D8B-A615-DE5A7BCBB389}"/>
              </a:ext>
            </a:extLst>
          </p:cNvPr>
          <p:cNvSpPr txBox="1"/>
          <p:nvPr/>
        </p:nvSpPr>
        <p:spPr>
          <a:xfrm>
            <a:off x="1507504" y="4383224"/>
            <a:ext cx="1259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ФИЛИАЛ № 1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  <a:p>
            <a:pPr algn="ct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ул. </a:t>
            </a:r>
            <a:r>
              <a:rPr lang="ru-RU" sz="1100" dirty="0" err="1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Уржумская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, 4А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j-lt"/>
              <a:ea typeface="Times New Roman"/>
            </a:endParaRPr>
          </a:p>
        </p:txBody>
      </p:sp>
      <p:sp>
        <p:nvSpPr>
          <p:cNvPr id="36" name="Прямоугольник: скругленные углы 1023">
            <a:extLst>
              <a:ext uri="{FF2B5EF4-FFF2-40B4-BE49-F238E27FC236}">
                <a16:creationId xmlns:a16="http://schemas.microsoft.com/office/drawing/2014/main" xmlns="" id="{7F0AEAD7-0590-4568-BB13-D338EAD170A8}"/>
              </a:ext>
            </a:extLst>
          </p:cNvPr>
          <p:cNvSpPr/>
          <p:nvPr/>
        </p:nvSpPr>
        <p:spPr>
          <a:xfrm>
            <a:off x="1441444" y="3740604"/>
            <a:ext cx="1414305" cy="1691559"/>
          </a:xfrm>
          <a:prstGeom prst="roundRect">
            <a:avLst>
              <a:gd name="adj" fmla="val 4792"/>
            </a:avLst>
          </a:prstGeom>
          <a:noFill/>
          <a:ln w="60325" cmpd="sng">
            <a:solidFill>
              <a:srgbClr val="48BD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bg1"/>
              </a:solidFill>
              <a:latin typeface="+mj-lt"/>
              <a:ea typeface="Times New Roman"/>
            </a:endParaRPr>
          </a:p>
        </p:txBody>
      </p:sp>
      <p:sp>
        <p:nvSpPr>
          <p:cNvPr id="37" name="Прямоугольник: скругленные углы 1023">
            <a:extLst>
              <a:ext uri="{FF2B5EF4-FFF2-40B4-BE49-F238E27FC236}">
                <a16:creationId xmlns:a16="http://schemas.microsoft.com/office/drawing/2014/main" xmlns="" id="{7F0AEAD7-0590-4568-BB13-D338EAD170A8}"/>
              </a:ext>
            </a:extLst>
          </p:cNvPr>
          <p:cNvSpPr/>
          <p:nvPr/>
        </p:nvSpPr>
        <p:spPr>
          <a:xfrm>
            <a:off x="5633383" y="4521982"/>
            <a:ext cx="1229454" cy="492832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/>
                </a:solidFill>
                <a:ea typeface="Times New Roman"/>
                <a:cs typeface="Times New Roman"/>
              </a:rPr>
              <a:t>ФИЛИАЛ 3</a:t>
            </a:r>
            <a:endParaRPr lang="ru-RU" sz="1000" dirty="0">
              <a:solidFill>
                <a:schemeClr val="bg1"/>
              </a:solidFill>
              <a:ea typeface="Times New Roman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+mj-lt"/>
                <a:ea typeface="Times New Roman"/>
                <a:cs typeface="Times New Roman"/>
              </a:rPr>
              <a:t>ул. Полярная, 28</a:t>
            </a:r>
            <a:endParaRPr lang="ru-RU" sz="1000" dirty="0">
              <a:solidFill>
                <a:schemeClr val="bg1"/>
              </a:solidFill>
              <a:latin typeface="+mj-lt"/>
              <a:ea typeface="Times New Roman"/>
            </a:endParaRPr>
          </a:p>
        </p:txBody>
      </p:sp>
      <p:pic>
        <p:nvPicPr>
          <p:cNvPr id="34" name="Picture 2" descr="Знак, красный крест ПНГ на Прозрачном Фоне • Скачать PNG Знак, красный крест">
            <a:extLst>
              <a:ext uri="{FF2B5EF4-FFF2-40B4-BE49-F238E27FC236}">
                <a16:creationId xmlns:a16="http://schemas.microsoft.com/office/drawing/2014/main" xmlns="" id="{12B4EC81-20BC-4D90-9EDC-F3EA83A4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736" y="3764472"/>
            <a:ext cx="1277549" cy="9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CFC2599-15C1-4594-A0A7-5FF0521BCA75}"/>
              </a:ext>
            </a:extLst>
          </p:cNvPr>
          <p:cNvSpPr txBox="1"/>
          <p:nvPr/>
        </p:nvSpPr>
        <p:spPr>
          <a:xfrm rot="2762113">
            <a:off x="326196" y="4627017"/>
            <a:ext cx="1312440" cy="77559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942672"/>
              </a:avLst>
            </a:prstTxWarp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10 мин пешком, авт. 185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5CFC2599-15C1-4594-A0A7-5FF0521BCA75}"/>
              </a:ext>
            </a:extLst>
          </p:cNvPr>
          <p:cNvSpPr txBox="1"/>
          <p:nvPr/>
        </p:nvSpPr>
        <p:spPr>
          <a:xfrm rot="20736175">
            <a:off x="3238903" y="5430503"/>
            <a:ext cx="4370346" cy="775594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942672"/>
              </a:avLst>
            </a:prstTxWarp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30 мин от м. Свиблово авт. 380, до ост. Северный бульвар,</a:t>
            </a:r>
          </a:p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далее пешком 5 мин </a:t>
            </a:r>
          </a:p>
        </p:txBody>
      </p:sp>
      <p:sp>
        <p:nvSpPr>
          <p:cNvPr id="40" name="Дуга 39">
            <a:extLst>
              <a:ext uri="{FF2B5EF4-FFF2-40B4-BE49-F238E27FC236}">
                <a16:creationId xmlns:a16="http://schemas.microsoft.com/office/drawing/2014/main" xmlns="" id="{4B508EED-8524-4CA2-A7D0-DDAD416B73A9}"/>
              </a:ext>
            </a:extLst>
          </p:cNvPr>
          <p:cNvSpPr/>
          <p:nvPr/>
        </p:nvSpPr>
        <p:spPr>
          <a:xfrm rot="10262779">
            <a:off x="1885598" y="3123651"/>
            <a:ext cx="6199291" cy="3598643"/>
          </a:xfrm>
          <a:prstGeom prst="arc">
            <a:avLst>
              <a:gd name="adj1" fmla="val 9790797"/>
              <a:gd name="adj2" fmla="val 21247021"/>
            </a:avLst>
          </a:prstGeom>
          <a:ln w="76200">
            <a:solidFill>
              <a:schemeClr val="accent6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 rot="19551268">
            <a:off x="1635568" y="2265702"/>
            <a:ext cx="180744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30 мин от м. Свиблово авт. 380, до остановки Метро Отрадное, далее пешком 5 мин</a:t>
            </a:r>
          </a:p>
        </p:txBody>
      </p:sp>
      <p:sp>
        <p:nvSpPr>
          <p:cNvPr id="44" name="TextBox 43"/>
          <p:cNvSpPr txBox="1"/>
          <p:nvPr/>
        </p:nvSpPr>
        <p:spPr>
          <a:xfrm rot="1844314">
            <a:off x="5376075" y="1709852"/>
            <a:ext cx="18074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пешком 10 минут</a:t>
            </a:r>
          </a:p>
        </p:txBody>
      </p:sp>
    </p:spTree>
    <p:extLst>
      <p:ext uri="{BB962C8B-B14F-4D97-AF65-F5344CB8AC3E}">
        <p14:creationId xmlns:p14="http://schemas.microsoft.com/office/powerpoint/2010/main" val="276380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0514" y="1171442"/>
            <a:ext cx="3035098" cy="170724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316" y="0"/>
            <a:ext cx="12257315" cy="68887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Подразделения в составе </a:t>
            </a:r>
            <a:r>
              <a:rPr lang="ru-RU" sz="2500" b="1" i="0" u="none" strike="noStrike" dirty="0" smtClean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медицинской организации</a:t>
            </a:r>
            <a:endParaRPr lang="ru-RU" sz="25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2B7BED-3132-4814-9C16-B4AD52BC6784}"/>
              </a:ext>
            </a:extLst>
          </p:cNvPr>
          <p:cNvSpPr/>
          <p:nvPr/>
        </p:nvSpPr>
        <p:spPr>
          <a:xfrm>
            <a:off x="515787" y="1003797"/>
            <a:ext cx="6096000" cy="56138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терапевтические отделения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плановый прием,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кабинеты дежурных врачей,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кабинеты врачей для пациентов с мн. хроническими заболеваниями,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для пациентов с ОРВИ,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медицинской помощи на дому</a:t>
            </a: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Плановая помощь пациентам, в том числе с ОРВИ и НКВИ,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патронажная служба,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6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отделение медицинской профилактики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телемедицинский центр,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хирургическое отделение,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офтальмологическое отделение,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оториноларингологическое отделение,</a:t>
            </a:r>
          </a:p>
          <a:p>
            <a:pPr>
              <a:lnSpc>
                <a:spcPct val="115000"/>
              </a:lnSpc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урологическое отделение,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эндокринологическое отделение,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кабинеты кардиологов,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кабинеты неврологов,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консультативно-диагностическое отделение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200" i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инфекционист, аллерголог, пульмонолог, гастроэнтеролог,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отделение функциональной диагностики,</a:t>
            </a:r>
            <a:endParaRPr lang="ru-RU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отделение лучевой диагностики (в </a:t>
            </a:r>
            <a:r>
              <a:rPr lang="ru-RU" sz="1600" dirty="0" err="1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6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кабинеты МРТ, КТ).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423" y="1137525"/>
            <a:ext cx="2507920" cy="18809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171" y="3099963"/>
            <a:ext cx="3344423" cy="18812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484" y="5095197"/>
            <a:ext cx="2985796" cy="167951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9910" y="5074178"/>
            <a:ext cx="2545702" cy="17005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3829" y="3214951"/>
            <a:ext cx="2612621" cy="174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420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921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Структура и численность населения по итогу 2023 года</a:t>
            </a:r>
            <a:endParaRPr lang="ru-RU" sz="28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B198AFE5-FF49-4E65-9001-7BBC2AA9E1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3971932"/>
              </p:ext>
            </p:extLst>
          </p:nvPr>
        </p:nvGraphicFramePr>
        <p:xfrm>
          <a:off x="191344" y="2523753"/>
          <a:ext cx="5087888" cy="4190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xmlns="" id="{15A4A673-FB8E-45BB-B1B9-F92E01EFB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740004"/>
              </p:ext>
            </p:extLst>
          </p:nvPr>
        </p:nvGraphicFramePr>
        <p:xfrm>
          <a:off x="191344" y="468458"/>
          <a:ext cx="5087888" cy="3354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F23EBA88-2D64-7349-891B-0B8A389C7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5655"/>
              </p:ext>
            </p:extLst>
          </p:nvPr>
        </p:nvGraphicFramePr>
        <p:xfrm>
          <a:off x="5412491" y="1457638"/>
          <a:ext cx="4334850" cy="47668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34850">
                  <a:extLst>
                    <a:ext uri="{9D8B030D-6E8A-4147-A177-3AD203B41FA5}">
                      <a16:colId xmlns:a16="http://schemas.microsoft.com/office/drawing/2014/main" xmlns="" val="4065931630"/>
                    </a:ext>
                  </a:extLst>
                </a:gridCol>
              </a:tblGrid>
              <a:tr h="95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Головное учреждение (ГП №107)  </a:t>
                      </a:r>
                      <a:b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68 090 чел. (+0,17%)</a:t>
                      </a:r>
                      <a:r>
                        <a:rPr lang="en-GB" sz="2200" b="1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*</a:t>
                      </a:r>
                      <a:endParaRPr lang="ru-RU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2809258"/>
                  </a:ext>
                </a:extLst>
              </a:tr>
              <a:tr h="95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Филиал №1 (ГП №31)  </a:t>
                      </a:r>
                      <a:b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56 485 чел. (+3,6%)</a:t>
                      </a:r>
                      <a:r>
                        <a:rPr lang="en-GB" sz="1700" b="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5908261"/>
                  </a:ext>
                </a:extLst>
              </a:tr>
              <a:tr h="95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Филиал № 2 (ГП №48)  </a:t>
                      </a:r>
                      <a:b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39 683 чел. (-0,02%)</a:t>
                      </a:r>
                      <a:r>
                        <a:rPr lang="en-GB" sz="1700" b="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037033"/>
                  </a:ext>
                </a:extLst>
              </a:tr>
              <a:tr h="95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Филиал №3 (ГП №144)  </a:t>
                      </a:r>
                      <a:b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22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41 440 чел. (+1,08%)</a:t>
                      </a:r>
                      <a:r>
                        <a:rPr lang="en-GB" sz="2200" b="1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*</a:t>
                      </a:r>
                      <a:endParaRPr lang="ru-RU" sz="2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0157227"/>
                  </a:ext>
                </a:extLst>
              </a:tr>
              <a:tr h="95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Филиал № 4 (ГП №165)  </a:t>
                      </a:r>
                      <a:b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</a:br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36 668 чел. (-3,06%)</a:t>
                      </a:r>
                      <a:r>
                        <a:rPr lang="en-GB" sz="1700" b="0" u="none" strike="noStrike" baseline="0" dirty="0">
                          <a:solidFill>
                            <a:srgbClr val="0070C0"/>
                          </a:solidFill>
                          <a:effectLst/>
                        </a:rPr>
                        <a:t>*</a:t>
                      </a:r>
                      <a:r>
                        <a:rPr lang="ru-RU" sz="17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endParaRPr lang="en-GB" sz="1700" b="0" u="none" strike="noStrike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tint val="20000"/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070465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3930B1-0750-6B4E-B4A6-A77BC8DB4109}"/>
              </a:ext>
            </a:extLst>
          </p:cNvPr>
          <p:cNvSpPr txBox="1"/>
          <p:nvPr/>
        </p:nvSpPr>
        <p:spPr>
          <a:xfrm>
            <a:off x="5624043" y="6350087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9135687" y="4098175"/>
            <a:ext cx="949055" cy="706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127375" y="4813069"/>
            <a:ext cx="1064029" cy="540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191404" y="3927593"/>
            <a:ext cx="16885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chemeClr val="accent1"/>
                </a:solidFill>
              </a:rPr>
              <a:t>С.Медведково</a:t>
            </a:r>
            <a:endParaRPr lang="ru-RU" dirty="0" smtClean="0">
              <a:solidFill>
                <a:schemeClr val="accent1"/>
              </a:solidFill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22 792</a:t>
            </a:r>
          </a:p>
          <a:p>
            <a:endParaRPr lang="ru-RU" dirty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r>
              <a:rPr lang="ru-RU" dirty="0" err="1" smtClean="0">
                <a:solidFill>
                  <a:schemeClr val="accent1"/>
                </a:solidFill>
              </a:rPr>
              <a:t>Ю.Медведково</a:t>
            </a:r>
            <a:endParaRPr lang="ru-RU" dirty="0" smtClean="0">
              <a:solidFill>
                <a:schemeClr val="accent1"/>
              </a:solidFill>
            </a:endParaRPr>
          </a:p>
          <a:p>
            <a:pPr algn="ctr"/>
            <a:r>
              <a:rPr lang="ru-RU" dirty="0" smtClean="0">
                <a:solidFill>
                  <a:schemeClr val="accent1"/>
                </a:solidFill>
              </a:rPr>
              <a:t>18 648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4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921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Структура и численность </a:t>
            </a:r>
            <a:r>
              <a:rPr lang="ru-RU" sz="2200" b="1" i="0" u="none" strike="noStrike" dirty="0" smtClean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населения Филиала №3 </a:t>
            </a:r>
            <a:r>
              <a:rPr lang="ru-RU" sz="22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по итогу 2023 года</a:t>
            </a:r>
            <a:endParaRPr lang="ru-RU" sz="2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79233" y="285470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163344" y="1888864"/>
            <a:ext cx="18016285" cy="88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42665"/>
              </p:ext>
            </p:extLst>
          </p:nvPr>
        </p:nvGraphicFramePr>
        <p:xfrm>
          <a:off x="1055042" y="1753070"/>
          <a:ext cx="9211702" cy="4647730"/>
        </p:xfrm>
        <a:graphic>
          <a:graphicData uri="http://schemas.openxmlformats.org/drawingml/2006/table">
            <a:tbl>
              <a:tblPr/>
              <a:tblGrid>
                <a:gridCol w="4118310">
                  <a:extLst>
                    <a:ext uri="{9D8B030D-6E8A-4147-A177-3AD203B41FA5}">
                      <a16:colId xmlns:a16="http://schemas.microsoft.com/office/drawing/2014/main" xmlns="" val="2621509455"/>
                    </a:ext>
                  </a:extLst>
                </a:gridCol>
                <a:gridCol w="1585732">
                  <a:extLst>
                    <a:ext uri="{9D8B030D-6E8A-4147-A177-3AD203B41FA5}">
                      <a16:colId xmlns:a16="http://schemas.microsoft.com/office/drawing/2014/main" xmlns="" val="3450101739"/>
                    </a:ext>
                  </a:extLst>
                </a:gridCol>
                <a:gridCol w="1469985">
                  <a:extLst>
                    <a:ext uri="{9D8B030D-6E8A-4147-A177-3AD203B41FA5}">
                      <a16:colId xmlns:a16="http://schemas.microsoft.com/office/drawing/2014/main" xmlns="" val="3233993911"/>
                    </a:ext>
                  </a:extLst>
                </a:gridCol>
                <a:gridCol w="810228">
                  <a:extLst>
                    <a:ext uri="{9D8B030D-6E8A-4147-A177-3AD203B41FA5}">
                      <a16:colId xmlns:a16="http://schemas.microsoft.com/office/drawing/2014/main" xmlns="" val="1644227342"/>
                    </a:ext>
                  </a:extLst>
                </a:gridCol>
                <a:gridCol w="1227447">
                  <a:extLst>
                    <a:ext uri="{9D8B030D-6E8A-4147-A177-3AD203B41FA5}">
                      <a16:colId xmlns:a16="http://schemas.microsoft.com/office/drawing/2014/main" xmlns="" val="559648723"/>
                    </a:ext>
                  </a:extLst>
                </a:gridCol>
              </a:tblGrid>
              <a:tr h="42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Мужчины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Женщины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от 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общего количества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7510060"/>
                  </a:ext>
                </a:extLst>
              </a:tr>
              <a:tr h="12517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Возраст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5554783"/>
                  </a:ext>
                </a:extLst>
              </a:tr>
              <a:tr h="8460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трудоспособный возраст – женщины от 18-56, мужчины 18-61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13 929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15 623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29 552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71,3%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2827403"/>
                  </a:ext>
                </a:extLst>
              </a:tr>
              <a:tr h="1263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старший трудоспособный возраст – женщины от 57 и старше, мужчины от 62 и старше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3 480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8 408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11 888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28,7%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67507881"/>
                  </a:ext>
                </a:extLst>
              </a:tr>
              <a:tr h="4288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17 409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24 031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41 440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8741589"/>
                  </a:ext>
                </a:extLst>
              </a:tr>
              <a:tr h="428843">
                <a:tc vMerge="1"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42,01%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57,99%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100%</a:t>
                      </a:r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2146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1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Структура заболеваемости жителей района в 2023 году</a:t>
            </a:r>
            <a:endParaRPr lang="ru-RU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B4DD2D4-8369-C44D-A8D3-1BD273B6B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898145"/>
              </p:ext>
            </p:extLst>
          </p:nvPr>
        </p:nvGraphicFramePr>
        <p:xfrm>
          <a:off x="1163344" y="1253329"/>
          <a:ext cx="8717256" cy="5060853"/>
        </p:xfrm>
        <a:graphic>
          <a:graphicData uri="http://schemas.openxmlformats.org/drawingml/2006/table">
            <a:tbl>
              <a:tblPr/>
              <a:tblGrid>
                <a:gridCol w="6472470">
                  <a:extLst>
                    <a:ext uri="{9D8B030D-6E8A-4147-A177-3AD203B41FA5}">
                      <a16:colId xmlns:a16="http://schemas.microsoft.com/office/drawing/2014/main" xmlns="" val="3956580089"/>
                    </a:ext>
                  </a:extLst>
                </a:gridCol>
                <a:gridCol w="2244786">
                  <a:extLst>
                    <a:ext uri="{9D8B030D-6E8A-4147-A177-3AD203B41FA5}">
                      <a16:colId xmlns:a16="http://schemas.microsoft.com/office/drawing/2014/main" xmlns="" val="30730667"/>
                    </a:ext>
                  </a:extLst>
                </a:gridCol>
              </a:tblGrid>
              <a:tr h="8727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Наименования показателя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Случаев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8358821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Зарегистрировано заболеваний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66995 (+6,6%)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2224864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Инфекционные и паразитарные болезни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341 (+42.7%)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0255816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Новообразования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769 (+27,3%)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218116"/>
                  </a:ext>
                </a:extLst>
              </a:tr>
              <a:tr h="4363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эндокринной системы, расстройства питания и нарушения обмена веществ </a:t>
                      </a:r>
                      <a:b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из них: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4845 (+28,7%)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0236477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болезни щитовидной железы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1714 (+39,0%)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0339835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сахарный диабет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2438 (+10,5%)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9602862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нервной системы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987 (+23,2%)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53571307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Болезни, характеризующиеся повышенным кровяным давлением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5049 (+18,5%)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7902737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Ишемическая болезнь сердца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2600 (-20,9%)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6679886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Острый инфаркт миокарда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48 (+26,3%)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8542275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Цереброваскулярные болезни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3704 (+5,3%)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26344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Острые респираторные инфекции верхних дыхательных путей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10902 (-20,2%)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655432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органов пищеварения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4670 (+22,1%)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5075118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косно-мышечной системы и соединительной ткани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8115 (+20,1%)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389339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мочеполовой системы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2252 (-10,0%)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0923472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Болезни глаза и его придаточного аппарата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10385 (+68,2%)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6728081"/>
                  </a:ext>
                </a:extLst>
              </a:tr>
              <a:tr h="2608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Травмы, отравления и некоторые другие последствия воздействия внешних причин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238 (+31,5%)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6382848"/>
                  </a:ext>
                </a:extLst>
              </a:tr>
              <a:tr h="2181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COVID-19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675 (-85,0%)</a:t>
                      </a:r>
                      <a:r>
                        <a:rPr lang="en-GB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145512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44789FF-E6E6-6442-86FF-C64E8898998C}"/>
              </a:ext>
            </a:extLst>
          </p:cNvPr>
          <p:cNvSpPr txBox="1"/>
          <p:nvPr/>
        </p:nvSpPr>
        <p:spPr>
          <a:xfrm>
            <a:off x="1163344" y="6441574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</p:spTree>
    <p:extLst>
      <p:ext uri="{BB962C8B-B14F-4D97-AF65-F5344CB8AC3E}">
        <p14:creationId xmlns:p14="http://schemas.microsoft.com/office/powerpoint/2010/main" val="3544942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223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Проектная  мощность поликлиники в 2023 году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E2449F57-CDF9-4242-ABC7-85A1362FE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860148"/>
              </p:ext>
            </p:extLst>
          </p:nvPr>
        </p:nvGraphicFramePr>
        <p:xfrm>
          <a:off x="1163344" y="1475684"/>
          <a:ext cx="8586298" cy="4428265"/>
        </p:xfrm>
        <a:graphic>
          <a:graphicData uri="http://schemas.openxmlformats.org/drawingml/2006/table">
            <a:tbl>
              <a:tblPr/>
              <a:tblGrid>
                <a:gridCol w="4821820">
                  <a:extLst>
                    <a:ext uri="{9D8B030D-6E8A-4147-A177-3AD203B41FA5}">
                      <a16:colId xmlns:a16="http://schemas.microsoft.com/office/drawing/2014/main" xmlns="" val="2921847649"/>
                    </a:ext>
                  </a:extLst>
                </a:gridCol>
                <a:gridCol w="3764478">
                  <a:extLst>
                    <a:ext uri="{9D8B030D-6E8A-4147-A177-3AD203B41FA5}">
                      <a16:colId xmlns:a16="http://schemas.microsoft.com/office/drawing/2014/main" xmlns="" val="2895600588"/>
                    </a:ext>
                  </a:extLst>
                </a:gridCol>
              </a:tblGrid>
              <a:tr h="1107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ПОЛИКЛИНИКА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Посещения в смену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594133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5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Головное учреждение (ГП №107)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5741214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№1 (ГП №31)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7403773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 2 (ГП №48)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306724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№3 (ГП №144)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8847507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 4 (ГП №165)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9727228"/>
                  </a:ext>
                </a:extLst>
              </a:tr>
              <a:tr h="553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4441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4792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119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214413"/>
            <a:ext cx="76885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Выполнение государственного задания по оказанию медицинской помощи в 2023 году</a:t>
            </a:r>
            <a:endParaRPr lang="ru-RU" sz="22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A6125ACE-C021-9141-B2ED-916531BE44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5224"/>
              </p:ext>
            </p:extLst>
          </p:nvPr>
        </p:nvGraphicFramePr>
        <p:xfrm>
          <a:off x="1163344" y="1481541"/>
          <a:ext cx="8717256" cy="4669876"/>
        </p:xfrm>
        <a:graphic>
          <a:graphicData uri="http://schemas.openxmlformats.org/drawingml/2006/table">
            <a:tbl>
              <a:tblPr/>
              <a:tblGrid>
                <a:gridCol w="3175927">
                  <a:extLst>
                    <a:ext uri="{9D8B030D-6E8A-4147-A177-3AD203B41FA5}">
                      <a16:colId xmlns:a16="http://schemas.microsoft.com/office/drawing/2014/main" xmlns="" val="4182226663"/>
                    </a:ext>
                  </a:extLst>
                </a:gridCol>
                <a:gridCol w="1703751">
                  <a:extLst>
                    <a:ext uri="{9D8B030D-6E8A-4147-A177-3AD203B41FA5}">
                      <a16:colId xmlns:a16="http://schemas.microsoft.com/office/drawing/2014/main" xmlns="" val="2212625996"/>
                    </a:ext>
                  </a:extLst>
                </a:gridCol>
                <a:gridCol w="1918789">
                  <a:extLst>
                    <a:ext uri="{9D8B030D-6E8A-4147-A177-3AD203B41FA5}">
                      <a16:colId xmlns:a16="http://schemas.microsoft.com/office/drawing/2014/main" xmlns="" val="4232310295"/>
                    </a:ext>
                  </a:extLst>
                </a:gridCol>
                <a:gridCol w="1918789">
                  <a:extLst>
                    <a:ext uri="{9D8B030D-6E8A-4147-A177-3AD203B41FA5}">
                      <a16:colId xmlns:a16="http://schemas.microsoft.com/office/drawing/2014/main" xmlns="" val="631207746"/>
                    </a:ext>
                  </a:extLst>
                </a:gridCol>
              </a:tblGrid>
              <a:tr h="5313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Цель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Объёмы медицинской помощи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Выполнение </a:t>
                      </a:r>
                      <a:b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(%)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1484142"/>
                  </a:ext>
                </a:extLst>
              </a:tr>
              <a:tr h="5611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Плановые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Фактические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8069307"/>
                  </a:ext>
                </a:extLst>
              </a:tr>
              <a:tr h="1192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Посещения с </a:t>
                      </a:r>
                      <a:b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профилактической целью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257 800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443 416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3381459"/>
                  </a:ext>
                </a:extLst>
              </a:tr>
              <a:tr h="1192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Посещения по </a:t>
                      </a:r>
                      <a:b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неотложной помощи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21 896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2405795"/>
                  </a:ext>
                </a:extLst>
              </a:tr>
              <a:tr h="11924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Обращения по </a:t>
                      </a:r>
                      <a:b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поводу заболевания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264 661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314 470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1008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866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4972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87998"/>
            <a:ext cx="8105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Показатели деятельности ГП №107 в 2023 году</a:t>
            </a:r>
            <a:endParaRPr lang="ru-RU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5C289B-A32A-1945-AF64-862E9A57B1AB}"/>
              </a:ext>
            </a:extLst>
          </p:cNvPr>
          <p:cNvSpPr txBox="1"/>
          <p:nvPr/>
        </p:nvSpPr>
        <p:spPr>
          <a:xfrm>
            <a:off x="1163343" y="6078185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xmlns="" id="{8F28FE56-EE59-5547-A26D-53E70C159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695008"/>
              </p:ext>
            </p:extLst>
          </p:nvPr>
        </p:nvGraphicFramePr>
        <p:xfrm>
          <a:off x="1163343" y="1739737"/>
          <a:ext cx="8598174" cy="3699162"/>
        </p:xfrm>
        <a:graphic>
          <a:graphicData uri="http://schemas.openxmlformats.org/drawingml/2006/table">
            <a:tbl>
              <a:tblPr/>
              <a:tblGrid>
                <a:gridCol w="3824293">
                  <a:extLst>
                    <a:ext uri="{9D8B030D-6E8A-4147-A177-3AD203B41FA5}">
                      <a16:colId xmlns:a16="http://schemas.microsoft.com/office/drawing/2014/main" xmlns="" val="2652258869"/>
                    </a:ext>
                  </a:extLst>
                </a:gridCol>
                <a:gridCol w="2315689">
                  <a:extLst>
                    <a:ext uri="{9D8B030D-6E8A-4147-A177-3AD203B41FA5}">
                      <a16:colId xmlns:a16="http://schemas.microsoft.com/office/drawing/2014/main" xmlns="" val="1766775698"/>
                    </a:ext>
                  </a:extLst>
                </a:gridCol>
                <a:gridCol w="2458192">
                  <a:extLst>
                    <a:ext uri="{9D8B030D-6E8A-4147-A177-3AD203B41FA5}">
                      <a16:colId xmlns:a16="http://schemas.microsoft.com/office/drawing/2014/main" xmlns="" val="3244562917"/>
                    </a:ext>
                  </a:extLst>
                </a:gridCol>
              </a:tblGrid>
              <a:tr h="615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Показатель деятельности </a:t>
                      </a:r>
                      <a:br>
                        <a:rPr lang="ru-RU" sz="17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7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поликлиники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6077541"/>
                  </a:ext>
                </a:extLst>
              </a:tr>
              <a:tr h="875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Число посещений врачей, включая профилактические,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1 147 819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+21,1%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)</a:t>
                      </a:r>
                      <a:r>
                        <a:rPr lang="en-GB" sz="1700" b="0" i="0" u="none" strike="noStrike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273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638 (+55,8%)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9314212"/>
                  </a:ext>
                </a:extLst>
              </a:tr>
              <a:tr h="1187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Число посещений врачей по поводу заболеваний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832 190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+11,5%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)*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192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713 (+21,9%)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6644070"/>
                  </a:ext>
                </a:extLst>
              </a:tr>
              <a:tr h="1020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Число посещений врачами на дому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39 186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-34,6%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)*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953 (+7,8%)</a:t>
                      </a:r>
                      <a:r>
                        <a:rPr lang="en-GB" sz="17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7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3302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227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226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571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Хирургическая работа поликлиники</a:t>
            </a:r>
            <a:r>
              <a:rPr lang="en-GB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2023 году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EA329921-39EB-E842-A6A2-21E09ED50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629009"/>
              </p:ext>
            </p:extLst>
          </p:nvPr>
        </p:nvGraphicFramePr>
        <p:xfrm>
          <a:off x="1163344" y="1558925"/>
          <a:ext cx="8384417" cy="3802594"/>
        </p:xfrm>
        <a:graphic>
          <a:graphicData uri="http://schemas.openxmlformats.org/drawingml/2006/table">
            <a:tbl>
              <a:tblPr/>
              <a:tblGrid>
                <a:gridCol w="4484591">
                  <a:extLst>
                    <a:ext uri="{9D8B030D-6E8A-4147-A177-3AD203B41FA5}">
                      <a16:colId xmlns:a16="http://schemas.microsoft.com/office/drawing/2014/main" xmlns="" val="72713549"/>
                    </a:ext>
                  </a:extLst>
                </a:gridCol>
                <a:gridCol w="3899826">
                  <a:extLst>
                    <a:ext uri="{9D8B030D-6E8A-4147-A177-3AD203B41FA5}">
                      <a16:colId xmlns:a16="http://schemas.microsoft.com/office/drawing/2014/main" xmlns="" val="3607044891"/>
                    </a:ext>
                  </a:extLst>
                </a:gridCol>
              </a:tblGrid>
              <a:tr h="20465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Название операций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Число проведенных операций в </a:t>
                      </a:r>
                      <a:b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амбулаторно-поликлиническом учреждении, 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2861628"/>
                  </a:ext>
                </a:extLst>
              </a:tr>
              <a:tr h="439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Операции на органе уха, горла, носа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 (без изменений)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4004147"/>
                  </a:ext>
                </a:extLst>
              </a:tr>
              <a:tr h="439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Операции на мужских половых органах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 (без изменений)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8828275"/>
                  </a:ext>
                </a:extLst>
              </a:tr>
              <a:tr h="439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Операции на коже и подкожной клетчатке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610 (уменьшилось в 1,8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388759"/>
                  </a:ext>
                </a:extLst>
              </a:tr>
              <a:tr h="439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610 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(уменьшилось в 1,8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770354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CD6E50-2E62-1845-B7F1-698A3DEC0D92}"/>
              </a:ext>
            </a:extLst>
          </p:cNvPr>
          <p:cNvSpPr txBox="1"/>
          <p:nvPr/>
        </p:nvSpPr>
        <p:spPr>
          <a:xfrm>
            <a:off x="1163343" y="6078185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</p:spTree>
    <p:extLst>
      <p:ext uri="{BB962C8B-B14F-4D97-AF65-F5344CB8AC3E}">
        <p14:creationId xmlns:p14="http://schemas.microsoft.com/office/powerpoint/2010/main" val="3484655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xmlns="" id="{0F059B84-20C6-4BF8-A9ED-4E2C291FC027}"/>
              </a:ext>
            </a:extLst>
          </p:cNvPr>
          <p:cNvSpPr/>
          <p:nvPr/>
        </p:nvSpPr>
        <p:spPr>
          <a:xfrm>
            <a:off x="398510" y="3034419"/>
            <a:ext cx="2170208" cy="18708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C09B563F-C956-4FB5-80DC-A1820F26F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894" y="165771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57BF886F-2F0C-4E30-B1A1-EB701EE0C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994" y="40115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AE474042-3C46-4AD7-A658-24A1A2D518D8}"/>
              </a:ext>
            </a:extLst>
          </p:cNvPr>
          <p:cNvSpPr/>
          <p:nvPr/>
        </p:nvSpPr>
        <p:spPr>
          <a:xfrm>
            <a:off x="8996516" y="510270"/>
            <a:ext cx="204113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CEED813-9D3E-4F68-9B32-D2612A090904}"/>
              </a:ext>
            </a:extLst>
          </p:cNvPr>
          <p:cNvSpPr txBox="1"/>
          <p:nvPr/>
        </p:nvSpPr>
        <p:spPr>
          <a:xfrm>
            <a:off x="9031970" y="492572"/>
            <a:ext cx="2005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Строительство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капитальный ремонт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E3E1221C-0E0A-4C33-B617-60F6D67050E1}"/>
              </a:ext>
            </a:extLst>
          </p:cNvPr>
          <p:cNvSpPr/>
          <p:nvPr/>
        </p:nvSpPr>
        <p:spPr>
          <a:xfrm>
            <a:off x="5848350" y="1732889"/>
            <a:ext cx="1476874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3C25EBE4-395C-498B-A892-69DE4841047C}"/>
              </a:ext>
            </a:extLst>
          </p:cNvPr>
          <p:cNvSpPr txBox="1"/>
          <p:nvPr/>
        </p:nvSpPr>
        <p:spPr>
          <a:xfrm>
            <a:off x="5883803" y="1715191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Общегородские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проекты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ED6867AE-E3EF-4001-9057-A54704120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894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Прямоугольник: скругленные углы 60">
            <a:extLst>
              <a:ext uri="{FF2B5EF4-FFF2-40B4-BE49-F238E27FC236}">
                <a16:creationId xmlns:a16="http://schemas.microsoft.com/office/drawing/2014/main" xmlns="" id="{93FA84B6-316F-4D0F-BC58-B3AAFFABB6DF}"/>
              </a:ext>
            </a:extLst>
          </p:cNvPr>
          <p:cNvSpPr/>
          <p:nvPr/>
        </p:nvSpPr>
        <p:spPr>
          <a:xfrm>
            <a:off x="5224388" y="5870573"/>
            <a:ext cx="2190211" cy="46166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99FE18C-2C18-46C8-9471-E7D4D10467A5}"/>
              </a:ext>
            </a:extLst>
          </p:cNvPr>
          <p:cNvSpPr txBox="1"/>
          <p:nvPr/>
        </p:nvSpPr>
        <p:spPr>
          <a:xfrm>
            <a:off x="5259842" y="5852875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Льготное лекарственное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обеспечение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B155B34-8577-4EDE-A290-3DE4E9FD76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8875170" y="562220"/>
            <a:ext cx="190214" cy="19857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AF4DB3C8-1941-4623-8DCA-24F642544E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5717791" y="1780717"/>
            <a:ext cx="190214" cy="19857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9FB8EE9D-190D-4045-A1CA-36404B71E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4994" y="2898059"/>
            <a:ext cx="2798892" cy="2411355"/>
          </a:xfrm>
          <a:custGeom>
            <a:avLst/>
            <a:gdLst>
              <a:gd name="connsiteX0" fmla="*/ 603209 w 2798892"/>
              <a:gd name="connsiteY0" fmla="*/ 0 h 2411355"/>
              <a:gd name="connsiteX1" fmla="*/ 2195682 w 2798892"/>
              <a:gd name="connsiteY1" fmla="*/ 0 h 2411355"/>
              <a:gd name="connsiteX2" fmla="*/ 2798892 w 2798892"/>
              <a:gd name="connsiteY2" fmla="*/ 1206418 h 2411355"/>
              <a:gd name="connsiteX3" fmla="*/ 2196423 w 2798892"/>
              <a:gd name="connsiteY3" fmla="*/ 2411355 h 2411355"/>
              <a:gd name="connsiteX4" fmla="*/ 602469 w 2798892"/>
              <a:gd name="connsiteY4" fmla="*/ 2411355 h 2411355"/>
              <a:gd name="connsiteX5" fmla="*/ 0 w 2798892"/>
              <a:gd name="connsiteY5" fmla="*/ 1206418 h 241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1355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6423" y="2411355"/>
                </a:lnTo>
                <a:lnTo>
                  <a:pt x="602469" y="2411355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FC9C3F65-B177-4EF3-B7B2-3BD1A180CD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5095460" y="5914629"/>
            <a:ext cx="190214" cy="19857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2618461-B4F9-4F74-9D45-C0DEABF96420}"/>
              </a:ext>
            </a:extLst>
          </p:cNvPr>
          <p:cNvSpPr/>
          <p:nvPr/>
        </p:nvSpPr>
        <p:spPr>
          <a:xfrm>
            <a:off x="9577182" y="4849941"/>
            <a:ext cx="135749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1C60D9A-7592-41B8-8C7F-AA8CC615F16E}"/>
              </a:ext>
            </a:extLst>
          </p:cNvPr>
          <p:cNvSpPr txBox="1"/>
          <p:nvPr/>
        </p:nvSpPr>
        <p:spPr>
          <a:xfrm>
            <a:off x="9612635" y="4873538"/>
            <a:ext cx="1204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Онкопомощь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2E7BEB2E-009A-48E0-A75D-381E089DF2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9455835" y="4954984"/>
            <a:ext cx="190214" cy="19857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98CAED43-DC51-4943-BE2A-BB8A973E3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750" y="4154618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B6BF9B47-1DA3-4279-9F42-5E52245C39F7}"/>
              </a:ext>
            </a:extLst>
          </p:cNvPr>
          <p:cNvSpPr/>
          <p:nvPr/>
        </p:nvSpPr>
        <p:spPr>
          <a:xfrm>
            <a:off x="1369446" y="6140877"/>
            <a:ext cx="1406341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D9BCF9-16C5-4AEF-BAD5-F1AAF07C446B}"/>
              </a:ext>
            </a:extLst>
          </p:cNvPr>
          <p:cNvSpPr txBox="1"/>
          <p:nvPr/>
        </p:nvSpPr>
        <p:spPr>
          <a:xfrm>
            <a:off x="1404900" y="6164474"/>
            <a:ext cx="13708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Цифровизация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56E8B61-1D75-4574-BA9E-BCE4D97100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1248100" y="6245920"/>
            <a:ext cx="190214" cy="19857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FE86CA51-2115-4E77-A45C-30EA3D4F6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794" y="2914275"/>
            <a:ext cx="2798892" cy="2412836"/>
          </a:xfrm>
          <a:custGeom>
            <a:avLst/>
            <a:gdLst>
              <a:gd name="connsiteX0" fmla="*/ 603209 w 2798892"/>
              <a:gd name="connsiteY0" fmla="*/ 0 h 2412836"/>
              <a:gd name="connsiteX1" fmla="*/ 2195682 w 2798892"/>
              <a:gd name="connsiteY1" fmla="*/ 0 h 2412836"/>
              <a:gd name="connsiteX2" fmla="*/ 2798892 w 2798892"/>
              <a:gd name="connsiteY2" fmla="*/ 1206418 h 2412836"/>
              <a:gd name="connsiteX3" fmla="*/ 2195682 w 2798892"/>
              <a:gd name="connsiteY3" fmla="*/ 2412836 h 2412836"/>
              <a:gd name="connsiteX4" fmla="*/ 603209 w 2798892"/>
              <a:gd name="connsiteY4" fmla="*/ 2412836 h 2412836"/>
              <a:gd name="connsiteX5" fmla="*/ 0 w 2798892"/>
              <a:gd name="connsiteY5" fmla="*/ 1206418 h 241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8892" h="2412836">
                <a:moveTo>
                  <a:pt x="603209" y="0"/>
                </a:moveTo>
                <a:lnTo>
                  <a:pt x="2195682" y="0"/>
                </a:lnTo>
                <a:lnTo>
                  <a:pt x="2798892" y="1206418"/>
                </a:lnTo>
                <a:lnTo>
                  <a:pt x="2195682" y="2412836"/>
                </a:lnTo>
                <a:lnTo>
                  <a:pt x="603209" y="2412836"/>
                </a:lnTo>
                <a:lnTo>
                  <a:pt x="0" y="12064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xmlns="" id="{0F795A0E-F8C9-43EC-B647-CEFB4384B4E6}"/>
              </a:ext>
            </a:extLst>
          </p:cNvPr>
          <p:cNvSpPr/>
          <p:nvPr/>
        </p:nvSpPr>
        <p:spPr>
          <a:xfrm>
            <a:off x="3478546" y="3008078"/>
            <a:ext cx="1745842" cy="34336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0352F2DA-EB2D-45B1-A68B-799F44E84644}"/>
              </a:ext>
            </a:extLst>
          </p:cNvPr>
          <p:cNvSpPr txBox="1"/>
          <p:nvPr/>
        </p:nvSpPr>
        <p:spPr>
          <a:xfrm>
            <a:off x="3513999" y="3031675"/>
            <a:ext cx="17251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Кадровое развитие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BE69768A-ABE0-482E-8823-0D9FDEAB1A7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208194">
            <a:off x="3357199" y="3113121"/>
            <a:ext cx="190214" cy="198576"/>
          </a:xfrm>
          <a:prstGeom prst="rect">
            <a:avLst/>
          </a:prstGeom>
        </p:spPr>
      </p:pic>
      <p:sp>
        <p:nvSpPr>
          <p:cNvPr id="4" name="Шестиугольник 3">
            <a:extLst>
              <a:ext uri="{FF2B5EF4-FFF2-40B4-BE49-F238E27FC236}">
                <a16:creationId xmlns:a16="http://schemas.microsoft.com/office/drawing/2014/main" xmlns="" id="{18133AFA-F252-42CB-98CF-F128544922F1}"/>
              </a:ext>
            </a:extLst>
          </p:cNvPr>
          <p:cNvSpPr/>
          <p:nvPr/>
        </p:nvSpPr>
        <p:spPr>
          <a:xfrm>
            <a:off x="3513999" y="2032303"/>
            <a:ext cx="5152095" cy="444146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xmlns="" id="{AB7B2740-5BD1-44B6-8EE0-13B3DE7343C0}"/>
              </a:ext>
            </a:extLst>
          </p:cNvPr>
          <p:cNvSpPr/>
          <p:nvPr/>
        </p:nvSpPr>
        <p:spPr>
          <a:xfrm>
            <a:off x="1616462" y="2660665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xmlns="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73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360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068342" y="268908"/>
            <a:ext cx="8571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</a:rPr>
              <a:t>Профилактическая деятельность в 2023 году</a:t>
            </a:r>
            <a:endParaRPr lang="ru-RU" sz="24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CC7B5276-37B2-4442-80AB-A34E0B60CF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821612"/>
              </p:ext>
            </p:extLst>
          </p:nvPr>
        </p:nvGraphicFramePr>
        <p:xfrm>
          <a:off x="1103498" y="1567543"/>
          <a:ext cx="8777100" cy="4180115"/>
        </p:xfrm>
        <a:graphic>
          <a:graphicData uri="http://schemas.openxmlformats.org/drawingml/2006/table">
            <a:tbl>
              <a:tblPr/>
              <a:tblGrid>
                <a:gridCol w="3783234">
                  <a:extLst>
                    <a:ext uri="{9D8B030D-6E8A-4147-A177-3AD203B41FA5}">
                      <a16:colId xmlns:a16="http://schemas.microsoft.com/office/drawing/2014/main" xmlns="" val="2288867608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4237978817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2777467125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3176294131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550930488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1772457875"/>
                    </a:ext>
                  </a:extLst>
                </a:gridCol>
                <a:gridCol w="832311">
                  <a:extLst>
                    <a:ext uri="{9D8B030D-6E8A-4147-A177-3AD203B41FA5}">
                      <a16:colId xmlns:a16="http://schemas.microsoft.com/office/drawing/2014/main" xmlns="" val="787300038"/>
                    </a:ext>
                  </a:extLst>
                </a:gridCol>
              </a:tblGrid>
              <a:tr h="8100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Результат диспансеризации определенных групп взрослого населения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Мужчины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Женщины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3461858"/>
                  </a:ext>
                </a:extLst>
              </a:tr>
              <a:tr h="1348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21-36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39-60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старше 60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21-36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39-60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старше 60 лет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7415468"/>
                  </a:ext>
                </a:extLst>
              </a:tr>
              <a:tr h="674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Определена </a:t>
                      </a:r>
                      <a:r>
                        <a:rPr lang="en-GB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 </a:t>
                      </a:r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группа здоровья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4745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14229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9471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0840154"/>
                  </a:ext>
                </a:extLst>
              </a:tr>
              <a:tr h="674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Определена </a:t>
                      </a:r>
                      <a:r>
                        <a:rPr lang="en-GB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II </a:t>
                      </a:r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группа здоровья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2269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6588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9094911"/>
                  </a:ext>
                </a:extLst>
              </a:tr>
              <a:tr h="674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Определена </a:t>
                      </a:r>
                      <a:r>
                        <a:rPr lang="en-GB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III </a:t>
                      </a:r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группа здоровья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4839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7263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10901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30378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1383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080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360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067018" y="368301"/>
            <a:ext cx="85712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Углубленная диспансеризация в 2023 году</a:t>
            </a:r>
            <a:endParaRPr lang="ru-RU" sz="26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995907"/>
              </p:ext>
            </p:extLst>
          </p:nvPr>
        </p:nvGraphicFramePr>
        <p:xfrm>
          <a:off x="1238249" y="1706662"/>
          <a:ext cx="8642352" cy="4174848"/>
        </p:xfrm>
        <a:graphic>
          <a:graphicData uri="http://schemas.openxmlformats.org/drawingml/2006/table">
            <a:tbl>
              <a:tblPr/>
              <a:tblGrid>
                <a:gridCol w="3141840">
                  <a:extLst>
                    <a:ext uri="{9D8B030D-6E8A-4147-A177-3AD203B41FA5}">
                      <a16:colId xmlns:a16="http://schemas.microsoft.com/office/drawing/2014/main" xmlns="" val="2753135962"/>
                    </a:ext>
                  </a:extLst>
                </a:gridCol>
                <a:gridCol w="1670755">
                  <a:extLst>
                    <a:ext uri="{9D8B030D-6E8A-4147-A177-3AD203B41FA5}">
                      <a16:colId xmlns:a16="http://schemas.microsoft.com/office/drawing/2014/main" xmlns="" val="563400007"/>
                    </a:ext>
                  </a:extLst>
                </a:gridCol>
                <a:gridCol w="2099734">
                  <a:extLst>
                    <a:ext uri="{9D8B030D-6E8A-4147-A177-3AD203B41FA5}">
                      <a16:colId xmlns:a16="http://schemas.microsoft.com/office/drawing/2014/main" xmlns="" val="3510014307"/>
                    </a:ext>
                  </a:extLst>
                </a:gridCol>
                <a:gridCol w="1730023">
                  <a:extLst>
                    <a:ext uri="{9D8B030D-6E8A-4147-A177-3AD203B41FA5}">
                      <a16:colId xmlns:a16="http://schemas.microsoft.com/office/drawing/2014/main" xmlns="" val="1601620698"/>
                    </a:ext>
                  </a:extLst>
                </a:gridCol>
              </a:tblGrid>
              <a:tr h="8865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Население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Из них лица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, перенесшие </a:t>
                      </a: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COVID-19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 </a:t>
                      </a:r>
                      <a:r>
                        <a:rPr lang="ru-RU" sz="18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коморбидным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фоном </a:t>
                      </a: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наличие двух и более ХНИЗ)</a:t>
                      </a:r>
                    </a:p>
                  </a:txBody>
                  <a:tcPr marL="7620" marR="762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0127827"/>
                  </a:ext>
                </a:extLst>
              </a:tr>
              <a:tr h="19181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Мужчины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Женщины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79393521"/>
                  </a:ext>
                </a:extLst>
              </a:tr>
              <a:tr h="41909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Трудоспособное население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5745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0705995"/>
                  </a:ext>
                </a:extLst>
              </a:tr>
              <a:tr h="531930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Пенсионеры</a:t>
                      </a:r>
                      <a:endParaRPr lang="ru-RU" sz="20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3527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2955661"/>
                  </a:ext>
                </a:extLst>
              </a:tr>
              <a:tr h="419097">
                <a:tc>
                  <a:txBody>
                    <a:bodyPr/>
                    <a:lstStyle/>
                    <a:p>
                      <a:pPr algn="l" fontAlgn="t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9272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1732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976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3604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134189"/>
            <a:ext cx="85712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Диспансерное наблюдение за инвалидами и участниками</a:t>
            </a:r>
            <a:br>
              <a:rPr lang="ru-RU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Великой Отечественной войны в 2023 году</a:t>
            </a:r>
            <a:endParaRPr lang="ru-RU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44961105-9F3E-1445-944E-F0E1B15669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54162"/>
              </p:ext>
            </p:extLst>
          </p:nvPr>
        </p:nvGraphicFramePr>
        <p:xfrm>
          <a:off x="1163344" y="1269962"/>
          <a:ext cx="8612905" cy="4495590"/>
        </p:xfrm>
        <a:graphic>
          <a:graphicData uri="http://schemas.openxmlformats.org/drawingml/2006/table">
            <a:tbl>
              <a:tblPr/>
              <a:tblGrid>
                <a:gridCol w="4294524">
                  <a:extLst>
                    <a:ext uri="{9D8B030D-6E8A-4147-A177-3AD203B41FA5}">
                      <a16:colId xmlns:a16="http://schemas.microsoft.com/office/drawing/2014/main" xmlns="" val="4074886238"/>
                    </a:ext>
                  </a:extLst>
                </a:gridCol>
                <a:gridCol w="1188152">
                  <a:extLst>
                    <a:ext uri="{9D8B030D-6E8A-4147-A177-3AD203B41FA5}">
                      <a16:colId xmlns:a16="http://schemas.microsoft.com/office/drawing/2014/main" xmlns="" val="3595013713"/>
                    </a:ext>
                  </a:extLst>
                </a:gridCol>
                <a:gridCol w="1030685">
                  <a:extLst>
                    <a:ext uri="{9D8B030D-6E8A-4147-A177-3AD203B41FA5}">
                      <a16:colId xmlns:a16="http://schemas.microsoft.com/office/drawing/2014/main" xmlns="" val="3214057970"/>
                    </a:ext>
                  </a:extLst>
                </a:gridCol>
                <a:gridCol w="1049772">
                  <a:extLst>
                    <a:ext uri="{9D8B030D-6E8A-4147-A177-3AD203B41FA5}">
                      <a16:colId xmlns:a16="http://schemas.microsoft.com/office/drawing/2014/main" xmlns="" val="4192791251"/>
                    </a:ext>
                  </a:extLst>
                </a:gridCol>
                <a:gridCol w="1049772">
                  <a:extLst>
                    <a:ext uri="{9D8B030D-6E8A-4147-A177-3AD203B41FA5}">
                      <a16:colId xmlns:a16="http://schemas.microsoft.com/office/drawing/2014/main" xmlns="" val="464295413"/>
                    </a:ext>
                  </a:extLst>
                </a:gridCol>
              </a:tblGrid>
              <a:tr h="283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3544991"/>
                  </a:ext>
                </a:extLst>
              </a:tr>
              <a:tr h="7624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Участники ВОВ, в том числе инвалиды 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Участники ВОВ, в том числе инвалиды 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525352"/>
                  </a:ext>
                </a:extLst>
              </a:tr>
              <a:tr h="296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3250200"/>
                  </a:ext>
                </a:extLst>
              </a:tr>
              <a:tr h="519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Состоит под диспансерным наблюдением на конец отчетного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5069385"/>
                  </a:ext>
                </a:extLst>
              </a:tr>
              <a:tr h="51970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Снято с диспансерного наблюдения в течение отчетного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4998104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 том числе:    выехало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6286110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                 умерло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2329485"/>
                  </a:ext>
                </a:extLst>
              </a:tr>
              <a:tr h="519706"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Состоит по группам инвалидности:                                                    </a:t>
                      </a:r>
                      <a:r>
                        <a:rPr lang="en-GB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7647963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                                                     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1257557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r" fontAlgn="ctr"/>
                      <a:r>
                        <a:rPr lang="en-GB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                                                              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884560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Получили стационарное лечение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7202135"/>
                  </a:ext>
                </a:extLst>
              </a:tr>
              <a:tr h="26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Получили санаторно-курортное лечение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7741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32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898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068342" y="268908"/>
            <a:ext cx="85712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Численность инвалидов, состоящих на учете </a:t>
            </a:r>
            <a:r>
              <a:rPr lang="ru-RU" sz="24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 2023 году</a:t>
            </a:r>
            <a:endParaRPr lang="ru-RU" sz="24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55807E6F-5B6B-A440-925F-039E0360E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254155"/>
              </p:ext>
            </p:extLst>
          </p:nvPr>
        </p:nvGraphicFramePr>
        <p:xfrm>
          <a:off x="1294410" y="1911927"/>
          <a:ext cx="8075221" cy="2118717"/>
        </p:xfrm>
        <a:graphic>
          <a:graphicData uri="http://schemas.openxmlformats.org/drawingml/2006/table">
            <a:tbl>
              <a:tblPr/>
              <a:tblGrid>
                <a:gridCol w="1749988">
                  <a:extLst>
                    <a:ext uri="{9D8B030D-6E8A-4147-A177-3AD203B41FA5}">
                      <a16:colId xmlns:a16="http://schemas.microsoft.com/office/drawing/2014/main" xmlns="" val="4092230214"/>
                    </a:ext>
                  </a:extLst>
                </a:gridCol>
                <a:gridCol w="2629837">
                  <a:extLst>
                    <a:ext uri="{9D8B030D-6E8A-4147-A177-3AD203B41FA5}">
                      <a16:colId xmlns:a16="http://schemas.microsoft.com/office/drawing/2014/main" xmlns="" val="1037055771"/>
                    </a:ext>
                  </a:extLst>
                </a:gridCol>
                <a:gridCol w="3695396">
                  <a:extLst>
                    <a:ext uri="{9D8B030D-6E8A-4147-A177-3AD203B41FA5}">
                      <a16:colId xmlns:a16="http://schemas.microsoft.com/office/drawing/2014/main" xmlns="" val="2395834082"/>
                    </a:ext>
                  </a:extLst>
                </a:gridCol>
              </a:tblGrid>
              <a:tr h="1345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Количество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Взрослые 18 лет </a:t>
                      </a:r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 старше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Лица подвергшиеся воздействию радиации вследствие аварии </a:t>
                      </a:r>
                      <a: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8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на ЧАЭС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7837125"/>
                  </a:ext>
                </a:extLst>
              </a:tr>
              <a:tr h="7735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27 853 (-0,85%)</a:t>
                      </a:r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2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107 (-6,9%)</a:t>
                      </a:r>
                      <a:r>
                        <a:rPr lang="en-GB" sz="2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2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991662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0454169-F322-1E4A-935C-E85D0D3D1CD4}"/>
              </a:ext>
            </a:extLst>
          </p:cNvPr>
          <p:cNvSpPr txBox="1"/>
          <p:nvPr/>
        </p:nvSpPr>
        <p:spPr>
          <a:xfrm>
            <a:off x="1163343" y="6078185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</p:spTree>
    <p:extLst>
      <p:ext uri="{BB962C8B-B14F-4D97-AF65-F5344CB8AC3E}">
        <p14:creationId xmlns:p14="http://schemas.microsoft.com/office/powerpoint/2010/main" val="257827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5916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cs typeface="Arial" panose="020B0604020202020204" pitchFamily="34" charset="0"/>
              </a:rPr>
              <a:t>Диагностические возможности</a:t>
            </a:r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учреждения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A5E4653F-9767-0B42-BC21-40DE43154C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787288"/>
              </p:ext>
            </p:extLst>
          </p:nvPr>
        </p:nvGraphicFramePr>
        <p:xfrm>
          <a:off x="1163344" y="1314393"/>
          <a:ext cx="8621923" cy="5020538"/>
        </p:xfrm>
        <a:graphic>
          <a:graphicData uri="http://schemas.openxmlformats.org/drawingml/2006/table">
            <a:tbl>
              <a:tblPr/>
              <a:tblGrid>
                <a:gridCol w="4096201">
                  <a:extLst>
                    <a:ext uri="{9D8B030D-6E8A-4147-A177-3AD203B41FA5}">
                      <a16:colId xmlns:a16="http://schemas.microsoft.com/office/drawing/2014/main" xmlns="" val="2400196931"/>
                    </a:ext>
                  </a:extLst>
                </a:gridCol>
                <a:gridCol w="726351">
                  <a:extLst>
                    <a:ext uri="{9D8B030D-6E8A-4147-A177-3AD203B41FA5}">
                      <a16:colId xmlns:a16="http://schemas.microsoft.com/office/drawing/2014/main" xmlns="" val="610199889"/>
                    </a:ext>
                  </a:extLst>
                </a:gridCol>
                <a:gridCol w="768255">
                  <a:extLst>
                    <a:ext uri="{9D8B030D-6E8A-4147-A177-3AD203B41FA5}">
                      <a16:colId xmlns:a16="http://schemas.microsoft.com/office/drawing/2014/main" xmlns="" val="2296436522"/>
                    </a:ext>
                  </a:extLst>
                </a:gridCol>
                <a:gridCol w="768255">
                  <a:extLst>
                    <a:ext uri="{9D8B030D-6E8A-4147-A177-3AD203B41FA5}">
                      <a16:colId xmlns:a16="http://schemas.microsoft.com/office/drawing/2014/main" xmlns="" val="3905330493"/>
                    </a:ext>
                  </a:extLst>
                </a:gridCol>
                <a:gridCol w="768255">
                  <a:extLst>
                    <a:ext uri="{9D8B030D-6E8A-4147-A177-3AD203B41FA5}">
                      <a16:colId xmlns:a16="http://schemas.microsoft.com/office/drawing/2014/main" xmlns="" val="1322861386"/>
                    </a:ext>
                  </a:extLst>
                </a:gridCol>
                <a:gridCol w="768255">
                  <a:extLst>
                    <a:ext uri="{9D8B030D-6E8A-4147-A177-3AD203B41FA5}">
                      <a16:colId xmlns:a16="http://schemas.microsoft.com/office/drawing/2014/main" xmlns="" val="579444724"/>
                    </a:ext>
                  </a:extLst>
                </a:gridCol>
                <a:gridCol w="726351">
                  <a:extLst>
                    <a:ext uri="{9D8B030D-6E8A-4147-A177-3AD203B41FA5}">
                      <a16:colId xmlns:a16="http://schemas.microsoft.com/office/drawing/2014/main" xmlns="" val="1368906359"/>
                    </a:ext>
                  </a:extLst>
                </a:gridCol>
              </a:tblGrid>
              <a:tr h="2261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РАБОТАЮЩЕЕ ОБОРУДОВАНИЕ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Количество единиц оборудования 2023 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4147594"/>
                  </a:ext>
                </a:extLst>
              </a:tr>
              <a:tr h="10148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ГП </a:t>
                      </a:r>
                      <a:b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</a:t>
                      </a:r>
                      <a:b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</a:t>
                      </a:r>
                      <a:b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</a:t>
                      </a:r>
                      <a:b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</a:t>
                      </a:r>
                      <a:b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№ 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3616929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Ультразвуковое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1320994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Рентгенологическое, в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4378788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рентгенологический аппарат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672096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- денситометр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928642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аппарат МРТ,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2745658"/>
                  </a:ext>
                </a:extLst>
              </a:tr>
              <a:tr h="253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аппарат КТ,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7510017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маммограф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4758300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флюорограф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8712631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Офтальмологическое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835536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Функциональной диагностики, в </a:t>
                      </a:r>
                      <a:r>
                        <a:rPr lang="ru-RU" sz="1200" b="1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5213880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ЭКГ,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2729156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- 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холтеровское</a:t>
                      </a:r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мониторирование</a:t>
                      </a:r>
                      <a:endParaRPr lang="ru-RU" sz="12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5955998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Эндоскопическое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2913399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Отоларингологическое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99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8120180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Урологическое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807466"/>
                  </a:ext>
                </a:extLst>
              </a:tr>
              <a:tr h="23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Клинико-диагностической лаборатории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7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4371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7024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463"/>
            <a:ext cx="12192000" cy="75557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Штаты и кадры</a:t>
            </a:r>
            <a:r>
              <a:rPr lang="en-GB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ГП №107</a:t>
            </a:r>
            <a:r>
              <a:rPr lang="en-GB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2023 году</a:t>
            </a:r>
            <a:endParaRPr lang="ru-RU" sz="2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EC091411-1CEB-F948-9C57-97BE4C1D1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22707"/>
              </p:ext>
            </p:extLst>
          </p:nvPr>
        </p:nvGraphicFramePr>
        <p:xfrm>
          <a:off x="1163344" y="1571800"/>
          <a:ext cx="8717256" cy="4408925"/>
        </p:xfrm>
        <a:graphic>
          <a:graphicData uri="http://schemas.openxmlformats.org/drawingml/2006/table">
            <a:tbl>
              <a:tblPr/>
              <a:tblGrid>
                <a:gridCol w="3408656">
                  <a:extLst>
                    <a:ext uri="{9D8B030D-6E8A-4147-A177-3AD203B41FA5}">
                      <a16:colId xmlns:a16="http://schemas.microsoft.com/office/drawing/2014/main" xmlns="" val="526791451"/>
                    </a:ext>
                  </a:extLst>
                </a:gridCol>
                <a:gridCol w="2814452">
                  <a:extLst>
                    <a:ext uri="{9D8B030D-6E8A-4147-A177-3AD203B41FA5}">
                      <a16:colId xmlns:a16="http://schemas.microsoft.com/office/drawing/2014/main" xmlns="" val="2880715421"/>
                    </a:ext>
                  </a:extLst>
                </a:gridCol>
                <a:gridCol w="2494148">
                  <a:extLst>
                    <a:ext uri="{9D8B030D-6E8A-4147-A177-3AD203B41FA5}">
                      <a16:colId xmlns:a16="http://schemas.microsoft.com/office/drawing/2014/main" xmlns="" val="4173244737"/>
                    </a:ext>
                  </a:extLst>
                </a:gridCol>
              </a:tblGrid>
              <a:tr h="4818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Должности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Данные на 31 декабря 2023 года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8992666"/>
                  </a:ext>
                </a:extLst>
              </a:tr>
              <a:tr h="1081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Занято </a:t>
                      </a:r>
                      <a:r>
                        <a:rPr lang="en-GB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должностей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Физических </a:t>
                      </a:r>
                      <a:r>
                        <a:rPr lang="en-GB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лиц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7057905"/>
                  </a:ext>
                </a:extLst>
              </a:tr>
              <a:tr h="54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sng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Врачи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273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(+10,5%)*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281 (+9,7%)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8385752"/>
                  </a:ext>
                </a:extLst>
              </a:tr>
              <a:tr h="6174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6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т.ч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 участковые + ВОП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135,6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(+10,4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137 (без изменений)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2205465"/>
                  </a:ext>
                </a:extLst>
              </a:tr>
              <a:tr h="54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sng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Средний медицинский персонал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268,75 (-2,1%)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276 (-0,7%)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9913696"/>
                  </a:ext>
                </a:extLst>
              </a:tr>
              <a:tr h="6060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 т.ч. участковые + ВОП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45,75 (снизилось в 2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53 (снизилось в 1,8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5652403"/>
                  </a:ext>
                </a:extLst>
              </a:tr>
              <a:tr h="5407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541,75 (+3,8%)</a:t>
                      </a:r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557 (+4,3%)</a:t>
                      </a:r>
                      <a:r>
                        <a:rPr lang="en-GB" sz="16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194854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389104A-EF9B-5644-8171-282E6C4E0250}"/>
              </a:ext>
            </a:extLst>
          </p:cNvPr>
          <p:cNvSpPr txBox="1"/>
          <p:nvPr/>
        </p:nvSpPr>
        <p:spPr>
          <a:xfrm>
            <a:off x="1163344" y="6220760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</p:spTree>
    <p:extLst>
      <p:ext uri="{BB962C8B-B14F-4D97-AF65-F5344CB8AC3E}">
        <p14:creationId xmlns:p14="http://schemas.microsoft.com/office/powerpoint/2010/main" val="3372292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3511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596900" y="234539"/>
            <a:ext cx="7688555" cy="622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705" indent="457200">
              <a:lnSpc>
                <a:spcPct val="115000"/>
              </a:lnSpc>
              <a:spcAft>
                <a:spcPts val="600"/>
              </a:spcAft>
            </a:pPr>
            <a:r>
              <a:rPr lang="ru-RU" sz="32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Структура обращений в 2023 году</a:t>
            </a:r>
            <a:endParaRPr lang="ru-RU" sz="3200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7C84FD0-E5E1-7347-B735-F28A80EA858B}"/>
              </a:ext>
            </a:extLst>
          </p:cNvPr>
          <p:cNvSpPr txBox="1"/>
          <p:nvPr/>
        </p:nvSpPr>
        <p:spPr>
          <a:xfrm>
            <a:off x="1230085" y="6033969"/>
            <a:ext cx="4651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rgbClr val="0070C0"/>
                </a:solidFill>
              </a:rPr>
              <a:t>*</a:t>
            </a:r>
            <a:r>
              <a:rPr lang="ru-RU" sz="1400" i="1" dirty="0">
                <a:solidFill>
                  <a:srgbClr val="0070C0"/>
                </a:solidFill>
              </a:rPr>
              <a:t>прирост в 2023 г. по сравнению с 2022 г.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8646143A-2F05-5041-B3EB-5400499F7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504931"/>
              </p:ext>
            </p:extLst>
          </p:nvPr>
        </p:nvGraphicFramePr>
        <p:xfrm>
          <a:off x="1079994" y="1576783"/>
          <a:ext cx="8780814" cy="4215792"/>
        </p:xfrm>
        <a:graphic>
          <a:graphicData uri="http://schemas.openxmlformats.org/drawingml/2006/table">
            <a:tbl>
              <a:tblPr/>
              <a:tblGrid>
                <a:gridCol w="3419672">
                  <a:extLst>
                    <a:ext uri="{9D8B030D-6E8A-4147-A177-3AD203B41FA5}">
                      <a16:colId xmlns:a16="http://schemas.microsoft.com/office/drawing/2014/main" xmlns="" val="1073006438"/>
                    </a:ext>
                  </a:extLst>
                </a:gridCol>
                <a:gridCol w="2760445">
                  <a:extLst>
                    <a:ext uri="{9D8B030D-6E8A-4147-A177-3AD203B41FA5}">
                      <a16:colId xmlns:a16="http://schemas.microsoft.com/office/drawing/2014/main" xmlns="" val="506985514"/>
                    </a:ext>
                  </a:extLst>
                </a:gridCol>
                <a:gridCol w="2600697">
                  <a:extLst>
                    <a:ext uri="{9D8B030D-6E8A-4147-A177-3AD203B41FA5}">
                      <a16:colId xmlns:a16="http://schemas.microsoft.com/office/drawing/2014/main" xmlns="" val="4288184289"/>
                    </a:ext>
                  </a:extLst>
                </a:gridCol>
              </a:tblGrid>
              <a:tr h="639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Обращения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Филиал №3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3775303"/>
                  </a:ext>
                </a:extLst>
              </a:tr>
              <a:tr h="6395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Жалобы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366 (-2,1%)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9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2636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(+22,1%)*</a:t>
                      </a:r>
                      <a:endParaRPr lang="ru-RU" sz="19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9324056"/>
                  </a:ext>
                </a:extLst>
              </a:tr>
              <a:tr h="1279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Общие вопросы (вопросы справочного характера, обращения за разъяснениями)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 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(уменьшились в 2,6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115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уменьшились в 1,8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9424181"/>
                  </a:ext>
                </a:extLst>
              </a:tr>
              <a:tr h="7906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Благодарности 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увеличились в 2,1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120</a:t>
                      </a:r>
                      <a: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GB" sz="19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увеличились в 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раза)</a:t>
                      </a:r>
                      <a:r>
                        <a:rPr lang="en-GB" sz="16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7493075"/>
                  </a:ext>
                </a:extLst>
              </a:tr>
              <a:tr h="866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389</a:t>
                      </a:r>
                      <a:r>
                        <a:rPr lang="en-GB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(-4,1</a:t>
                      </a:r>
                      <a:r>
                        <a:rPr lang="ru-RU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%)</a:t>
                      </a:r>
                      <a:r>
                        <a:rPr lang="en-GB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9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2871 (+19,8</a:t>
                      </a:r>
                      <a:r>
                        <a:rPr lang="en-GB" sz="1900" b="1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sym typeface="Wingdings" pitchFamily="2" charset="2"/>
                        </a:rPr>
                        <a:t>%)*</a:t>
                      </a:r>
                      <a:endParaRPr lang="ru-RU" sz="1900" b="1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423" marR="9423" marT="9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769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9242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8717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Контактная информация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BA7093D-8E7D-1F41-9E2A-0810B4D70774}"/>
              </a:ext>
            </a:extLst>
          </p:cNvPr>
          <p:cNvSpPr txBox="1"/>
          <p:nvPr/>
        </p:nvSpPr>
        <p:spPr>
          <a:xfrm>
            <a:off x="1163344" y="1172229"/>
            <a:ext cx="5800981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00" dirty="0">
                <a:solidFill>
                  <a:srgbClr val="0070C0"/>
                </a:solidFill>
              </a:rPr>
              <a:t> </a:t>
            </a:r>
          </a:p>
          <a:p>
            <a:r>
              <a:rPr lang="ru-RU" sz="1300" dirty="0">
                <a:solidFill>
                  <a:srgbClr val="0070C0"/>
                </a:solidFill>
              </a:rPr>
              <a:t> </a:t>
            </a:r>
          </a:p>
          <a:p>
            <a:r>
              <a:rPr lang="ru-RU" sz="1700" dirty="0">
                <a:solidFill>
                  <a:srgbClr val="0070C0"/>
                </a:solidFill>
              </a:rPr>
              <a:t>Главный врач ГБУЗ «ГП № 107 ДЗМ»</a:t>
            </a:r>
          </a:p>
          <a:p>
            <a:r>
              <a:rPr lang="ru-RU" sz="1700" b="1" dirty="0">
                <a:solidFill>
                  <a:srgbClr val="0070C0"/>
                </a:solidFill>
              </a:rPr>
              <a:t>БОЛЬШАКОВА ЕЛЕНА ВИКТОРОВНА</a:t>
            </a:r>
          </a:p>
          <a:p>
            <a:r>
              <a:rPr lang="ru-RU" sz="1700" dirty="0">
                <a:solidFill>
                  <a:srgbClr val="0070C0"/>
                </a:solidFill>
              </a:rPr>
              <a:t>8-495-480-61-07</a:t>
            </a:r>
          </a:p>
          <a:p>
            <a:endParaRPr lang="en-GB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Заместитель главного врача по медицинской части</a:t>
            </a:r>
          </a:p>
          <a:p>
            <a:r>
              <a:rPr lang="ru-RU" sz="1700" b="1" dirty="0">
                <a:solidFill>
                  <a:srgbClr val="0070C0"/>
                </a:solidFill>
              </a:rPr>
              <a:t>АЛЛЯНОВ АЛЕКСАНДР ВЛАДИМИРОВИЧ</a:t>
            </a:r>
          </a:p>
          <a:p>
            <a:r>
              <a:rPr lang="ru-RU" sz="1700" dirty="0">
                <a:solidFill>
                  <a:srgbClr val="0070C0"/>
                </a:solidFill>
              </a:rPr>
              <a:t>8-495-480-61-07</a:t>
            </a:r>
          </a:p>
          <a:p>
            <a:endParaRPr lang="en-GB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Заведующий филиалом 3</a:t>
            </a:r>
          </a:p>
          <a:p>
            <a:r>
              <a:rPr lang="ru-RU" sz="1700" b="1" dirty="0" smtClean="0">
                <a:solidFill>
                  <a:srgbClr val="0070C0"/>
                </a:solidFill>
              </a:rPr>
              <a:t>И. о. АБРАМОВА ЕЛЕНА АЛЕКСАНДРОВНА </a:t>
            </a:r>
          </a:p>
          <a:p>
            <a:r>
              <a:rPr lang="ru-RU" sz="1700" dirty="0" smtClean="0">
                <a:solidFill>
                  <a:srgbClr val="0070C0"/>
                </a:solidFill>
              </a:rPr>
              <a:t>8-495-480-61-07</a:t>
            </a:r>
            <a:endParaRPr lang="ru-RU" sz="1700" dirty="0">
              <a:solidFill>
                <a:srgbClr val="0070C0"/>
              </a:solidFill>
            </a:endParaRPr>
          </a:p>
          <a:p>
            <a:endParaRPr lang="ru-RU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Сайт ГБУЗ «ГП № 107 ДЗМ» в сети Интернет</a:t>
            </a:r>
          </a:p>
          <a:p>
            <a:r>
              <a:rPr lang="en-GB" sz="1700" dirty="0">
                <a:solidFill>
                  <a:srgbClr val="0070C0"/>
                </a:solidFill>
              </a:rPr>
              <a:t>https://gp107.mos.ru/</a:t>
            </a:r>
          </a:p>
          <a:p>
            <a:endParaRPr lang="en-GB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Единый телефон для вызова врача на дом</a:t>
            </a:r>
          </a:p>
          <a:p>
            <a:r>
              <a:rPr lang="ru-RU" sz="1700" dirty="0">
                <a:solidFill>
                  <a:srgbClr val="0070C0"/>
                </a:solidFill>
              </a:rPr>
              <a:t>122</a:t>
            </a:r>
          </a:p>
        </p:txBody>
      </p:sp>
    </p:spTree>
    <p:extLst>
      <p:ext uri="{BB962C8B-B14F-4D97-AF65-F5344CB8AC3E}">
        <p14:creationId xmlns:p14="http://schemas.microsoft.com/office/powerpoint/2010/main" val="1175179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CEB884B-1EC8-4D44-B9C6-BA83E34808F0}"/>
              </a:ext>
            </a:extLst>
          </p:cNvPr>
          <p:cNvSpPr/>
          <p:nvPr/>
        </p:nvSpPr>
        <p:spPr>
          <a:xfrm>
            <a:off x="8552" y="0"/>
            <a:ext cx="12192000" cy="6858000"/>
          </a:xfrm>
          <a:prstGeom prst="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Шестиугольник 48">
            <a:extLst>
              <a:ext uri="{FF2B5EF4-FFF2-40B4-BE49-F238E27FC236}">
                <a16:creationId xmlns:a16="http://schemas.microsoft.com/office/drawing/2014/main" xmlns="" id="{0F059B84-20C6-4BF8-A9ED-4E2C291FC027}"/>
              </a:ext>
            </a:extLst>
          </p:cNvPr>
          <p:cNvSpPr/>
          <p:nvPr/>
        </p:nvSpPr>
        <p:spPr>
          <a:xfrm>
            <a:off x="651064" y="2956040"/>
            <a:ext cx="2170208" cy="18708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Шестиугольник 46">
            <a:extLst>
              <a:ext uri="{FF2B5EF4-FFF2-40B4-BE49-F238E27FC236}">
                <a16:creationId xmlns:a16="http://schemas.microsoft.com/office/drawing/2014/main" xmlns="" id="{8C31F58E-58A3-4E45-AC22-B68409512975}"/>
              </a:ext>
            </a:extLst>
          </p:cNvPr>
          <p:cNvSpPr/>
          <p:nvPr/>
        </p:nvSpPr>
        <p:spPr>
          <a:xfrm>
            <a:off x="6027769" y="661496"/>
            <a:ext cx="6742231" cy="5812269"/>
          </a:xfrm>
          <a:prstGeom prst="hexagon">
            <a:avLst/>
          </a:prstGeom>
          <a:solidFill>
            <a:srgbClr val="4694DA">
              <a:alpha val="30000"/>
            </a:srgbClr>
          </a:solidFill>
          <a:ln w="9525">
            <a:noFill/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xmlns="" id="{AE474042-3C46-4AD7-A658-24A1A2D518D8}"/>
              </a:ext>
            </a:extLst>
          </p:cNvPr>
          <p:cNvSpPr/>
          <p:nvPr/>
        </p:nvSpPr>
        <p:spPr>
          <a:xfrm>
            <a:off x="2821271" y="1266878"/>
            <a:ext cx="6849301" cy="3043851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rgbClr val="0070C0"/>
              </a:solidFill>
            </a:endParaRPr>
          </a:p>
          <a:p>
            <a:pPr algn="just"/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Если у наших пациентов возникают вопросы, их всегда с готовностью решает администрация учреждения и филиала. 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Также для этого существует телефон единой Горячей линии, ответы на многие вопросы можно найти и на нашем сайте, который регулярно обновляется.</a:t>
            </a:r>
            <a:endParaRPr lang="en-GB" dirty="0">
              <a:solidFill>
                <a:srgbClr val="0070C0"/>
              </a:solidFill>
            </a:endParaRPr>
          </a:p>
          <a:p>
            <a:endParaRPr lang="en-GB" dirty="0">
              <a:solidFill>
                <a:srgbClr val="0070C0"/>
              </a:solidFill>
            </a:endParaRPr>
          </a:p>
          <a:p>
            <a:pPr algn="ctr"/>
            <a:r>
              <a:rPr lang="ru-RU" sz="2200" b="1" dirty="0">
                <a:solidFill>
                  <a:srgbClr val="0070C0"/>
                </a:solidFill>
              </a:rPr>
              <a:t>Единый телефон ГБУЗ «ГП № 107 ДЗМ»</a:t>
            </a:r>
          </a:p>
          <a:p>
            <a:pPr algn="ctr"/>
            <a:r>
              <a:rPr lang="ru-RU" sz="3000" b="1" dirty="0">
                <a:solidFill>
                  <a:srgbClr val="0070C0"/>
                </a:solidFill>
              </a:rPr>
              <a:t>8-495-480-61-07</a:t>
            </a:r>
          </a:p>
          <a:p>
            <a:pPr algn="just"/>
            <a:endParaRPr lang="ru-RU" sz="2000" dirty="0">
              <a:solidFill>
                <a:srgbClr val="0070C0"/>
              </a:solidFill>
            </a:endParaRPr>
          </a:p>
          <a:p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sz="1600" dirty="0">
                <a:solidFill>
                  <a:schemeClr val="tx2">
                    <a:lumMod val="75000"/>
                  </a:schemeClr>
                </a:solidFill>
              </a:rPr>
            </a:br>
            <a:endParaRPr lang="ru-RU" sz="1600" dirty="0">
              <a:solidFill>
                <a:srgbClr val="1B2E51"/>
              </a:solidFill>
            </a:endParaRP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4B155B34-8577-4EDE-A290-3DE4E9FD76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7208194">
            <a:off x="2218597" y="1438347"/>
            <a:ext cx="422545" cy="441121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xmlns="" id="{B2618461-B4F9-4F74-9D45-C0DEABF96420}"/>
              </a:ext>
            </a:extLst>
          </p:cNvPr>
          <p:cNvSpPr/>
          <p:nvPr/>
        </p:nvSpPr>
        <p:spPr>
          <a:xfrm>
            <a:off x="1037757" y="4436745"/>
            <a:ext cx="8393626" cy="224158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dist="63500" dir="3240000" algn="l" rotWithShape="0">
              <a:srgbClr val="4694DA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Мы в интернете и социальных сетях, подписывайтесь!</a:t>
            </a:r>
          </a:p>
        </p:txBody>
      </p:sp>
      <p:sp>
        <p:nvSpPr>
          <p:cNvPr id="51" name="Шестиугольник 50">
            <a:extLst>
              <a:ext uri="{FF2B5EF4-FFF2-40B4-BE49-F238E27FC236}">
                <a16:creationId xmlns:a16="http://schemas.microsoft.com/office/drawing/2014/main" xmlns="" id="{AB7B2740-5BD1-44B6-8EE0-13B3DE7343C0}"/>
              </a:ext>
            </a:extLst>
          </p:cNvPr>
          <p:cNvSpPr/>
          <p:nvPr/>
        </p:nvSpPr>
        <p:spPr>
          <a:xfrm>
            <a:off x="1869016" y="2442942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Шестиугольник 54">
            <a:extLst>
              <a:ext uri="{FF2B5EF4-FFF2-40B4-BE49-F238E27FC236}">
                <a16:creationId xmlns:a16="http://schemas.microsoft.com/office/drawing/2014/main" xmlns="" id="{521093B9-22DC-4E38-B9E0-1A89EDD64DAD}"/>
              </a:ext>
            </a:extLst>
          </p:cNvPr>
          <p:cNvSpPr/>
          <p:nvPr/>
        </p:nvSpPr>
        <p:spPr>
          <a:xfrm>
            <a:off x="10519569" y="1963721"/>
            <a:ext cx="1030883" cy="888692"/>
          </a:xfrm>
          <a:prstGeom prst="hexagon">
            <a:avLst/>
          </a:prstGeom>
          <a:noFill/>
          <a:ln w="9525">
            <a:solidFill>
              <a:schemeClr val="bg1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0E78EBE4-9C24-4114-913A-98BB71F27D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70572" y="5943211"/>
            <a:ext cx="1364438" cy="40441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01089B5B-F957-403C-9C33-F0FA8D945D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5408" y="541005"/>
            <a:ext cx="6217499" cy="865043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A0AAB2DE-A65D-41A7-8430-BCBB5BF803DA}"/>
              </a:ext>
            </a:extLst>
          </p:cNvPr>
          <p:cNvGrpSpPr/>
          <p:nvPr/>
        </p:nvGrpSpPr>
        <p:grpSpPr>
          <a:xfrm>
            <a:off x="3423964" y="4872311"/>
            <a:ext cx="5496287" cy="1643779"/>
            <a:chOff x="1019623" y="9920148"/>
            <a:chExt cx="7480451" cy="173581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xmlns="" id="{F704E903-6EF9-483C-8D2D-81D497E03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16594" y="9935990"/>
              <a:ext cx="2155457" cy="1704125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xmlns="" id="{5A4904D3-2234-4661-81CB-3C36C92F0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9623" y="9996546"/>
              <a:ext cx="2198431" cy="1627727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xmlns="" id="{C914A89F-A5DC-44F9-B62E-F5E28402A1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05226" y="9920148"/>
              <a:ext cx="2094848" cy="1735810"/>
            </a:xfrm>
            <a:prstGeom prst="rect">
              <a:avLst/>
            </a:prstGeom>
          </p:spPr>
        </p:pic>
      </p:grp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3C370E9E-9259-4C00-AAF9-D97776508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0464" y="4818642"/>
            <a:ext cx="1842274" cy="184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5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981197" y="1343730"/>
            <a:ext cx="7224806" cy="27160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Строительство и капитальны</a:t>
            </a:r>
            <a:r>
              <a:rPr lang="ru-RU" sz="3000" b="1" dirty="0">
                <a:solidFill>
                  <a:srgbClr val="0070C0"/>
                </a:solidFill>
                <a:cs typeface="Arial" panose="020B0604020202020204" pitchFamily="34" charset="0"/>
              </a:rPr>
              <a:t>й</a:t>
            </a:r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 ремонт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D4E77-7561-48E4-B669-538C98001F55}"/>
              </a:ext>
            </a:extLst>
          </p:cNvPr>
          <p:cNvSpPr txBox="1"/>
          <p:nvPr/>
        </p:nvSpPr>
        <p:spPr>
          <a:xfrm>
            <a:off x="1926530" y="1429059"/>
            <a:ext cx="527985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поликлиник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xmlns="" id="{6DB30998-BC87-47F1-B9FB-EC7A3828690C}"/>
              </a:ext>
            </a:extLst>
          </p:cNvPr>
          <p:cNvGrpSpPr/>
          <p:nvPr/>
        </p:nvGrpSpPr>
        <p:grpSpPr>
          <a:xfrm>
            <a:off x="872916" y="1081710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xmlns="" id="{93BBEB06-38B7-493C-AA81-5C41348775FE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99CAC559-E633-4D11-94AA-5DAD30615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4974" y="1526829"/>
              <a:ext cx="528187" cy="528187"/>
            </a:xfrm>
            <a:prstGeom prst="rect">
              <a:avLst/>
            </a:prstGeom>
            <a:noFill/>
          </p:spPr>
        </p:pic>
      </p:grp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xmlns="" id="{F1CF4A36-31AA-4205-8066-A26392587E3E}"/>
              </a:ext>
            </a:extLst>
          </p:cNvPr>
          <p:cNvSpPr/>
          <p:nvPr/>
        </p:nvSpPr>
        <p:spPr>
          <a:xfrm>
            <a:off x="2035987" y="1831687"/>
            <a:ext cx="4863662" cy="686490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C49C96E-0A15-4205-A528-92010030770C}"/>
              </a:ext>
            </a:extLst>
          </p:cNvPr>
          <p:cNvSpPr txBox="1"/>
          <p:nvPr/>
        </p:nvSpPr>
        <p:spPr>
          <a:xfrm>
            <a:off x="2586752" y="1914685"/>
            <a:ext cx="4503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Самый масштабный проект за всю историю московского здравоохранения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891013-9DD9-4D43-A0CF-0927FF49903B}"/>
              </a:ext>
            </a:extLst>
          </p:cNvPr>
          <p:cNvSpPr txBox="1"/>
          <p:nvPr/>
        </p:nvSpPr>
        <p:spPr>
          <a:xfrm>
            <a:off x="2149978" y="1699241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BAB1C0B-BF51-4E02-A444-7FBD0D28A218}"/>
              </a:ext>
            </a:extLst>
          </p:cNvPr>
          <p:cNvSpPr txBox="1"/>
          <p:nvPr/>
        </p:nvSpPr>
        <p:spPr>
          <a:xfrm>
            <a:off x="1691321" y="2509162"/>
            <a:ext cx="1283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6EB5857-FCF4-452E-83E0-C2206D5A9371}"/>
              </a:ext>
            </a:extLst>
          </p:cNvPr>
          <p:cNvSpPr txBox="1"/>
          <p:nvPr/>
        </p:nvSpPr>
        <p:spPr>
          <a:xfrm>
            <a:off x="1557746" y="3193687"/>
            <a:ext cx="15274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здание поликлиник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9DCC448-2EB4-4400-A98B-A62001164869}"/>
              </a:ext>
            </a:extLst>
          </p:cNvPr>
          <p:cNvSpPr txBox="1"/>
          <p:nvPr/>
        </p:nvSpPr>
        <p:spPr>
          <a:xfrm>
            <a:off x="3271791" y="3193687"/>
            <a:ext cx="1893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зданий отремонтированы и принимают пациентов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EC7F662-53BC-486F-B872-0272D9D33AE0}"/>
              </a:ext>
            </a:extLst>
          </p:cNvPr>
          <p:cNvGrpSpPr/>
          <p:nvPr/>
        </p:nvGrpSpPr>
        <p:grpSpPr>
          <a:xfrm>
            <a:off x="3597454" y="2509156"/>
            <a:ext cx="1321707" cy="830997"/>
            <a:chOff x="2470387" y="2984151"/>
            <a:chExt cx="1321707" cy="8309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A7F65E0-2EA7-42C7-BAE6-B6F6A3921527}"/>
                </a:ext>
              </a:extLst>
            </p:cNvPr>
            <p:cNvSpPr txBox="1"/>
            <p:nvPr/>
          </p:nvSpPr>
          <p:spPr>
            <a:xfrm>
              <a:off x="2786050" y="2984151"/>
              <a:ext cx="10060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ru-RU" sz="48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92AAEF2-B53C-492F-A76B-D889E9E1D6AC}"/>
                </a:ext>
              </a:extLst>
            </p:cNvPr>
            <p:cNvSpPr txBox="1"/>
            <p:nvPr/>
          </p:nvSpPr>
          <p:spPr>
            <a:xfrm>
              <a:off x="2470387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D8237B8-6EE9-40AF-8364-FF09226DC310}"/>
              </a:ext>
            </a:extLst>
          </p:cNvPr>
          <p:cNvSpPr txBox="1"/>
          <p:nvPr/>
        </p:nvSpPr>
        <p:spPr>
          <a:xfrm>
            <a:off x="5376484" y="3179563"/>
            <a:ext cx="177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поликлиник – активный ремонт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2BDDDA13-4DB2-44E2-BEE7-B17E43A4AEFB}"/>
              </a:ext>
            </a:extLst>
          </p:cNvPr>
          <p:cNvGrpSpPr/>
          <p:nvPr/>
        </p:nvGrpSpPr>
        <p:grpSpPr>
          <a:xfrm>
            <a:off x="5471391" y="2501022"/>
            <a:ext cx="1846937" cy="830997"/>
            <a:chOff x="4058951" y="2984151"/>
            <a:chExt cx="1846937" cy="83099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229E197F-DBF7-44BC-9439-029647F19061}"/>
                </a:ext>
              </a:extLst>
            </p:cNvPr>
            <p:cNvSpPr txBox="1"/>
            <p:nvPr/>
          </p:nvSpPr>
          <p:spPr>
            <a:xfrm>
              <a:off x="4374613" y="2984151"/>
              <a:ext cx="15312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120</a:t>
              </a:r>
              <a:endParaRPr lang="ru-RU" sz="48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7A40CA7-B950-4F71-9EEA-A7A2E5768BAD}"/>
                </a:ext>
              </a:extLst>
            </p:cNvPr>
            <p:cNvSpPr txBox="1"/>
            <p:nvPr/>
          </p:nvSpPr>
          <p:spPr>
            <a:xfrm>
              <a:off x="4058951" y="3115607"/>
              <a:ext cx="459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5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6D51C1A-7905-4BB8-A68F-9F30B6FC0E97}"/>
              </a:ext>
            </a:extLst>
          </p:cNvPr>
          <p:cNvSpPr txBox="1"/>
          <p:nvPr/>
        </p:nvSpPr>
        <p:spPr>
          <a:xfrm>
            <a:off x="1061509" y="3648393"/>
            <a:ext cx="6849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Важный пункт модернизации поликлиник - обновление оборудования</a:t>
            </a:r>
            <a:endParaRPr lang="ru-RU" sz="1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33F86456-55E1-4981-A772-7E6DE283E4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xmlns="" id="{0DC5AC3A-B295-4A97-879E-0195A577873A}"/>
              </a:ext>
            </a:extLst>
          </p:cNvPr>
          <p:cNvSpPr/>
          <p:nvPr/>
        </p:nvSpPr>
        <p:spPr>
          <a:xfrm>
            <a:off x="976706" y="4416988"/>
            <a:ext cx="8012841" cy="2052240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6A33D55-7F1E-44A4-84E0-F8E604CEA0BD}"/>
              </a:ext>
            </a:extLst>
          </p:cNvPr>
          <p:cNvSpPr txBox="1"/>
          <p:nvPr/>
        </p:nvSpPr>
        <p:spPr>
          <a:xfrm>
            <a:off x="1807627" y="4520019"/>
            <a:ext cx="5227794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поликлиник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0218AF6A-618F-4DB1-9D57-7EA186C9D764}"/>
              </a:ext>
            </a:extLst>
          </p:cNvPr>
          <p:cNvGrpSpPr/>
          <p:nvPr/>
        </p:nvGrpSpPr>
        <p:grpSpPr>
          <a:xfrm>
            <a:off x="868426" y="4154968"/>
            <a:ext cx="922838" cy="922838"/>
            <a:chOff x="787623" y="1428528"/>
            <a:chExt cx="787447" cy="787447"/>
          </a:xfrm>
          <a:solidFill>
            <a:srgbClr val="4694DA"/>
          </a:solidFill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A3D2652A-F6AC-4EC4-AC93-DBB846E58CEF}"/>
                </a:ext>
              </a:extLst>
            </p:cNvPr>
            <p:cNvSpPr/>
            <p:nvPr/>
          </p:nvSpPr>
          <p:spPr>
            <a:xfrm>
              <a:off x="787623" y="1428528"/>
              <a:ext cx="787447" cy="7874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rgbClr val="1B2E51"/>
                </a:solidFill>
              </a:endParaRPr>
            </a:p>
          </p:txBody>
        </p:sp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xmlns="" id="{85227EFE-7CA5-4901-8861-E4A770DE3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2901" y="1574644"/>
              <a:ext cx="458696" cy="458696"/>
            </a:xfrm>
            <a:prstGeom prst="rect">
              <a:avLst/>
            </a:prstGeom>
            <a:grpFill/>
          </p:spPr>
        </p:pic>
      </p:grp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xmlns="" id="{20C1C5BA-80D1-4D73-BDDD-FAF9D75D5D61}"/>
              </a:ext>
            </a:extLst>
          </p:cNvPr>
          <p:cNvSpPr/>
          <p:nvPr/>
        </p:nvSpPr>
        <p:spPr>
          <a:xfrm>
            <a:off x="1629446" y="5996844"/>
            <a:ext cx="6838990" cy="373024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B6B36528-253F-4933-A35E-C15A1122D3EE}"/>
              </a:ext>
            </a:extLst>
          </p:cNvPr>
          <p:cNvSpPr txBox="1"/>
          <p:nvPr/>
        </p:nvSpPr>
        <p:spPr>
          <a:xfrm>
            <a:off x="1800515" y="6019039"/>
            <a:ext cx="6455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Современное цифровое оборудование мирового уровня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6A02E331-2A2C-494F-9A7B-133B928460D6}"/>
              </a:ext>
            </a:extLst>
          </p:cNvPr>
          <p:cNvSpPr txBox="1"/>
          <p:nvPr/>
        </p:nvSpPr>
        <p:spPr>
          <a:xfrm>
            <a:off x="1940024" y="4795165"/>
            <a:ext cx="1134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ru-RU" sz="48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C37A8BC6-E4C7-42BB-B029-803569FCF4D6}"/>
              </a:ext>
            </a:extLst>
          </p:cNvPr>
          <p:cNvSpPr txBox="1"/>
          <p:nvPr/>
        </p:nvSpPr>
        <p:spPr>
          <a:xfrm>
            <a:off x="1589112" y="5476014"/>
            <a:ext cx="1563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новые поликлиники до конца 2024 г.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79C8620F-5FB5-48DE-9070-D4A20A180B66}"/>
              </a:ext>
            </a:extLst>
          </p:cNvPr>
          <p:cNvSpPr txBox="1"/>
          <p:nvPr/>
        </p:nvSpPr>
        <p:spPr>
          <a:xfrm>
            <a:off x="2999338" y="4913843"/>
            <a:ext cx="5706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Новые подходы для получения качественной медпомощи: </a:t>
            </a:r>
            <a:endParaRPr lang="ru-RU" sz="1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B26298D7-2A60-44C6-AA12-90871B45B18D}"/>
              </a:ext>
            </a:extLst>
          </p:cNvPr>
          <p:cNvGrpSpPr/>
          <p:nvPr/>
        </p:nvGrpSpPr>
        <p:grpSpPr>
          <a:xfrm>
            <a:off x="3867078" y="5265110"/>
            <a:ext cx="584092" cy="591012"/>
            <a:chOff x="6217285" y="4406880"/>
            <a:chExt cx="584092" cy="591012"/>
          </a:xfrm>
        </p:grpSpPr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xmlns="" id="{D963A27D-33A1-4E9E-9C97-9987452D446D}"/>
                </a:ext>
              </a:extLst>
            </p:cNvPr>
            <p:cNvSpPr/>
            <p:nvPr/>
          </p:nvSpPr>
          <p:spPr>
            <a:xfrm>
              <a:off x="6236682" y="4406880"/>
              <a:ext cx="564695" cy="564695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BB3D11EA-758E-48AB-B31B-5E19D1F55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7285" y="4515829"/>
              <a:ext cx="482063" cy="482063"/>
            </a:xfrm>
            <a:prstGeom prst="rect">
              <a:avLst/>
            </a:prstGeom>
          </p:spPr>
        </p:pic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C751D9C-ED83-4690-92CA-95463E1D363F}"/>
              </a:ext>
            </a:extLst>
          </p:cNvPr>
          <p:cNvSpPr txBox="1"/>
          <p:nvPr/>
        </p:nvSpPr>
        <p:spPr>
          <a:xfrm>
            <a:off x="4502793" y="5345630"/>
            <a:ext cx="1486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цифровые сервисы и новые алгоритмы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xmlns="" id="{549EE9DD-E18E-44B1-86FB-27636F6293EC}"/>
              </a:ext>
            </a:extLst>
          </p:cNvPr>
          <p:cNvGrpSpPr/>
          <p:nvPr/>
        </p:nvGrpSpPr>
        <p:grpSpPr>
          <a:xfrm>
            <a:off x="6361680" y="5231616"/>
            <a:ext cx="574110" cy="615104"/>
            <a:chOff x="8517273" y="4402955"/>
            <a:chExt cx="574110" cy="615104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3B6A87B1-94CD-4B70-910B-56C8984801B3}"/>
                </a:ext>
              </a:extLst>
            </p:cNvPr>
            <p:cNvSpPr/>
            <p:nvPr/>
          </p:nvSpPr>
          <p:spPr>
            <a:xfrm>
              <a:off x="8526688" y="4402955"/>
              <a:ext cx="564695" cy="564695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xmlns="" id="{B8141D9E-E922-4EC1-A16B-73314DF0B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7273" y="4496179"/>
              <a:ext cx="521880" cy="521880"/>
            </a:xfrm>
            <a:prstGeom prst="rect">
              <a:avLst/>
            </a:prstGeom>
          </p:spPr>
        </p:pic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189CFB57-766F-4F44-A427-13E23E50AAC8}"/>
              </a:ext>
            </a:extLst>
          </p:cNvPr>
          <p:cNvSpPr txBox="1"/>
          <p:nvPr/>
        </p:nvSpPr>
        <p:spPr>
          <a:xfrm>
            <a:off x="6991841" y="5296647"/>
            <a:ext cx="1188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комфортные условия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3C654AD4-48E2-4E4D-867A-BA235A0CDD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3414" y="1439815"/>
            <a:ext cx="1755322" cy="1513209"/>
          </a:xfrm>
          <a:custGeom>
            <a:avLst/>
            <a:gdLst>
              <a:gd name="connsiteX0" fmla="*/ 378302 w 1755322"/>
              <a:gd name="connsiteY0" fmla="*/ 0 h 1513209"/>
              <a:gd name="connsiteX1" fmla="*/ 1377020 w 1755322"/>
              <a:gd name="connsiteY1" fmla="*/ 0 h 1513209"/>
              <a:gd name="connsiteX2" fmla="*/ 1755322 w 1755322"/>
              <a:gd name="connsiteY2" fmla="*/ 756605 h 1513209"/>
              <a:gd name="connsiteX3" fmla="*/ 1377020 w 1755322"/>
              <a:gd name="connsiteY3" fmla="*/ 1513209 h 1513209"/>
              <a:gd name="connsiteX4" fmla="*/ 378302 w 1755322"/>
              <a:gd name="connsiteY4" fmla="*/ 1513209 h 1513209"/>
              <a:gd name="connsiteX5" fmla="*/ 0 w 1755322"/>
              <a:gd name="connsiteY5" fmla="*/ 756605 h 151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322" h="1513209">
                <a:moveTo>
                  <a:pt x="378302" y="0"/>
                </a:moveTo>
                <a:lnTo>
                  <a:pt x="1377020" y="0"/>
                </a:lnTo>
                <a:lnTo>
                  <a:pt x="1755322" y="756605"/>
                </a:lnTo>
                <a:lnTo>
                  <a:pt x="1377020" y="1513209"/>
                </a:lnTo>
                <a:lnTo>
                  <a:pt x="378302" y="1513209"/>
                </a:lnTo>
                <a:lnTo>
                  <a:pt x="0" y="7566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335E9F3A-A432-4E74-B91E-C367CCE1A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8859" y="4964870"/>
            <a:ext cx="1744408" cy="1503800"/>
          </a:xfrm>
          <a:custGeom>
            <a:avLst/>
            <a:gdLst>
              <a:gd name="connsiteX0" fmla="*/ 375950 w 1744408"/>
              <a:gd name="connsiteY0" fmla="*/ 0 h 1503800"/>
              <a:gd name="connsiteX1" fmla="*/ 1368458 w 1744408"/>
              <a:gd name="connsiteY1" fmla="*/ 0 h 1503800"/>
              <a:gd name="connsiteX2" fmla="*/ 1744408 w 1744408"/>
              <a:gd name="connsiteY2" fmla="*/ 751900 h 1503800"/>
              <a:gd name="connsiteX3" fmla="*/ 1368458 w 1744408"/>
              <a:gd name="connsiteY3" fmla="*/ 1503800 h 1503800"/>
              <a:gd name="connsiteX4" fmla="*/ 375950 w 1744408"/>
              <a:gd name="connsiteY4" fmla="*/ 1503800 h 1503800"/>
              <a:gd name="connsiteX5" fmla="*/ 0 w 1744408"/>
              <a:gd name="connsiteY5" fmla="*/ 751900 h 150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4408" h="1503800">
                <a:moveTo>
                  <a:pt x="375950" y="0"/>
                </a:moveTo>
                <a:lnTo>
                  <a:pt x="1368458" y="0"/>
                </a:lnTo>
                <a:lnTo>
                  <a:pt x="1744408" y="751900"/>
                </a:lnTo>
                <a:lnTo>
                  <a:pt x="1368458" y="1503800"/>
                </a:lnTo>
                <a:lnTo>
                  <a:pt x="375950" y="1503800"/>
                </a:lnTo>
                <a:lnTo>
                  <a:pt x="0" y="7519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Шестиугольник 105">
            <a:extLst>
              <a:ext uri="{FF2B5EF4-FFF2-40B4-BE49-F238E27FC236}">
                <a16:creationId xmlns:a16="http://schemas.microsoft.com/office/drawing/2014/main" xmlns="" id="{2CEBEE71-482A-4DC5-8F4A-31113D882453}"/>
              </a:ext>
            </a:extLst>
          </p:cNvPr>
          <p:cNvSpPr/>
          <p:nvPr/>
        </p:nvSpPr>
        <p:spPr>
          <a:xfrm>
            <a:off x="9431754" y="5104340"/>
            <a:ext cx="1070493" cy="922839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515DA13-6450-434A-9116-B5573A685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02547" y="2031018"/>
            <a:ext cx="3325450" cy="2866765"/>
          </a:xfrm>
          <a:custGeom>
            <a:avLst/>
            <a:gdLst>
              <a:gd name="connsiteX0" fmla="*/ 716692 w 3325450"/>
              <a:gd name="connsiteY0" fmla="*/ 0 h 2866765"/>
              <a:gd name="connsiteX1" fmla="*/ 2608758 w 3325450"/>
              <a:gd name="connsiteY1" fmla="*/ 0 h 2866765"/>
              <a:gd name="connsiteX2" fmla="*/ 3325450 w 3325450"/>
              <a:gd name="connsiteY2" fmla="*/ 1433383 h 2866765"/>
              <a:gd name="connsiteX3" fmla="*/ 2608758 w 3325450"/>
              <a:gd name="connsiteY3" fmla="*/ 2866765 h 2866765"/>
              <a:gd name="connsiteX4" fmla="*/ 716692 w 3325450"/>
              <a:gd name="connsiteY4" fmla="*/ 2866765 h 2866765"/>
              <a:gd name="connsiteX5" fmla="*/ 0 w 3325450"/>
              <a:gd name="connsiteY5" fmla="*/ 1433383 h 2866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450" h="2866765">
                <a:moveTo>
                  <a:pt x="716692" y="0"/>
                </a:moveTo>
                <a:lnTo>
                  <a:pt x="2608758" y="0"/>
                </a:lnTo>
                <a:lnTo>
                  <a:pt x="3325450" y="1433383"/>
                </a:lnTo>
                <a:lnTo>
                  <a:pt x="2608758" y="2866765"/>
                </a:lnTo>
                <a:lnTo>
                  <a:pt x="716692" y="2866765"/>
                </a:lnTo>
                <a:lnTo>
                  <a:pt x="0" y="14333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Шестиугольник 106">
            <a:extLst>
              <a:ext uri="{FF2B5EF4-FFF2-40B4-BE49-F238E27FC236}">
                <a16:creationId xmlns:a16="http://schemas.microsoft.com/office/drawing/2014/main" xmlns="" id="{5EC37209-4C44-4E5F-A79D-40840ECFBB80}"/>
              </a:ext>
            </a:extLst>
          </p:cNvPr>
          <p:cNvSpPr/>
          <p:nvPr/>
        </p:nvSpPr>
        <p:spPr>
          <a:xfrm>
            <a:off x="9136880" y="1594116"/>
            <a:ext cx="743720" cy="641138"/>
          </a:xfrm>
          <a:prstGeom prst="hexagon">
            <a:avLst/>
          </a:prstGeom>
          <a:noFill/>
          <a:ln w="12700">
            <a:solidFill>
              <a:schemeClr val="bg1">
                <a:lumMod val="7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6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981197" y="1524603"/>
            <a:ext cx="6354476" cy="2408427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Общегородские проекты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891013-9DD9-4D43-A0CF-0927FF49903B}"/>
              </a:ext>
            </a:extLst>
          </p:cNvPr>
          <p:cNvSpPr txBox="1"/>
          <p:nvPr/>
        </p:nvSpPr>
        <p:spPr>
          <a:xfrm>
            <a:off x="1314165" y="227141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6D51C1A-7905-4BB8-A68F-9F30B6FC0E97}"/>
              </a:ext>
            </a:extLst>
          </p:cNvPr>
          <p:cNvSpPr txBox="1"/>
          <p:nvPr/>
        </p:nvSpPr>
        <p:spPr>
          <a:xfrm>
            <a:off x="1294833" y="2342568"/>
            <a:ext cx="54062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Обследования проводят квалифицированные врачи московских поликлиник</a:t>
            </a:r>
            <a:endParaRPr lang="ru-RU" sz="13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2052B1E7-BDC6-4D48-B875-8714C46AB5B3}"/>
              </a:ext>
            </a:extLst>
          </p:cNvPr>
          <p:cNvSpPr/>
          <p:nvPr/>
        </p:nvSpPr>
        <p:spPr>
          <a:xfrm>
            <a:off x="807975" y="1374266"/>
            <a:ext cx="2252725" cy="823008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35BF87-DFB4-483B-A0EF-00908003036F}"/>
              </a:ext>
            </a:extLst>
          </p:cNvPr>
          <p:cNvSpPr txBox="1"/>
          <p:nvPr/>
        </p:nvSpPr>
        <p:spPr>
          <a:xfrm>
            <a:off x="3168979" y="1514827"/>
            <a:ext cx="43645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Программа комплексного обследования здоровья в столичных парках в теплые сезоны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743E7635-4CA2-43AD-B531-D084FCDF99EE}"/>
              </a:ext>
            </a:extLst>
          </p:cNvPr>
          <p:cNvSpPr/>
          <p:nvPr/>
        </p:nvSpPr>
        <p:spPr>
          <a:xfrm>
            <a:off x="1771705" y="2927816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A7F65E0-2EA7-42C7-BAE6-B6F6A3921527}"/>
              </a:ext>
            </a:extLst>
          </p:cNvPr>
          <p:cNvSpPr txBox="1"/>
          <p:nvPr/>
        </p:nvSpPr>
        <p:spPr>
          <a:xfrm>
            <a:off x="1959921" y="2861492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288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92AAEF2-B53C-492F-A76B-D889E9E1D6AC}"/>
              </a:ext>
            </a:extLst>
          </p:cNvPr>
          <p:cNvSpPr txBox="1"/>
          <p:nvPr/>
        </p:nvSpPr>
        <p:spPr>
          <a:xfrm>
            <a:off x="1768649" y="2936679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FF8E9C3-6D90-4AFB-8D17-9EBB13DF1B7D}"/>
              </a:ext>
            </a:extLst>
          </p:cNvPr>
          <p:cNvSpPr txBox="1"/>
          <p:nvPr/>
        </p:nvSpPr>
        <p:spPr>
          <a:xfrm>
            <a:off x="2791975" y="2968640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9DCC448-2EB4-4400-A98B-A62001164869}"/>
              </a:ext>
            </a:extLst>
          </p:cNvPr>
          <p:cNvSpPr txBox="1"/>
          <p:nvPr/>
        </p:nvSpPr>
        <p:spPr>
          <a:xfrm>
            <a:off x="2030987" y="3315397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москвичей прошли обследование в </a:t>
            </a:r>
            <a:r>
              <a:rPr lang="ru-RU" sz="1000" b="0" i="0" u="none" strike="noStrike" dirty="0" smtClean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2023 </a:t>
            </a:r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году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xmlns="" id="{DACF85DD-8E59-4125-91E4-F0BC7FCD6D12}"/>
              </a:ext>
            </a:extLst>
          </p:cNvPr>
          <p:cNvSpPr/>
          <p:nvPr/>
        </p:nvSpPr>
        <p:spPr>
          <a:xfrm>
            <a:off x="4414945" y="2911605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DFE95159-C75C-4C52-828E-6683048ABFC1}"/>
              </a:ext>
            </a:extLst>
          </p:cNvPr>
          <p:cNvSpPr txBox="1"/>
          <p:nvPr/>
        </p:nvSpPr>
        <p:spPr>
          <a:xfrm>
            <a:off x="4537600" y="2832955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C39E5F54-DC7B-4D9F-87C3-FEF3476ED0A7}"/>
              </a:ext>
            </a:extLst>
          </p:cNvPr>
          <p:cNvSpPr txBox="1"/>
          <p:nvPr/>
        </p:nvSpPr>
        <p:spPr>
          <a:xfrm>
            <a:off x="4424589" y="2920468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E1E6DEE9-AFFB-4F97-9A03-763DC35BA3D3}"/>
              </a:ext>
            </a:extLst>
          </p:cNvPr>
          <p:cNvSpPr txBox="1"/>
          <p:nvPr/>
        </p:nvSpPr>
        <p:spPr>
          <a:xfrm>
            <a:off x="5073918" y="297550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6917CBA-052D-4516-A848-7483C307E2DE}"/>
              </a:ext>
            </a:extLst>
          </p:cNvPr>
          <p:cNvSpPr txBox="1"/>
          <p:nvPr/>
        </p:nvSpPr>
        <p:spPr>
          <a:xfrm>
            <a:off x="4638490" y="3367259"/>
            <a:ext cx="2081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из них - в нашем павильоне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xmlns="" id="{E62A6B42-C352-43EC-A386-15AAA87DEAC6}"/>
              </a:ext>
            </a:extLst>
          </p:cNvPr>
          <p:cNvSpPr/>
          <p:nvPr/>
        </p:nvSpPr>
        <p:spPr>
          <a:xfrm>
            <a:off x="1025828" y="4570171"/>
            <a:ext cx="10337887" cy="1766945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xmlns="" id="{0DB39DC9-0979-434F-A825-0A71DD1F86D2}"/>
              </a:ext>
            </a:extLst>
          </p:cNvPr>
          <p:cNvSpPr/>
          <p:nvPr/>
        </p:nvSpPr>
        <p:spPr>
          <a:xfrm>
            <a:off x="852607" y="4339746"/>
            <a:ext cx="10235606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Овал 115">
            <a:extLst>
              <a:ext uri="{FF2B5EF4-FFF2-40B4-BE49-F238E27FC236}">
                <a16:creationId xmlns:a16="http://schemas.microsoft.com/office/drawing/2014/main" xmlns="" id="{E4478A91-4E8F-496F-A289-DFAA9B2D5119}"/>
              </a:ext>
            </a:extLst>
          </p:cNvPr>
          <p:cNvSpPr/>
          <p:nvPr/>
        </p:nvSpPr>
        <p:spPr>
          <a:xfrm>
            <a:off x="1334465" y="5142391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EF2F0036-5BFA-4F98-8868-59ECA482B447}"/>
              </a:ext>
            </a:extLst>
          </p:cNvPr>
          <p:cNvSpPr txBox="1"/>
          <p:nvPr/>
        </p:nvSpPr>
        <p:spPr>
          <a:xfrm>
            <a:off x="1545309" y="5053127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DDD6635B-89E1-4B24-8808-19C5116B90C2}"/>
              </a:ext>
            </a:extLst>
          </p:cNvPr>
          <p:cNvSpPr txBox="1"/>
          <p:nvPr/>
        </p:nvSpPr>
        <p:spPr>
          <a:xfrm>
            <a:off x="1315340" y="5208329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FDA62019-319D-4BE6-A34B-59B6C45E8004}"/>
              </a:ext>
            </a:extLst>
          </p:cNvPr>
          <p:cNvSpPr txBox="1"/>
          <p:nvPr/>
        </p:nvSpPr>
        <p:spPr>
          <a:xfrm>
            <a:off x="2641508" y="5191519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70F05D9-BD53-40C4-9711-10B1CE101086}"/>
              </a:ext>
            </a:extLst>
          </p:cNvPr>
          <p:cNvSpPr txBox="1"/>
          <p:nvPr/>
        </p:nvSpPr>
        <p:spPr>
          <a:xfrm>
            <a:off x="1560377" y="5549994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 всех взрослых городских поликлиниках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Овал 120">
            <a:extLst>
              <a:ext uri="{FF2B5EF4-FFF2-40B4-BE49-F238E27FC236}">
                <a16:creationId xmlns:a16="http://schemas.microsoft.com/office/drawing/2014/main" xmlns="" id="{36517978-157B-45DA-B79E-7DB3635378A6}"/>
              </a:ext>
            </a:extLst>
          </p:cNvPr>
          <p:cNvSpPr/>
          <p:nvPr/>
        </p:nvSpPr>
        <p:spPr>
          <a:xfrm>
            <a:off x="4070602" y="5142669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0D309D7E-7CB3-4F0A-81B6-6EF53B309124}"/>
              </a:ext>
            </a:extLst>
          </p:cNvPr>
          <p:cNvSpPr txBox="1"/>
          <p:nvPr/>
        </p:nvSpPr>
        <p:spPr>
          <a:xfrm>
            <a:off x="4294147" y="5053405"/>
            <a:ext cx="44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A25ECB8-4F95-482C-AE1C-6B6B7430D537}"/>
              </a:ext>
            </a:extLst>
          </p:cNvPr>
          <p:cNvSpPr txBox="1"/>
          <p:nvPr/>
        </p:nvSpPr>
        <p:spPr>
          <a:xfrm>
            <a:off x="4080246" y="5151532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9306EDFE-A79E-4844-A4C5-2074BD9F420A}"/>
              </a:ext>
            </a:extLst>
          </p:cNvPr>
          <p:cNvSpPr txBox="1"/>
          <p:nvPr/>
        </p:nvSpPr>
        <p:spPr>
          <a:xfrm>
            <a:off x="4568219" y="5198344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млн.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EFAC80C6-4DCF-415B-ABE7-25A630C0AB1C}"/>
              </a:ext>
            </a:extLst>
          </p:cNvPr>
          <p:cNvSpPr txBox="1"/>
          <p:nvPr/>
        </p:nvSpPr>
        <p:spPr>
          <a:xfrm>
            <a:off x="4294148" y="5598323"/>
            <a:ext cx="1797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москвичей уже охвачены программой 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7FC85D3E-97C4-4D09-835E-7BBD84CBEA77}"/>
              </a:ext>
            </a:extLst>
          </p:cNvPr>
          <p:cNvSpPr txBox="1"/>
          <p:nvPr/>
        </p:nvSpPr>
        <p:spPr>
          <a:xfrm>
            <a:off x="1025828" y="4385536"/>
            <a:ext cx="9869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Проактивное динамическое диспансерное наблюдение людей с хроническими заболеваниями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Овал 126">
            <a:extLst>
              <a:ext uri="{FF2B5EF4-FFF2-40B4-BE49-F238E27FC236}">
                <a16:creationId xmlns:a16="http://schemas.microsoft.com/office/drawing/2014/main" xmlns="" id="{6FA6A84A-C3B8-4B95-AB30-BB1A4EBC2849}"/>
              </a:ext>
            </a:extLst>
          </p:cNvPr>
          <p:cNvSpPr/>
          <p:nvPr/>
        </p:nvSpPr>
        <p:spPr>
          <a:xfrm>
            <a:off x="6271858" y="515960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D6D96EE5-177F-4393-9F3A-00CAFF2DB89E}"/>
              </a:ext>
            </a:extLst>
          </p:cNvPr>
          <p:cNvSpPr txBox="1"/>
          <p:nvPr/>
        </p:nvSpPr>
        <p:spPr>
          <a:xfrm>
            <a:off x="6415962" y="5070339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DE1C1337-138B-4EBD-A56E-CB85C682A4A2}"/>
              </a:ext>
            </a:extLst>
          </p:cNvPr>
          <p:cNvSpPr txBox="1"/>
          <p:nvPr/>
        </p:nvSpPr>
        <p:spPr>
          <a:xfrm>
            <a:off x="7089562" y="5223332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48D64663-95A3-4C13-AA22-7B9982388866}"/>
              </a:ext>
            </a:extLst>
          </p:cNvPr>
          <p:cNvSpPr txBox="1"/>
          <p:nvPr/>
        </p:nvSpPr>
        <p:spPr>
          <a:xfrm>
            <a:off x="6431030" y="5567206"/>
            <a:ext cx="2081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пациентов состоят на диспансерном наблюдении </a:t>
            </a:r>
            <a:endParaRPr lang="ru-RU" sz="10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xmlns="" id="{EF5019F6-B50B-46FA-AE61-442CC923D02B}"/>
              </a:ext>
            </a:extLst>
          </p:cNvPr>
          <p:cNvSpPr/>
          <p:nvPr/>
        </p:nvSpPr>
        <p:spPr>
          <a:xfrm>
            <a:off x="8758485" y="5051193"/>
            <a:ext cx="809426" cy="809426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BD5C18E0-07D2-493E-B128-DF337E78756C}"/>
              </a:ext>
            </a:extLst>
          </p:cNvPr>
          <p:cNvSpPr txBox="1"/>
          <p:nvPr/>
        </p:nvSpPr>
        <p:spPr>
          <a:xfrm>
            <a:off x="8902589" y="4961929"/>
            <a:ext cx="1507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endParaRPr lang="ru-RU" sz="36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87254931-291D-4796-83B9-3C6A57D64A5F}"/>
              </a:ext>
            </a:extLst>
          </p:cNvPr>
          <p:cNvSpPr txBox="1"/>
          <p:nvPr/>
        </p:nvSpPr>
        <p:spPr>
          <a:xfrm>
            <a:off x="8917656" y="5458796"/>
            <a:ext cx="2415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помощников врача помогают организовать полноценное и неотрывное диспансерное наблюдение</a:t>
            </a:r>
          </a:p>
        </p:txBody>
      </p:sp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BD7E9DD2-012B-4E8C-9D48-AB12F8CDF45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6E5790CE-6558-4601-84B6-2B6C067A6BE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5828" y="1456981"/>
            <a:ext cx="1771963" cy="611022"/>
          </a:xfrm>
          <a:prstGeom prst="rect">
            <a:avLst/>
          </a:prstGeom>
        </p:spPr>
      </p:pic>
      <p:sp>
        <p:nvSpPr>
          <p:cNvPr id="72" name="Шестиугольник 71">
            <a:extLst>
              <a:ext uri="{FF2B5EF4-FFF2-40B4-BE49-F238E27FC236}">
                <a16:creationId xmlns:a16="http://schemas.microsoft.com/office/drawing/2014/main" xmlns="" id="{82ED6E44-4198-4A6C-8203-C3574FF7C11F}"/>
              </a:ext>
            </a:extLst>
          </p:cNvPr>
          <p:cNvSpPr/>
          <p:nvPr/>
        </p:nvSpPr>
        <p:spPr>
          <a:xfrm>
            <a:off x="11039589" y="3672114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D9DF2784-6C18-4CAF-B11F-9F0396479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64992" y="1140788"/>
            <a:ext cx="3108600" cy="2679826"/>
          </a:xfrm>
          <a:custGeom>
            <a:avLst/>
            <a:gdLst>
              <a:gd name="connsiteX0" fmla="*/ 669957 w 3108600"/>
              <a:gd name="connsiteY0" fmla="*/ 0 h 2679826"/>
              <a:gd name="connsiteX1" fmla="*/ 2438643 w 3108600"/>
              <a:gd name="connsiteY1" fmla="*/ 0 h 2679826"/>
              <a:gd name="connsiteX2" fmla="*/ 3108600 w 3108600"/>
              <a:gd name="connsiteY2" fmla="*/ 1339913 h 2679826"/>
              <a:gd name="connsiteX3" fmla="*/ 2438643 w 3108600"/>
              <a:gd name="connsiteY3" fmla="*/ 2679826 h 2679826"/>
              <a:gd name="connsiteX4" fmla="*/ 669957 w 3108600"/>
              <a:gd name="connsiteY4" fmla="*/ 2679826 h 2679826"/>
              <a:gd name="connsiteX5" fmla="*/ 0 w 3108600"/>
              <a:gd name="connsiteY5" fmla="*/ 1339913 h 267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8600" h="2679826">
                <a:moveTo>
                  <a:pt x="669957" y="0"/>
                </a:moveTo>
                <a:lnTo>
                  <a:pt x="2438643" y="0"/>
                </a:lnTo>
                <a:lnTo>
                  <a:pt x="3108600" y="1339913"/>
                </a:lnTo>
                <a:lnTo>
                  <a:pt x="2438643" y="2679826"/>
                </a:lnTo>
                <a:lnTo>
                  <a:pt x="669957" y="2679826"/>
                </a:lnTo>
                <a:lnTo>
                  <a:pt x="0" y="13399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Шестиугольник 70">
            <a:extLst>
              <a:ext uri="{FF2B5EF4-FFF2-40B4-BE49-F238E27FC236}">
                <a16:creationId xmlns:a16="http://schemas.microsoft.com/office/drawing/2014/main" xmlns="" id="{499E1B76-A5CC-46FE-81F0-52DEC54A317A}"/>
              </a:ext>
            </a:extLst>
          </p:cNvPr>
          <p:cNvSpPr/>
          <p:nvPr/>
        </p:nvSpPr>
        <p:spPr>
          <a:xfrm>
            <a:off x="7833214" y="1292802"/>
            <a:ext cx="1171229" cy="100968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B702E38E-52F0-4E26-B86D-AD11B1B34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254" y="2678914"/>
            <a:ext cx="1786838" cy="1540378"/>
          </a:xfrm>
          <a:custGeom>
            <a:avLst/>
            <a:gdLst>
              <a:gd name="connsiteX0" fmla="*/ 385095 w 1786838"/>
              <a:gd name="connsiteY0" fmla="*/ 0 h 1540378"/>
              <a:gd name="connsiteX1" fmla="*/ 1401744 w 1786838"/>
              <a:gd name="connsiteY1" fmla="*/ 0 h 1540378"/>
              <a:gd name="connsiteX2" fmla="*/ 1786838 w 1786838"/>
              <a:gd name="connsiteY2" fmla="*/ 770189 h 1540378"/>
              <a:gd name="connsiteX3" fmla="*/ 1401744 w 1786838"/>
              <a:gd name="connsiteY3" fmla="*/ 1540378 h 1540378"/>
              <a:gd name="connsiteX4" fmla="*/ 385095 w 1786838"/>
              <a:gd name="connsiteY4" fmla="*/ 1540378 h 1540378"/>
              <a:gd name="connsiteX5" fmla="*/ 0 w 1786838"/>
              <a:gd name="connsiteY5" fmla="*/ 770189 h 15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6838" h="1540378">
                <a:moveTo>
                  <a:pt x="385095" y="0"/>
                </a:moveTo>
                <a:lnTo>
                  <a:pt x="1401744" y="0"/>
                </a:lnTo>
                <a:lnTo>
                  <a:pt x="1786838" y="770189"/>
                </a:lnTo>
                <a:lnTo>
                  <a:pt x="1401744" y="1540378"/>
                </a:lnTo>
                <a:lnTo>
                  <a:pt x="385095" y="1540378"/>
                </a:lnTo>
                <a:lnTo>
                  <a:pt x="0" y="77018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79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972475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762770" y="1402670"/>
            <a:ext cx="5713562" cy="766509"/>
          </a:xfrm>
          <a:prstGeom prst="roundRect">
            <a:avLst>
              <a:gd name="adj" fmla="val 24864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Льготное лекарственное обеспечение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D4E77-7561-48E4-B669-538C98001F55}"/>
              </a:ext>
            </a:extLst>
          </p:cNvPr>
          <p:cNvSpPr txBox="1"/>
          <p:nvPr/>
        </p:nvSpPr>
        <p:spPr>
          <a:xfrm>
            <a:off x="1616069" y="1685997"/>
            <a:ext cx="373698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по </a:t>
            </a:r>
            <a:r>
              <a:rPr lang="en-US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xmlns="" id="{93BBEB06-38B7-493C-AA81-5C41348775FE}"/>
              </a:ext>
            </a:extLst>
          </p:cNvPr>
          <p:cNvSpPr/>
          <p:nvPr/>
        </p:nvSpPr>
        <p:spPr>
          <a:xfrm>
            <a:off x="599542" y="1209205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xmlns="" id="{F4EED2B9-05CC-456E-B5A6-6435358656F1}"/>
              </a:ext>
            </a:extLst>
          </p:cNvPr>
          <p:cNvSpPr/>
          <p:nvPr/>
        </p:nvSpPr>
        <p:spPr>
          <a:xfrm>
            <a:off x="6700607" y="4121150"/>
            <a:ext cx="4948638" cy="2268392"/>
          </a:xfrm>
          <a:prstGeom prst="roundRect">
            <a:avLst>
              <a:gd name="adj" fmla="val 9858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4E857A4B-24C8-4842-847B-54EA2A8E6F54}"/>
              </a:ext>
            </a:extLst>
          </p:cNvPr>
          <p:cNvSpPr txBox="1"/>
          <p:nvPr/>
        </p:nvSpPr>
        <p:spPr>
          <a:xfrm>
            <a:off x="7180579" y="4475284"/>
            <a:ext cx="409274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Общественные слушания по закупке лекарств 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xmlns="" id="{1DCA3520-3C2B-46BC-A739-F1FEB31E23F5}"/>
              </a:ext>
            </a:extLst>
          </p:cNvPr>
          <p:cNvSpPr/>
          <p:nvPr/>
        </p:nvSpPr>
        <p:spPr>
          <a:xfrm>
            <a:off x="715737" y="2657502"/>
            <a:ext cx="5704111" cy="1904392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3C58690A-2740-49BA-9CE9-9A33FA798847}"/>
              </a:ext>
            </a:extLst>
          </p:cNvPr>
          <p:cNvSpPr txBox="1"/>
          <p:nvPr/>
        </p:nvSpPr>
        <p:spPr>
          <a:xfrm>
            <a:off x="1578036" y="2782184"/>
            <a:ext cx="456042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Лекарства в коммерческих аптеках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>
            <a:extLst>
              <a:ext uri="{FF2B5EF4-FFF2-40B4-BE49-F238E27FC236}">
                <a16:creationId xmlns:a16="http://schemas.microsoft.com/office/drawing/2014/main" xmlns="" id="{42D01A72-862E-4FAF-8EEA-845311931C5F}"/>
              </a:ext>
            </a:extLst>
          </p:cNvPr>
          <p:cNvSpPr/>
          <p:nvPr/>
        </p:nvSpPr>
        <p:spPr>
          <a:xfrm>
            <a:off x="607457" y="2350505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9ACB25E-4412-49EA-828D-0E8A6CFC62B3}"/>
              </a:ext>
            </a:extLst>
          </p:cNvPr>
          <p:cNvSpPr txBox="1"/>
          <p:nvPr/>
        </p:nvSpPr>
        <p:spPr>
          <a:xfrm>
            <a:off x="1701764" y="3501962"/>
            <a:ext cx="4394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2022 года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льготные лекарства 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можно получить в коммерческих аптеках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6B895909-9578-470C-A018-B834EB9CB5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7254" y="3540280"/>
            <a:ext cx="237788" cy="2482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249E7C5E-60A7-4D2E-83F2-DE09E53A47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10" y="2537963"/>
            <a:ext cx="584874" cy="584874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BD065E54-EA61-4D57-A0D0-CF23E47AA89A}"/>
              </a:ext>
            </a:extLst>
          </p:cNvPr>
          <p:cNvSpPr/>
          <p:nvPr/>
        </p:nvSpPr>
        <p:spPr>
          <a:xfrm>
            <a:off x="1791806" y="4002266"/>
            <a:ext cx="3376916" cy="348691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C545A46-C588-4D88-84EF-2D4FADF37F87}"/>
              </a:ext>
            </a:extLst>
          </p:cNvPr>
          <p:cNvSpPr txBox="1"/>
          <p:nvPr/>
        </p:nvSpPr>
        <p:spPr>
          <a:xfrm>
            <a:off x="2219770" y="4032251"/>
            <a:ext cx="25176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бесплатно или с доплатой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27EEE00-33E9-4F31-B149-89362640F96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738" y="1314896"/>
            <a:ext cx="682907" cy="682907"/>
          </a:xfrm>
          <a:prstGeom prst="rect">
            <a:avLst/>
          </a:prstGeom>
        </p:spPr>
      </p:pic>
      <p:sp>
        <p:nvSpPr>
          <p:cNvPr id="77" name="Прямоугольник: скругленные углы 76">
            <a:extLst>
              <a:ext uri="{FF2B5EF4-FFF2-40B4-BE49-F238E27FC236}">
                <a16:creationId xmlns:a16="http://schemas.microsoft.com/office/drawing/2014/main" xmlns="" id="{3E5C8D69-AA91-46B1-8984-3C83E05E81E0}"/>
              </a:ext>
            </a:extLst>
          </p:cNvPr>
          <p:cNvSpPr/>
          <p:nvPr/>
        </p:nvSpPr>
        <p:spPr>
          <a:xfrm>
            <a:off x="715738" y="4933923"/>
            <a:ext cx="5704110" cy="145561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CFB1AFA-3BEA-4505-9FBC-0E84073EA714}"/>
              </a:ext>
            </a:extLst>
          </p:cNvPr>
          <p:cNvSpPr txBox="1"/>
          <p:nvPr/>
        </p:nvSpPr>
        <p:spPr>
          <a:xfrm>
            <a:off x="1578036" y="5058606"/>
            <a:ext cx="368407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Неснижаемые остатки на складах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xmlns="" id="{CEC96053-3ECF-4D9A-8681-C5F7DAFC75D9}"/>
              </a:ext>
            </a:extLst>
          </p:cNvPr>
          <p:cNvSpPr/>
          <p:nvPr/>
        </p:nvSpPr>
        <p:spPr>
          <a:xfrm>
            <a:off x="607457" y="4671903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DCF7271A-E3EE-4256-A34B-F10E8A4CF7F4}"/>
              </a:ext>
            </a:extLst>
          </p:cNvPr>
          <p:cNvSpPr txBox="1"/>
          <p:nvPr/>
        </p:nvSpPr>
        <p:spPr>
          <a:xfrm>
            <a:off x="1701764" y="5747800"/>
            <a:ext cx="4718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ДЗМ регулярно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отслеживает обеспечение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пациентов необходимыми лекарственными препаратами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6614202C-7D33-4290-BEAB-414A377096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59059" y="5778165"/>
            <a:ext cx="237788" cy="248241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39CE1866-191D-4A32-9453-0E3CB249BEC5}"/>
              </a:ext>
            </a:extLst>
          </p:cNvPr>
          <p:cNvSpPr txBox="1"/>
          <p:nvPr/>
        </p:nvSpPr>
        <p:spPr>
          <a:xfrm>
            <a:off x="7637514" y="5183792"/>
            <a:ext cx="4092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Проводятся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ежегодно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совместно </a:t>
            </a:r>
            <a:endParaRPr lang="en-US" sz="12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профессиональным, </a:t>
            </a:r>
            <a:r>
              <a:rPr lang="ru-RU" sz="1200" b="1" i="0" u="none" strike="noStrike" dirty="0" err="1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пациентским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sz="1200" b="1" i="0" u="none" strike="noStrike" dirty="0">
              <a:solidFill>
                <a:srgbClr val="48BDD7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фармацевтическим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сообществами для определения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потребности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необходимом количестве </a:t>
            </a:r>
            <a:r>
              <a:rPr lang="ru-RU" sz="12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препаратов</a:t>
            </a:r>
            <a:endParaRPr lang="ru-RU" sz="1200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3A04D6AF-7427-4FB2-9271-CEA422410C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7224628" y="5243445"/>
            <a:ext cx="237788" cy="24824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F669484-603E-4E77-86AA-D4518163D4D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4881" y="4815679"/>
            <a:ext cx="553464" cy="59712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1DE67D3D-5FCE-4E8D-922A-E9049419BC5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xmlns="" id="{FD8A8CEC-3F5F-4844-B2BC-0C76FD2A6232}"/>
              </a:ext>
            </a:extLst>
          </p:cNvPr>
          <p:cNvSpPr/>
          <p:nvPr/>
        </p:nvSpPr>
        <p:spPr>
          <a:xfrm>
            <a:off x="11043530" y="2856182"/>
            <a:ext cx="743720" cy="641138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Шестиугольник 36">
            <a:extLst>
              <a:ext uri="{FF2B5EF4-FFF2-40B4-BE49-F238E27FC236}">
                <a16:creationId xmlns:a16="http://schemas.microsoft.com/office/drawing/2014/main" xmlns="" id="{8D155916-18AF-442A-A4FD-AA6973FED288}"/>
              </a:ext>
            </a:extLst>
          </p:cNvPr>
          <p:cNvSpPr/>
          <p:nvPr/>
        </p:nvSpPr>
        <p:spPr>
          <a:xfrm>
            <a:off x="8985775" y="3073400"/>
            <a:ext cx="1090573" cy="940150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151" y="2657307"/>
            <a:ext cx="5047604" cy="123207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CFB1AFA-3BEA-4505-9FBC-0E84073EA714}"/>
              </a:ext>
            </a:extLst>
          </p:cNvPr>
          <p:cNvSpPr txBox="1"/>
          <p:nvPr/>
        </p:nvSpPr>
        <p:spPr>
          <a:xfrm>
            <a:off x="7220984" y="2898882"/>
            <a:ext cx="436709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b="1" i="0" u="none" strike="noStrike" dirty="0" smtClean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Длинные рецепты с 2023 года</a:t>
            </a:r>
            <a:endParaRPr lang="ru-RU" sz="20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42D01A72-862E-4FAF-8EEA-845311931C5F}"/>
              </a:ext>
            </a:extLst>
          </p:cNvPr>
          <p:cNvSpPr/>
          <p:nvPr/>
        </p:nvSpPr>
        <p:spPr>
          <a:xfrm>
            <a:off x="6340940" y="2493111"/>
            <a:ext cx="922838" cy="922838"/>
          </a:xfrm>
          <a:prstGeom prst="ellipse">
            <a:avLst/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B2E51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249E7C5E-60A7-4D2E-83F2-DE09E53A476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025" y="2654524"/>
            <a:ext cx="584874" cy="58487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6B895909-9578-470C-A018-B834EB9CB5A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7245609" y="3342108"/>
            <a:ext cx="237788" cy="2482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52531" y="3240882"/>
            <a:ext cx="3763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</a:t>
            </a:r>
            <a:r>
              <a:rPr lang="ru-RU" sz="1200" b="1" dirty="0" smtClean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ьготные </a:t>
            </a:r>
            <a:r>
              <a:rPr lang="ru-RU" sz="1200" b="1" dirty="0">
                <a:solidFill>
                  <a:srgbClr val="48BDD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лекарства </a:t>
            </a:r>
            <a:r>
              <a: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можно получить в </a:t>
            </a:r>
            <a:r>
              <a:rPr lang="ru-RU" sz="1200" dirty="0" smtClean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без визита к врачу (от 3 до 12 мес.)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9005" y="1094348"/>
            <a:ext cx="1725160" cy="14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40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Онкопомощь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E891013-9DD9-4D43-A0CF-0927FF49903B}"/>
              </a:ext>
            </a:extLst>
          </p:cNvPr>
          <p:cNvSpPr txBox="1"/>
          <p:nvPr/>
        </p:nvSpPr>
        <p:spPr>
          <a:xfrm>
            <a:off x="1309145" y="1374308"/>
            <a:ext cx="437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5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35BF87-DFB4-483B-A0EF-00908003036F}"/>
              </a:ext>
            </a:extLst>
          </p:cNvPr>
          <p:cNvSpPr txBox="1"/>
          <p:nvPr/>
        </p:nvSpPr>
        <p:spPr>
          <a:xfrm>
            <a:off x="824383" y="1079272"/>
            <a:ext cx="850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2019 году утвержден </a:t>
            </a:r>
            <a:r>
              <a:rPr lang="ru-RU" sz="16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московский стандарт онкологической помощи</a:t>
            </a:r>
            <a:r>
              <a:rPr lang="ru-RU" sz="16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: скругленные углы 104">
            <a:extLst>
              <a:ext uri="{FF2B5EF4-FFF2-40B4-BE49-F238E27FC236}">
                <a16:creationId xmlns:a16="http://schemas.microsoft.com/office/drawing/2014/main" xmlns="" id="{E62A6B42-C352-43EC-A386-15AAA87DEAC6}"/>
              </a:ext>
            </a:extLst>
          </p:cNvPr>
          <p:cNvSpPr/>
          <p:nvPr/>
        </p:nvSpPr>
        <p:spPr>
          <a:xfrm>
            <a:off x="965347" y="1608129"/>
            <a:ext cx="6622808" cy="3451221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xmlns="" id="{0DB39DC9-0979-434F-A825-0A71DD1F86D2}"/>
              </a:ext>
            </a:extLst>
          </p:cNvPr>
          <p:cNvSpPr/>
          <p:nvPr/>
        </p:nvSpPr>
        <p:spPr>
          <a:xfrm>
            <a:off x="792127" y="1522673"/>
            <a:ext cx="5135288" cy="384988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7FC85D3E-97C4-4D09-835E-7BBD84CBEA77}"/>
              </a:ext>
            </a:extLst>
          </p:cNvPr>
          <p:cNvSpPr txBox="1"/>
          <p:nvPr/>
        </p:nvSpPr>
        <p:spPr>
          <a:xfrm>
            <a:off x="898296" y="1534753"/>
            <a:ext cx="50018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Онкоцентры на базе ведущих больниц города: </a:t>
            </a: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ACD27D91-EF7E-4F1F-8AA2-3CE541830290}"/>
              </a:ext>
            </a:extLst>
          </p:cNvPr>
          <p:cNvGrpSpPr/>
          <p:nvPr/>
        </p:nvGrpSpPr>
        <p:grpSpPr>
          <a:xfrm>
            <a:off x="1158324" y="2069287"/>
            <a:ext cx="1735917" cy="483601"/>
            <a:chOff x="1163344" y="3617029"/>
            <a:chExt cx="1735917" cy="483601"/>
          </a:xfrm>
        </p:grpSpPr>
        <p:sp>
          <p:nvSpPr>
            <p:cNvPr id="6" name="Шестиугольник 5">
              <a:extLst>
                <a:ext uri="{FF2B5EF4-FFF2-40B4-BE49-F238E27FC236}">
                  <a16:creationId xmlns:a16="http://schemas.microsoft.com/office/drawing/2014/main" xmlns="" id="{EF8FEE0D-9C19-4C5D-A510-6D28820757BB}"/>
                </a:ext>
              </a:extLst>
            </p:cNvPr>
            <p:cNvSpPr/>
            <p:nvPr/>
          </p:nvSpPr>
          <p:spPr>
            <a:xfrm>
              <a:off x="1163344" y="361702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570F05D9-BD53-40C4-9711-10B1CE101086}"/>
                </a:ext>
              </a:extLst>
            </p:cNvPr>
            <p:cNvSpPr txBox="1"/>
            <p:nvPr/>
          </p:nvSpPr>
          <p:spPr>
            <a:xfrm>
              <a:off x="1300254" y="3688387"/>
              <a:ext cx="159900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ГКОБ №1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3473675-B939-4B8A-BD18-37DFDAA09CC5}"/>
              </a:ext>
            </a:extLst>
          </p:cNvPr>
          <p:cNvGrpSpPr/>
          <p:nvPr/>
        </p:nvGrpSpPr>
        <p:grpSpPr>
          <a:xfrm>
            <a:off x="3050064" y="2076727"/>
            <a:ext cx="2129693" cy="656133"/>
            <a:chOff x="2776262" y="3576269"/>
            <a:chExt cx="2129693" cy="656133"/>
          </a:xfrm>
        </p:grpSpPr>
        <p:sp>
          <p:nvSpPr>
            <p:cNvPr id="72" name="Шестиугольник 71">
              <a:extLst>
                <a:ext uri="{FF2B5EF4-FFF2-40B4-BE49-F238E27FC236}">
                  <a16:creationId xmlns:a16="http://schemas.microsoft.com/office/drawing/2014/main" xmlns="" id="{36AFA84E-AE9B-4B0A-B35E-A8E99561C3C5}"/>
                </a:ext>
              </a:extLst>
            </p:cNvPr>
            <p:cNvSpPr/>
            <p:nvPr/>
          </p:nvSpPr>
          <p:spPr>
            <a:xfrm>
              <a:off x="2776262" y="357626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A956D969-E80A-4635-A1C4-8C719772E45F}"/>
                </a:ext>
              </a:extLst>
            </p:cNvPr>
            <p:cNvSpPr txBox="1"/>
            <p:nvPr/>
          </p:nvSpPr>
          <p:spPr>
            <a:xfrm>
              <a:off x="2913172" y="364762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МКНЦ им. </a:t>
              </a:r>
            </a:p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А.С. Логинова 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E26557D6-2B7A-4951-8C42-78F066A157A4}"/>
              </a:ext>
            </a:extLst>
          </p:cNvPr>
          <p:cNvGrpSpPr/>
          <p:nvPr/>
        </p:nvGrpSpPr>
        <p:grpSpPr>
          <a:xfrm>
            <a:off x="5348904" y="2065604"/>
            <a:ext cx="2129693" cy="656133"/>
            <a:chOff x="4912565" y="3482204"/>
            <a:chExt cx="2129693" cy="656133"/>
          </a:xfrm>
        </p:grpSpPr>
        <p:sp>
          <p:nvSpPr>
            <p:cNvPr id="77" name="Шестиугольник 76">
              <a:extLst>
                <a:ext uri="{FF2B5EF4-FFF2-40B4-BE49-F238E27FC236}">
                  <a16:creationId xmlns:a16="http://schemas.microsoft.com/office/drawing/2014/main" xmlns="" id="{58F03AF9-C15F-4A5E-BFC7-D3C1D5A54564}"/>
                </a:ext>
              </a:extLst>
            </p:cNvPr>
            <p:cNvSpPr/>
            <p:nvPr/>
          </p:nvSpPr>
          <p:spPr>
            <a:xfrm>
              <a:off x="4912565" y="3482204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D765F70-2656-4C77-9B87-57401FF7BBA0}"/>
                </a:ext>
              </a:extLst>
            </p:cNvPr>
            <p:cNvSpPr txBox="1"/>
            <p:nvPr/>
          </p:nvSpPr>
          <p:spPr>
            <a:xfrm>
              <a:off x="5049475" y="3553562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ГКБ им. </a:t>
              </a:r>
            </a:p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С.П. Боткина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14AD172E-AE47-46D9-BB82-C3A334C47C7C}"/>
              </a:ext>
            </a:extLst>
          </p:cNvPr>
          <p:cNvGrpSpPr/>
          <p:nvPr/>
        </p:nvGrpSpPr>
        <p:grpSpPr>
          <a:xfrm>
            <a:off x="1918098" y="2855076"/>
            <a:ext cx="2129693" cy="656133"/>
            <a:chOff x="6773495" y="3425260"/>
            <a:chExt cx="2129693" cy="656133"/>
          </a:xfrm>
        </p:grpSpPr>
        <p:sp>
          <p:nvSpPr>
            <p:cNvPr id="79" name="Шестиугольник 78">
              <a:extLst>
                <a:ext uri="{FF2B5EF4-FFF2-40B4-BE49-F238E27FC236}">
                  <a16:creationId xmlns:a16="http://schemas.microsoft.com/office/drawing/2014/main" xmlns="" id="{F34BC886-B2B1-47E2-86D9-97F5E3391F84}"/>
                </a:ext>
              </a:extLst>
            </p:cNvPr>
            <p:cNvSpPr/>
            <p:nvPr/>
          </p:nvSpPr>
          <p:spPr>
            <a:xfrm>
              <a:off x="6773495" y="3425260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xmlns="" id="{956AC81D-7A6B-41AB-9717-5A9161CA651A}"/>
                </a:ext>
              </a:extLst>
            </p:cNvPr>
            <p:cNvSpPr txBox="1"/>
            <p:nvPr/>
          </p:nvSpPr>
          <p:spPr>
            <a:xfrm>
              <a:off x="6910405" y="3496618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 err="1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Онкобольница</a:t>
              </a:r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№62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4EEF40D9-08C4-478A-A2B5-9C142874F6A4}"/>
              </a:ext>
            </a:extLst>
          </p:cNvPr>
          <p:cNvGrpSpPr/>
          <p:nvPr/>
        </p:nvGrpSpPr>
        <p:grpSpPr>
          <a:xfrm>
            <a:off x="4564545" y="2857656"/>
            <a:ext cx="2129693" cy="656133"/>
            <a:chOff x="8848153" y="3424659"/>
            <a:chExt cx="2129693" cy="656133"/>
          </a:xfrm>
        </p:grpSpPr>
        <p:sp>
          <p:nvSpPr>
            <p:cNvPr id="81" name="Шестиугольник 80">
              <a:extLst>
                <a:ext uri="{FF2B5EF4-FFF2-40B4-BE49-F238E27FC236}">
                  <a16:creationId xmlns:a16="http://schemas.microsoft.com/office/drawing/2014/main" xmlns="" id="{D7A8DB51-6273-4ACD-94A1-6AA26DF75C09}"/>
                </a:ext>
              </a:extLst>
            </p:cNvPr>
            <p:cNvSpPr/>
            <p:nvPr/>
          </p:nvSpPr>
          <p:spPr>
            <a:xfrm>
              <a:off x="8848153" y="3424659"/>
              <a:ext cx="560977" cy="483601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xmlns="" id="{AD9A277B-BAD8-4F6E-B626-E70CF2833211}"/>
                </a:ext>
              </a:extLst>
            </p:cNvPr>
            <p:cNvSpPr txBox="1"/>
            <p:nvPr/>
          </p:nvSpPr>
          <p:spPr>
            <a:xfrm>
              <a:off x="8985063" y="3496017"/>
              <a:ext cx="19927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ММКЦ «Коммунарка»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FCB665E-59F3-4D9A-9AA1-D304699F8425}"/>
              </a:ext>
            </a:extLst>
          </p:cNvPr>
          <p:cNvSpPr txBox="1"/>
          <p:nvPr/>
        </p:nvSpPr>
        <p:spPr>
          <a:xfrm>
            <a:off x="1719300" y="4030802"/>
            <a:ext cx="5554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современные лаборатории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для определения природы опухоли конкретного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5038F99-FD28-4081-8F8C-8EE99B11AB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9183" y="4129508"/>
            <a:ext cx="237788" cy="248241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A7523091-2ECF-4C02-92C5-780B22D7F9CC}"/>
              </a:ext>
            </a:extLst>
          </p:cNvPr>
          <p:cNvSpPr txBox="1"/>
          <p:nvPr/>
        </p:nvSpPr>
        <p:spPr>
          <a:xfrm>
            <a:off x="1719301" y="4493287"/>
            <a:ext cx="56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высокотехнологичные </a:t>
            </a:r>
            <a:r>
              <a:rPr lang="ru-RU" sz="1200" b="1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ЦАОПы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проведения диагностических исследований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E79C9A4-56A4-47D3-A85C-8B1E8813FB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329183" y="4591993"/>
            <a:ext cx="237788" cy="248241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xmlns="" id="{BF71085E-D7BE-4960-A614-6375F61919E0}"/>
              </a:ext>
            </a:extLst>
          </p:cNvPr>
          <p:cNvSpPr/>
          <p:nvPr/>
        </p:nvSpPr>
        <p:spPr>
          <a:xfrm>
            <a:off x="1787171" y="3665143"/>
            <a:ext cx="2374188" cy="290939"/>
          </a:xfrm>
          <a:prstGeom prst="roundRect">
            <a:avLst/>
          </a:prstGeom>
          <a:solidFill>
            <a:srgbClr val="48B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A55FC190-4A70-4A92-9527-CDEC12CC50ED}"/>
              </a:ext>
            </a:extLst>
          </p:cNvPr>
          <p:cNvSpPr txBox="1"/>
          <p:nvPr/>
        </p:nvSpPr>
        <p:spPr>
          <a:xfrm>
            <a:off x="2003177" y="3651164"/>
            <a:ext cx="199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их базе созданы: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FCF350C-561B-4260-94CA-491472114D9B}"/>
              </a:ext>
            </a:extLst>
          </p:cNvPr>
          <p:cNvSpPr txBox="1"/>
          <p:nvPr/>
        </p:nvSpPr>
        <p:spPr>
          <a:xfrm>
            <a:off x="965347" y="5195552"/>
            <a:ext cx="10337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Путь пациента</a:t>
            </a:r>
            <a:r>
              <a:rPr lang="ru-RU" sz="14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 подозрении на ЗНО начинается чаще всего в городских поликлиниках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8DFAA0FD-5887-4C22-AB79-F5EDF9D63995}"/>
              </a:ext>
            </a:extLst>
          </p:cNvPr>
          <p:cNvSpPr txBox="1"/>
          <p:nvPr/>
        </p:nvSpPr>
        <p:spPr>
          <a:xfrm>
            <a:off x="1452441" y="5639530"/>
            <a:ext cx="3310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Созданы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сервисы индивидуального сопровождения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 психологической помощи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03FD5F3C-A2BA-41B2-9A24-0A5E5367801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1062322" y="5682579"/>
            <a:ext cx="237788" cy="248241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5908A934-6D0F-4694-ACCF-2F55BC66534C}"/>
              </a:ext>
            </a:extLst>
          </p:cNvPr>
          <p:cNvSpPr txBox="1"/>
          <p:nvPr/>
        </p:nvSpPr>
        <p:spPr>
          <a:xfrm>
            <a:off x="5478252" y="5655117"/>
            <a:ext cx="3310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Разработаны «клиентские пути»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четкие регламенты и алгоритмы действий при обнаружении ЗНО у пациента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634A9D40-49E0-4175-A51D-7832F7AA86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088133" y="5698166"/>
            <a:ext cx="237788" cy="248241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96A34EF8-FCC7-4433-8833-55ADA7494128}"/>
              </a:ext>
            </a:extLst>
          </p:cNvPr>
          <p:cNvSpPr txBox="1"/>
          <p:nvPr/>
        </p:nvSpPr>
        <p:spPr>
          <a:xfrm>
            <a:off x="9493162" y="5661846"/>
            <a:ext cx="2513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Организован </a:t>
            </a:r>
            <a:r>
              <a:rPr lang="ru-RU" sz="1200" b="1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рейтинг онкологических стационаров</a:t>
            </a:r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Москвы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FA4C4393-FF09-4DEC-9F8D-920697787D8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9103043" y="5704895"/>
            <a:ext cx="237788" cy="248241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xmlns="" id="{05CF3939-514E-4FC0-B2D2-C3B56DF55C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32D4CCCF-C0D3-4BE7-9928-2C051728C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910" y="1604122"/>
            <a:ext cx="3186420" cy="2746912"/>
          </a:xfrm>
          <a:custGeom>
            <a:avLst/>
            <a:gdLst>
              <a:gd name="connsiteX0" fmla="*/ 686729 w 3186420"/>
              <a:gd name="connsiteY0" fmla="*/ 0 h 2746912"/>
              <a:gd name="connsiteX1" fmla="*/ 2499692 w 3186420"/>
              <a:gd name="connsiteY1" fmla="*/ 0 h 2746912"/>
              <a:gd name="connsiteX2" fmla="*/ 3186420 w 3186420"/>
              <a:gd name="connsiteY2" fmla="*/ 1373456 h 2746912"/>
              <a:gd name="connsiteX3" fmla="*/ 2499692 w 3186420"/>
              <a:gd name="connsiteY3" fmla="*/ 2746912 h 2746912"/>
              <a:gd name="connsiteX4" fmla="*/ 686729 w 3186420"/>
              <a:gd name="connsiteY4" fmla="*/ 2746912 h 2746912"/>
              <a:gd name="connsiteX5" fmla="*/ 0 w 3186420"/>
              <a:gd name="connsiteY5" fmla="*/ 1373456 h 274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86420" h="2746912">
                <a:moveTo>
                  <a:pt x="686729" y="0"/>
                </a:moveTo>
                <a:lnTo>
                  <a:pt x="2499692" y="0"/>
                </a:lnTo>
                <a:lnTo>
                  <a:pt x="3186420" y="1373456"/>
                </a:lnTo>
                <a:lnTo>
                  <a:pt x="2499692" y="2746912"/>
                </a:lnTo>
                <a:lnTo>
                  <a:pt x="686729" y="2746912"/>
                </a:lnTo>
                <a:lnTo>
                  <a:pt x="0" y="1373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Шестиугольник 45">
            <a:extLst>
              <a:ext uri="{FF2B5EF4-FFF2-40B4-BE49-F238E27FC236}">
                <a16:creationId xmlns:a16="http://schemas.microsoft.com/office/drawing/2014/main" xmlns="" id="{61923BA0-0908-4D8B-B33F-F12DA8B5CA29}"/>
              </a:ext>
            </a:extLst>
          </p:cNvPr>
          <p:cNvSpPr/>
          <p:nvPr/>
        </p:nvSpPr>
        <p:spPr>
          <a:xfrm>
            <a:off x="8172111" y="3956082"/>
            <a:ext cx="1212769" cy="104549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A891FB97-59C6-4EB3-B98F-C2E0BECE5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62437" y="3585260"/>
            <a:ext cx="1992829" cy="1717956"/>
          </a:xfrm>
          <a:custGeom>
            <a:avLst/>
            <a:gdLst>
              <a:gd name="connsiteX0" fmla="*/ 429489 w 1992829"/>
              <a:gd name="connsiteY0" fmla="*/ 0 h 1717956"/>
              <a:gd name="connsiteX1" fmla="*/ 1563340 w 1992829"/>
              <a:gd name="connsiteY1" fmla="*/ 0 h 1717956"/>
              <a:gd name="connsiteX2" fmla="*/ 1992829 w 1992829"/>
              <a:gd name="connsiteY2" fmla="*/ 858978 h 1717956"/>
              <a:gd name="connsiteX3" fmla="*/ 1563340 w 1992829"/>
              <a:gd name="connsiteY3" fmla="*/ 1717956 h 1717956"/>
              <a:gd name="connsiteX4" fmla="*/ 429489 w 1992829"/>
              <a:gd name="connsiteY4" fmla="*/ 1717956 h 1717956"/>
              <a:gd name="connsiteX5" fmla="*/ 0 w 1992829"/>
              <a:gd name="connsiteY5" fmla="*/ 858978 h 1717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2829" h="1717956">
                <a:moveTo>
                  <a:pt x="429489" y="0"/>
                </a:moveTo>
                <a:lnTo>
                  <a:pt x="1563340" y="0"/>
                </a:lnTo>
                <a:lnTo>
                  <a:pt x="1992829" y="858978"/>
                </a:lnTo>
                <a:lnTo>
                  <a:pt x="1563340" y="1717956"/>
                </a:lnTo>
                <a:lnTo>
                  <a:pt x="429489" y="1717956"/>
                </a:lnTo>
                <a:lnTo>
                  <a:pt x="0" y="85897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xmlns="" id="{00B9C9E6-537B-485C-8722-998C7F196ED9}"/>
              </a:ext>
            </a:extLst>
          </p:cNvPr>
          <p:cNvSpPr/>
          <p:nvPr/>
        </p:nvSpPr>
        <p:spPr>
          <a:xfrm>
            <a:off x="10802203" y="2942552"/>
            <a:ext cx="916822" cy="790364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7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5" y="368300"/>
            <a:ext cx="3263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Цифровизация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697720F-76E8-499A-8493-2D72C5C5C426}"/>
              </a:ext>
            </a:extLst>
          </p:cNvPr>
          <p:cNvSpPr txBox="1"/>
          <p:nvPr/>
        </p:nvSpPr>
        <p:spPr>
          <a:xfrm>
            <a:off x="743410" y="1220436"/>
            <a:ext cx="8259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10 лет Москва занимается цифровизацией системы здравоохранения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05961FC6-FA83-43FC-A5E0-DC90565B3C9F}"/>
              </a:ext>
            </a:extLst>
          </p:cNvPr>
          <p:cNvGrpSpPr/>
          <p:nvPr/>
        </p:nvGrpSpPr>
        <p:grpSpPr>
          <a:xfrm>
            <a:off x="600490" y="2280665"/>
            <a:ext cx="2840654" cy="1727106"/>
            <a:chOff x="663334" y="2268338"/>
            <a:chExt cx="2840654" cy="1727106"/>
          </a:xfrm>
        </p:grpSpPr>
        <p:sp>
          <p:nvSpPr>
            <p:cNvPr id="106" name="Шестиугольник 105">
              <a:extLst>
                <a:ext uri="{FF2B5EF4-FFF2-40B4-BE49-F238E27FC236}">
                  <a16:creationId xmlns:a16="http://schemas.microsoft.com/office/drawing/2014/main" xmlns="" id="{700EF87A-E7BF-483B-A2A3-2DC85BB895D0}"/>
                </a:ext>
              </a:extLst>
            </p:cNvPr>
            <p:cNvSpPr/>
            <p:nvPr/>
          </p:nvSpPr>
          <p:spPr>
            <a:xfrm>
              <a:off x="663334" y="2288174"/>
              <a:ext cx="1980433" cy="170727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0D309D7E-7CB3-4F0A-81B6-6EF53B309124}"/>
                </a:ext>
              </a:extLst>
            </p:cNvPr>
            <p:cNvSpPr txBox="1"/>
            <p:nvPr/>
          </p:nvSpPr>
          <p:spPr>
            <a:xfrm>
              <a:off x="1168342" y="2268338"/>
              <a:ext cx="18685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sz="80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xmlns="" id="{5A25ECB8-4F95-482C-AE1C-6B6B7430D537}"/>
                </a:ext>
              </a:extLst>
            </p:cNvPr>
            <p:cNvSpPr txBox="1"/>
            <p:nvPr/>
          </p:nvSpPr>
          <p:spPr>
            <a:xfrm>
              <a:off x="810126" y="2592350"/>
              <a:ext cx="3515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4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9306EDFE-A79E-4844-A4C5-2074BD9F420A}"/>
                </a:ext>
              </a:extLst>
            </p:cNvPr>
            <p:cNvSpPr txBox="1"/>
            <p:nvPr/>
          </p:nvSpPr>
          <p:spPr>
            <a:xfrm>
              <a:off x="2321706" y="2808998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EFAC80C6-4DCF-415B-ABE7-25A630C0AB1C}"/>
                </a:ext>
              </a:extLst>
            </p:cNvPr>
            <p:cNvSpPr txBox="1"/>
            <p:nvPr/>
          </p:nvSpPr>
          <p:spPr>
            <a:xfrm>
              <a:off x="1014509" y="3416881"/>
              <a:ext cx="20897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ЭМК в ЕМИАС</a:t>
              </a:r>
              <a:endParaRPr lang="ru-RU" sz="2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2328F5B-780A-4AC1-994F-F28AEF274090}"/>
              </a:ext>
            </a:extLst>
          </p:cNvPr>
          <p:cNvGrpSpPr/>
          <p:nvPr/>
        </p:nvGrpSpPr>
        <p:grpSpPr>
          <a:xfrm>
            <a:off x="3907695" y="2004152"/>
            <a:ext cx="3589444" cy="461665"/>
            <a:chOff x="818627" y="5414129"/>
            <a:chExt cx="3589444" cy="46166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74210327-F5AD-4448-A9C7-B6FB8D59A2A7}"/>
                </a:ext>
              </a:extLst>
            </p:cNvPr>
            <p:cNvSpPr txBox="1"/>
            <p:nvPr/>
          </p:nvSpPr>
          <p:spPr>
            <a:xfrm>
              <a:off x="1173924" y="5414129"/>
              <a:ext cx="3234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100 млн раз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москвичи воспользовались онлайн-записью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D3FDE064-2D7D-45F1-8984-B04D08701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823854" y="5470399"/>
              <a:ext cx="237788" cy="248241"/>
            </a:xfrm>
            <a:prstGeom prst="rect">
              <a:avLst/>
            </a:prstGeom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714F530-538C-4B8A-B59F-7E7ABCB81D7F}"/>
              </a:ext>
            </a:extLst>
          </p:cNvPr>
          <p:cNvGrpSpPr/>
          <p:nvPr/>
        </p:nvGrpSpPr>
        <p:grpSpPr>
          <a:xfrm>
            <a:off x="3915789" y="2721496"/>
            <a:ext cx="3416684" cy="830997"/>
            <a:chOff x="4828818" y="5581107"/>
            <a:chExt cx="3416684" cy="830997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0DEF4B10-17BF-4DA2-92C4-5A68D8C8F1CA}"/>
                </a:ext>
              </a:extLst>
            </p:cNvPr>
            <p:cNvSpPr txBox="1"/>
            <p:nvPr/>
          </p:nvSpPr>
          <p:spPr>
            <a:xfrm>
              <a:off x="5184116" y="5581107"/>
              <a:ext cx="30613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Поставили </a:t>
              </a:r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9 млн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предварительных диагнозов </a:t>
              </a:r>
            </a:p>
            <a:p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с помощью системы поддержки принятия врачебных решений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4C779F77-8184-4919-BC72-F502D69B3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4834045" y="5637377"/>
              <a:ext cx="237788" cy="248241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8AC5E11E-462B-4C26-9B19-1A0A67907851}"/>
              </a:ext>
            </a:extLst>
          </p:cNvPr>
          <p:cNvGrpSpPr/>
          <p:nvPr/>
        </p:nvGrpSpPr>
        <p:grpSpPr>
          <a:xfrm>
            <a:off x="3908766" y="3771525"/>
            <a:ext cx="3135904" cy="461665"/>
            <a:chOff x="8721723" y="5581107"/>
            <a:chExt cx="3371395" cy="461665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xmlns="" id="{A9021272-0B96-48F6-822D-2441B84ED51A}"/>
                </a:ext>
              </a:extLst>
            </p:cNvPr>
            <p:cNvSpPr txBox="1"/>
            <p:nvPr/>
          </p:nvSpPr>
          <p:spPr>
            <a:xfrm>
              <a:off x="9077020" y="5581107"/>
              <a:ext cx="30160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i="0" u="none" strike="noStrike" dirty="0">
                  <a:solidFill>
                    <a:srgbClr val="48BDD7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&gt; 8 миллионов </a:t>
              </a:r>
              <a:r>
                <a:rPr lang="ru-RU" sz="120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исследований обработали ИИ-сервисы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xmlns="" id="{7E9EEC88-74AD-4207-82E4-279F30171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7712767">
              <a:off x="8726950" y="5637377"/>
              <a:ext cx="237788" cy="248241"/>
            </a:xfrm>
            <a:prstGeom prst="rect">
              <a:avLst/>
            </a:prstGeom>
          </p:spPr>
        </p:pic>
      </p:grpSp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5C5EBF77-044D-46BC-9A2D-3F022DE68E1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sp>
        <p:nvSpPr>
          <p:cNvPr id="53" name="Прямоугольник: скругленные углы 52">
            <a:extLst>
              <a:ext uri="{FF2B5EF4-FFF2-40B4-BE49-F238E27FC236}">
                <a16:creationId xmlns:a16="http://schemas.microsoft.com/office/drawing/2014/main" xmlns="" id="{83FDE7BE-7F7A-4421-B42E-BA54CD9C57D2}"/>
              </a:ext>
            </a:extLst>
          </p:cNvPr>
          <p:cNvSpPr/>
          <p:nvPr/>
        </p:nvSpPr>
        <p:spPr>
          <a:xfrm>
            <a:off x="743410" y="4843344"/>
            <a:ext cx="7892154" cy="1549829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xmlns="" id="{3BDED1C5-D59E-4725-B436-CD804F2063F0}"/>
              </a:ext>
            </a:extLst>
          </p:cNvPr>
          <p:cNvSpPr/>
          <p:nvPr/>
        </p:nvSpPr>
        <p:spPr>
          <a:xfrm>
            <a:off x="570189" y="4612919"/>
            <a:ext cx="3410632" cy="476831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4D9E8AE-19C5-4AA7-BA42-F86BFBD4EF8C}"/>
              </a:ext>
            </a:extLst>
          </p:cNvPr>
          <p:cNvSpPr txBox="1"/>
          <p:nvPr/>
        </p:nvSpPr>
        <p:spPr>
          <a:xfrm>
            <a:off x="743411" y="4674611"/>
            <a:ext cx="3149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цифровом виде хранятся: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xmlns="" id="{567542AA-7D83-4063-8AC4-8ED9B557E27B}"/>
              </a:ext>
            </a:extLst>
          </p:cNvPr>
          <p:cNvGrpSpPr/>
          <p:nvPr/>
        </p:nvGrpSpPr>
        <p:grpSpPr>
          <a:xfrm>
            <a:off x="941240" y="5252359"/>
            <a:ext cx="2109273" cy="945028"/>
            <a:chOff x="3929939" y="2403576"/>
            <a:chExt cx="2109273" cy="945028"/>
          </a:xfrm>
        </p:grpSpPr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xmlns="" id="{C1ECE30E-FCF6-4437-A6EE-866B35EF68F1}"/>
                </a:ext>
              </a:extLst>
            </p:cNvPr>
            <p:cNvSpPr/>
            <p:nvPr/>
          </p:nvSpPr>
          <p:spPr>
            <a:xfrm>
              <a:off x="3929939" y="2492840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67181383-F3F3-4887-9A03-442B742D53DB}"/>
                </a:ext>
              </a:extLst>
            </p:cNvPr>
            <p:cNvSpPr txBox="1"/>
            <p:nvPr/>
          </p:nvSpPr>
          <p:spPr>
            <a:xfrm>
              <a:off x="415348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330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84E04196-379E-493F-B0DF-BB4B62FE086A}"/>
                </a:ext>
              </a:extLst>
            </p:cNvPr>
            <p:cNvSpPr txBox="1"/>
            <p:nvPr/>
          </p:nvSpPr>
          <p:spPr>
            <a:xfrm>
              <a:off x="393958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C6B21FE1-7FB5-4142-A6A6-C163E9E9786C}"/>
                </a:ext>
              </a:extLst>
            </p:cNvPr>
            <p:cNvSpPr txBox="1"/>
            <p:nvPr/>
          </p:nvSpPr>
          <p:spPr>
            <a:xfrm>
              <a:off x="4856930" y="2492858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09FD945A-1AF6-4118-853B-3772959E99DC}"/>
                </a:ext>
              </a:extLst>
            </p:cNvPr>
            <p:cNvSpPr txBox="1"/>
            <p:nvPr/>
          </p:nvSpPr>
          <p:spPr>
            <a:xfrm>
              <a:off x="4169382" y="2948494"/>
              <a:ext cx="13755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протоколов осмотров врачей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E5518DD4-07F7-42CB-A52C-CD437FAD40DE}"/>
              </a:ext>
            </a:extLst>
          </p:cNvPr>
          <p:cNvGrpSpPr/>
          <p:nvPr/>
        </p:nvGrpSpPr>
        <p:grpSpPr>
          <a:xfrm>
            <a:off x="2840372" y="5252359"/>
            <a:ext cx="2125175" cy="898690"/>
            <a:chOff x="5968019" y="2403576"/>
            <a:chExt cx="2125175" cy="898690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xmlns="" id="{6401D883-CBB7-492C-89B1-315B34CB5B9C}"/>
                </a:ext>
              </a:extLst>
            </p:cNvPr>
            <p:cNvSpPr/>
            <p:nvPr/>
          </p:nvSpPr>
          <p:spPr>
            <a:xfrm>
              <a:off x="5968019" y="2492840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099AB311-C406-4E40-9FEC-9616C6D2C515}"/>
                </a:ext>
              </a:extLst>
            </p:cNvPr>
            <p:cNvSpPr txBox="1"/>
            <p:nvPr/>
          </p:nvSpPr>
          <p:spPr>
            <a:xfrm>
              <a:off x="6191564" y="2403576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143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622CCAF9-9DD2-4E05-8C8B-9D79B2D82A4D}"/>
                </a:ext>
              </a:extLst>
            </p:cNvPr>
            <p:cNvSpPr txBox="1"/>
            <p:nvPr/>
          </p:nvSpPr>
          <p:spPr>
            <a:xfrm>
              <a:off x="5977663" y="2501703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E24BBD53-9B27-4EC4-8CC5-CBBB52ECB361}"/>
                </a:ext>
              </a:extLst>
            </p:cNvPr>
            <p:cNvSpPr txBox="1"/>
            <p:nvPr/>
          </p:nvSpPr>
          <p:spPr>
            <a:xfrm>
              <a:off x="6910912" y="2500806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582261C6-A3E1-46AD-8237-FF9ED6D209CF}"/>
                </a:ext>
              </a:extLst>
            </p:cNvPr>
            <p:cNvSpPr txBox="1"/>
            <p:nvPr/>
          </p:nvSpPr>
          <p:spPr>
            <a:xfrm>
              <a:off x="6294929" y="2948494"/>
              <a:ext cx="11400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рецептов</a:t>
              </a:r>
              <a:endParaRPr lang="ru-RU" sz="10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4488446D-CF67-4612-80F6-569A0DC51539}"/>
              </a:ext>
            </a:extLst>
          </p:cNvPr>
          <p:cNvGrpSpPr/>
          <p:nvPr/>
        </p:nvGrpSpPr>
        <p:grpSpPr>
          <a:xfrm>
            <a:off x="4742254" y="5252359"/>
            <a:ext cx="2125175" cy="945028"/>
            <a:chOff x="7948384" y="2445639"/>
            <a:chExt cx="2125175" cy="945028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xmlns="" id="{2561209F-FF9B-4A0B-BCCB-E2F0ADA83D95}"/>
                </a:ext>
              </a:extLst>
            </p:cNvPr>
            <p:cNvSpPr/>
            <p:nvPr/>
          </p:nvSpPr>
          <p:spPr>
            <a:xfrm>
              <a:off x="7948384" y="2534903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8D1416A1-55F4-4EFE-99CD-2888C5C2D85A}"/>
                </a:ext>
              </a:extLst>
            </p:cNvPr>
            <p:cNvSpPr txBox="1"/>
            <p:nvPr/>
          </p:nvSpPr>
          <p:spPr>
            <a:xfrm>
              <a:off x="8171929" y="2445639"/>
              <a:ext cx="1016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320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8618D91A-97D2-4573-A0C9-514CD8C7807D}"/>
                </a:ext>
              </a:extLst>
            </p:cNvPr>
            <p:cNvSpPr txBox="1"/>
            <p:nvPr/>
          </p:nvSpPr>
          <p:spPr>
            <a:xfrm>
              <a:off x="7958028" y="2543766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EC8FF224-FB1B-46F8-AF5A-1FAB56F56665}"/>
                </a:ext>
              </a:extLst>
            </p:cNvPr>
            <p:cNvSpPr txBox="1"/>
            <p:nvPr/>
          </p:nvSpPr>
          <p:spPr>
            <a:xfrm>
              <a:off x="8891277" y="2519019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57EA0072-A1C1-4419-A133-4F15C94F575D}"/>
                </a:ext>
              </a:extLst>
            </p:cNvPr>
            <p:cNvSpPr txBox="1"/>
            <p:nvPr/>
          </p:nvSpPr>
          <p:spPr>
            <a:xfrm>
              <a:off x="8203733" y="2990557"/>
              <a:ext cx="114008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результатов анализов</a:t>
              </a: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xmlns="" id="{6C574764-7A3E-4DB8-851F-8857937DB07B}"/>
              </a:ext>
            </a:extLst>
          </p:cNvPr>
          <p:cNvGrpSpPr/>
          <p:nvPr/>
        </p:nvGrpSpPr>
        <p:grpSpPr>
          <a:xfrm>
            <a:off x="6598211" y="5252359"/>
            <a:ext cx="2196736" cy="945028"/>
            <a:chOff x="9907502" y="3382147"/>
            <a:chExt cx="2196736" cy="945028"/>
          </a:xfrm>
        </p:grpSpPr>
        <p:sp>
          <p:nvSpPr>
            <p:cNvPr id="76" name="Овал 75">
              <a:extLst>
                <a:ext uri="{FF2B5EF4-FFF2-40B4-BE49-F238E27FC236}">
                  <a16:creationId xmlns:a16="http://schemas.microsoft.com/office/drawing/2014/main" xmlns="" id="{E393CB2A-704E-4BF5-B30F-E758BAA222DD}"/>
                </a:ext>
              </a:extLst>
            </p:cNvPr>
            <p:cNvSpPr/>
            <p:nvPr/>
          </p:nvSpPr>
          <p:spPr>
            <a:xfrm>
              <a:off x="9907502" y="3471411"/>
              <a:ext cx="809426" cy="809426"/>
            </a:xfrm>
            <a:prstGeom prst="ellipse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DCD4BFCD-85B8-40C7-A803-9623F998372C}"/>
                </a:ext>
              </a:extLst>
            </p:cNvPr>
            <p:cNvSpPr txBox="1"/>
            <p:nvPr/>
          </p:nvSpPr>
          <p:spPr>
            <a:xfrm>
              <a:off x="10131047" y="3382147"/>
              <a:ext cx="11822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11,7</a:t>
              </a:r>
              <a:endParaRPr lang="ru-RU" sz="32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1CCCB4B1-0382-40F9-913C-35622BE9D4B3}"/>
                </a:ext>
              </a:extLst>
            </p:cNvPr>
            <p:cNvSpPr txBox="1"/>
            <p:nvPr/>
          </p:nvSpPr>
          <p:spPr>
            <a:xfrm>
              <a:off x="9917146" y="3480274"/>
              <a:ext cx="351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DAB088DD-20EC-4AAE-8105-27FA0A570E30}"/>
                </a:ext>
              </a:extLst>
            </p:cNvPr>
            <p:cNvSpPr txBox="1"/>
            <p:nvPr/>
          </p:nvSpPr>
          <p:spPr>
            <a:xfrm>
              <a:off x="10921956" y="3479380"/>
              <a:ext cx="11822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млн.</a:t>
              </a:r>
              <a:endParaRPr lang="ru-RU" sz="2400" dirty="0">
                <a:solidFill>
                  <a:srgbClr val="4694D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3338B251-765C-42D4-AAEE-3B613CB252DD}"/>
                </a:ext>
              </a:extLst>
            </p:cNvPr>
            <p:cNvSpPr txBox="1"/>
            <p:nvPr/>
          </p:nvSpPr>
          <p:spPr>
            <a:xfrm>
              <a:off x="10250314" y="3927065"/>
              <a:ext cx="16368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выписных эпикризов из стационаров</a:t>
              </a: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EDFE2083-D230-449E-AF1C-81028912CB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62380" y="1530131"/>
            <a:ext cx="3813311" cy="3287335"/>
          </a:xfrm>
          <a:custGeom>
            <a:avLst/>
            <a:gdLst>
              <a:gd name="connsiteX0" fmla="*/ 821834 w 3813311"/>
              <a:gd name="connsiteY0" fmla="*/ 0 h 3287335"/>
              <a:gd name="connsiteX1" fmla="*/ 2991477 w 3813311"/>
              <a:gd name="connsiteY1" fmla="*/ 0 h 3287335"/>
              <a:gd name="connsiteX2" fmla="*/ 3813311 w 3813311"/>
              <a:gd name="connsiteY2" fmla="*/ 1643668 h 3287335"/>
              <a:gd name="connsiteX3" fmla="*/ 2991477 w 3813311"/>
              <a:gd name="connsiteY3" fmla="*/ 3287335 h 3287335"/>
              <a:gd name="connsiteX4" fmla="*/ 821834 w 3813311"/>
              <a:gd name="connsiteY4" fmla="*/ 3287335 h 3287335"/>
              <a:gd name="connsiteX5" fmla="*/ 0 w 3813311"/>
              <a:gd name="connsiteY5" fmla="*/ 1643668 h 32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13311" h="3287335">
                <a:moveTo>
                  <a:pt x="821834" y="0"/>
                </a:moveTo>
                <a:lnTo>
                  <a:pt x="2991477" y="0"/>
                </a:lnTo>
                <a:lnTo>
                  <a:pt x="3813311" y="1643668"/>
                </a:lnTo>
                <a:lnTo>
                  <a:pt x="2991477" y="3287335"/>
                </a:lnTo>
                <a:lnTo>
                  <a:pt x="821834" y="3287335"/>
                </a:lnTo>
                <a:lnTo>
                  <a:pt x="0" y="16436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Шестиугольник 96">
            <a:extLst>
              <a:ext uri="{FF2B5EF4-FFF2-40B4-BE49-F238E27FC236}">
                <a16:creationId xmlns:a16="http://schemas.microsoft.com/office/drawing/2014/main" xmlns="" id="{19B26233-541D-4ABD-AA64-7D58A35B335A}"/>
              </a:ext>
            </a:extLst>
          </p:cNvPr>
          <p:cNvSpPr/>
          <p:nvPr/>
        </p:nvSpPr>
        <p:spPr>
          <a:xfrm>
            <a:off x="7232728" y="1775185"/>
            <a:ext cx="1493084" cy="1287141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Шестиугольник 102">
            <a:extLst>
              <a:ext uri="{FF2B5EF4-FFF2-40B4-BE49-F238E27FC236}">
                <a16:creationId xmlns:a16="http://schemas.microsoft.com/office/drawing/2014/main" xmlns="" id="{6C0C0998-E02E-472C-9774-2B62E179C800}"/>
              </a:ext>
            </a:extLst>
          </p:cNvPr>
          <p:cNvSpPr/>
          <p:nvPr/>
        </p:nvSpPr>
        <p:spPr>
          <a:xfrm>
            <a:off x="10654671" y="4344672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50760871-5291-4F55-AD25-CC2193B060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66848" y="4891780"/>
            <a:ext cx="1798175" cy="1550151"/>
          </a:xfrm>
          <a:custGeom>
            <a:avLst/>
            <a:gdLst>
              <a:gd name="connsiteX0" fmla="*/ 387538 w 1798175"/>
              <a:gd name="connsiteY0" fmla="*/ 0 h 1550151"/>
              <a:gd name="connsiteX1" fmla="*/ 1410637 w 1798175"/>
              <a:gd name="connsiteY1" fmla="*/ 0 h 1550151"/>
              <a:gd name="connsiteX2" fmla="*/ 1798175 w 1798175"/>
              <a:gd name="connsiteY2" fmla="*/ 775076 h 1550151"/>
              <a:gd name="connsiteX3" fmla="*/ 1410637 w 1798175"/>
              <a:gd name="connsiteY3" fmla="*/ 1550151 h 1550151"/>
              <a:gd name="connsiteX4" fmla="*/ 387538 w 1798175"/>
              <a:gd name="connsiteY4" fmla="*/ 1550151 h 1550151"/>
              <a:gd name="connsiteX5" fmla="*/ 0 w 1798175"/>
              <a:gd name="connsiteY5" fmla="*/ 775076 h 155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8175" h="1550151">
                <a:moveTo>
                  <a:pt x="387538" y="0"/>
                </a:moveTo>
                <a:lnTo>
                  <a:pt x="1410637" y="0"/>
                </a:lnTo>
                <a:lnTo>
                  <a:pt x="1798175" y="775076"/>
                </a:lnTo>
                <a:lnTo>
                  <a:pt x="1410637" y="1550151"/>
                </a:lnTo>
                <a:lnTo>
                  <a:pt x="387538" y="1550151"/>
                </a:lnTo>
                <a:lnTo>
                  <a:pt x="0" y="7750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315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59690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27" y="0"/>
            <a:ext cx="12192000" cy="6858000"/>
          </a:xfrm>
          <a:prstGeom prst="rect">
            <a:avLst/>
          </a:prstGeom>
        </p:spPr>
      </p:pic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66302F41-7636-4C90-A689-DD8B1E1A4DD3}"/>
              </a:ext>
            </a:extLst>
          </p:cNvPr>
          <p:cNvSpPr/>
          <p:nvPr/>
        </p:nvSpPr>
        <p:spPr>
          <a:xfrm>
            <a:off x="702904" y="154488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Кадровое развитие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13D4E77-7561-48E4-B669-538C98001F55}"/>
              </a:ext>
            </a:extLst>
          </p:cNvPr>
          <p:cNvSpPr txBox="1"/>
          <p:nvPr/>
        </p:nvSpPr>
        <p:spPr>
          <a:xfrm>
            <a:off x="933863" y="2431806"/>
            <a:ext cx="191295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Кадровый центр -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975E3B8-AAF1-43AA-BFAA-82F15B4121AB}"/>
              </a:ext>
            </a:extLst>
          </p:cNvPr>
          <p:cNvSpPr txBox="1"/>
          <p:nvPr/>
        </p:nvSpPr>
        <p:spPr>
          <a:xfrm>
            <a:off x="950367" y="3079237"/>
            <a:ext cx="3135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уникальная площадка, которая дает возможность специалистам получать теоретические и практические навыки и знания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xmlns="" id="{5F6F73E9-BBD2-41D8-9A02-32C9F8BD52EC}"/>
              </a:ext>
            </a:extLst>
          </p:cNvPr>
          <p:cNvSpPr/>
          <p:nvPr/>
        </p:nvSpPr>
        <p:spPr>
          <a:xfrm>
            <a:off x="1045782" y="4522485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2B89D0A-E6CD-464E-A830-27CF233C59B4}"/>
              </a:ext>
            </a:extLst>
          </p:cNvPr>
          <p:cNvSpPr txBox="1"/>
          <p:nvPr/>
        </p:nvSpPr>
        <p:spPr>
          <a:xfrm>
            <a:off x="1180985" y="4578059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1100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единиц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411291FD-C300-40B7-ADB9-1C483EBDFC07}"/>
              </a:ext>
            </a:extLst>
          </p:cNvPr>
          <p:cNvSpPr txBox="1"/>
          <p:nvPr/>
        </p:nvSpPr>
        <p:spPr>
          <a:xfrm>
            <a:off x="1442335" y="4935123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современного медицинского и </a:t>
            </a:r>
            <a:r>
              <a:rPr lang="ru-RU" sz="12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симуляционного</a:t>
            </a:r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оборудования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: скругленные углы 50">
            <a:extLst>
              <a:ext uri="{FF2B5EF4-FFF2-40B4-BE49-F238E27FC236}">
                <a16:creationId xmlns:a16="http://schemas.microsoft.com/office/drawing/2014/main" xmlns="" id="{867A350C-5F11-4391-81E6-E75CA881B6D4}"/>
              </a:ext>
            </a:extLst>
          </p:cNvPr>
          <p:cNvSpPr/>
          <p:nvPr/>
        </p:nvSpPr>
        <p:spPr>
          <a:xfrm>
            <a:off x="4352948" y="1530973"/>
            <a:ext cx="3460225" cy="4217206"/>
          </a:xfrm>
          <a:prstGeom prst="roundRect">
            <a:avLst>
              <a:gd name="adj" fmla="val 9652"/>
            </a:avLst>
          </a:prstGeom>
          <a:noFill/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34FC08B9-1BA0-4754-A2C9-8405CAF15D0A}"/>
              </a:ext>
            </a:extLst>
          </p:cNvPr>
          <p:cNvSpPr txBox="1"/>
          <p:nvPr/>
        </p:nvSpPr>
        <p:spPr>
          <a:xfrm>
            <a:off x="4480836" y="2431806"/>
            <a:ext cx="2685241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D126F569-E746-4FB0-B7D1-C53523BBEFBF}"/>
              </a:ext>
            </a:extLst>
          </p:cNvPr>
          <p:cNvSpPr txBox="1"/>
          <p:nvPr/>
        </p:nvSpPr>
        <p:spPr>
          <a:xfrm>
            <a:off x="4488869" y="2813342"/>
            <a:ext cx="3135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профессиональных компетенций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4" name="Шестиугольник 53">
            <a:extLst>
              <a:ext uri="{FF2B5EF4-FFF2-40B4-BE49-F238E27FC236}">
                <a16:creationId xmlns:a16="http://schemas.microsoft.com/office/drawing/2014/main" xmlns="" id="{7D8EDEAE-EAF8-4227-9A39-7E1A22EDB314}"/>
              </a:ext>
            </a:extLst>
          </p:cNvPr>
          <p:cNvSpPr/>
          <p:nvPr/>
        </p:nvSpPr>
        <p:spPr>
          <a:xfrm>
            <a:off x="4498376" y="3646048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308E5CA-3310-43A6-87FF-D65842341A4F}"/>
              </a:ext>
            </a:extLst>
          </p:cNvPr>
          <p:cNvSpPr txBox="1"/>
          <p:nvPr/>
        </p:nvSpPr>
        <p:spPr>
          <a:xfrm>
            <a:off x="4435683" y="3685715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19,5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229AE193-83BF-4D6B-BBE5-19B5FDE5BD4D}"/>
              </a:ext>
            </a:extLst>
          </p:cNvPr>
          <p:cNvSpPr txBox="1"/>
          <p:nvPr/>
        </p:nvSpPr>
        <p:spPr>
          <a:xfrm>
            <a:off x="4601497" y="4074588"/>
            <a:ext cx="1580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уже прошли оценку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xmlns="" id="{7E87E678-4221-4C40-BDF4-D86A4A3D95BE}"/>
              </a:ext>
            </a:extLst>
          </p:cNvPr>
          <p:cNvSpPr/>
          <p:nvPr/>
        </p:nvSpPr>
        <p:spPr>
          <a:xfrm>
            <a:off x="8003511" y="1517063"/>
            <a:ext cx="3460225" cy="4217206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C7E56181-9791-41B6-B27B-1B6EE6F8E4F7}"/>
              </a:ext>
            </a:extLst>
          </p:cNvPr>
          <p:cNvSpPr txBox="1"/>
          <p:nvPr/>
        </p:nvSpPr>
        <p:spPr>
          <a:xfrm>
            <a:off x="8166002" y="2431806"/>
            <a:ext cx="289066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начала</a:t>
            </a:r>
          </a:p>
          <a:p>
            <a:pPr>
              <a:lnSpc>
                <a:spcPts val="2200"/>
              </a:lnSpc>
            </a:pPr>
            <a:r>
              <a:rPr lang="ru-RU" sz="22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2022 года</a:t>
            </a:r>
            <a:endParaRPr lang="ru-RU" sz="22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D40083E-E8AA-4220-8D86-4D3FC58C6CCE}"/>
              </a:ext>
            </a:extLst>
          </p:cNvPr>
          <p:cNvSpPr txBox="1"/>
          <p:nvPr/>
        </p:nvSpPr>
        <p:spPr>
          <a:xfrm>
            <a:off x="8162920" y="3062047"/>
            <a:ext cx="31352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разработано более 40 новых образовательных программ и тренингов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Шестиугольник 81">
            <a:extLst>
              <a:ext uri="{FF2B5EF4-FFF2-40B4-BE49-F238E27FC236}">
                <a16:creationId xmlns:a16="http://schemas.microsoft.com/office/drawing/2014/main" xmlns="" id="{FA8C1E42-8294-4FDF-B098-51203D359146}"/>
              </a:ext>
            </a:extLst>
          </p:cNvPr>
          <p:cNvSpPr/>
          <p:nvPr/>
        </p:nvSpPr>
        <p:spPr>
          <a:xfrm>
            <a:off x="5537851" y="4677116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400137C9-9A6E-4C55-938E-6A6407458B53}"/>
              </a:ext>
            </a:extLst>
          </p:cNvPr>
          <p:cNvSpPr txBox="1"/>
          <p:nvPr/>
        </p:nvSpPr>
        <p:spPr>
          <a:xfrm>
            <a:off x="5461572" y="4716783"/>
            <a:ext cx="106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95C99F2B-0098-421B-A106-98AC9C5FB007}"/>
              </a:ext>
            </a:extLst>
          </p:cNvPr>
          <p:cNvSpPr txBox="1"/>
          <p:nvPr/>
        </p:nvSpPr>
        <p:spPr>
          <a:xfrm>
            <a:off x="5722923" y="5105656"/>
            <a:ext cx="1580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специальностей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9" name="Шестиугольник 88">
            <a:extLst>
              <a:ext uri="{FF2B5EF4-FFF2-40B4-BE49-F238E27FC236}">
                <a16:creationId xmlns:a16="http://schemas.microsoft.com/office/drawing/2014/main" xmlns="" id="{34332AEA-55BC-46C7-97BD-4D9E37C8B3EB}"/>
              </a:ext>
            </a:extLst>
          </p:cNvPr>
          <p:cNvSpPr/>
          <p:nvPr/>
        </p:nvSpPr>
        <p:spPr>
          <a:xfrm>
            <a:off x="6302240" y="3642204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3D05D2E2-1292-4F2B-B0E2-1D927379B1BE}"/>
              </a:ext>
            </a:extLst>
          </p:cNvPr>
          <p:cNvSpPr txBox="1"/>
          <p:nvPr/>
        </p:nvSpPr>
        <p:spPr>
          <a:xfrm>
            <a:off x="6239547" y="3681871"/>
            <a:ext cx="207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52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AA267B3-B034-4F6A-A4B9-E77D054E2BD8}"/>
              </a:ext>
            </a:extLst>
          </p:cNvPr>
          <p:cNvSpPr txBox="1"/>
          <p:nvPr/>
        </p:nvSpPr>
        <p:spPr>
          <a:xfrm>
            <a:off x="6419009" y="4070744"/>
            <a:ext cx="1423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оценочных процедур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Шестиугольник 92">
            <a:extLst>
              <a:ext uri="{FF2B5EF4-FFF2-40B4-BE49-F238E27FC236}">
                <a16:creationId xmlns:a16="http://schemas.microsoft.com/office/drawing/2014/main" xmlns="" id="{842E4369-3745-4092-9BFB-F0F100AEB5BA}"/>
              </a:ext>
            </a:extLst>
          </p:cNvPr>
          <p:cNvSpPr/>
          <p:nvPr/>
        </p:nvSpPr>
        <p:spPr>
          <a:xfrm>
            <a:off x="8289949" y="4526348"/>
            <a:ext cx="1013608" cy="873800"/>
          </a:xfrm>
          <a:prstGeom prst="hexagon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F22D8756-5C3B-4C29-9F4C-3C697B8408B6}"/>
              </a:ext>
            </a:extLst>
          </p:cNvPr>
          <p:cNvSpPr txBox="1"/>
          <p:nvPr/>
        </p:nvSpPr>
        <p:spPr>
          <a:xfrm>
            <a:off x="8193136" y="4581922"/>
            <a:ext cx="235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&gt; </a:t>
            </a:r>
            <a:r>
              <a:rPr lang="ru-RU" sz="24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600" b="1" i="0" u="none" strike="noStrike" dirty="0">
                <a:solidFill>
                  <a:srgbClr val="4694DA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</a:t>
            </a:r>
            <a:endParaRPr lang="ru-RU" sz="1600" b="1" dirty="0">
              <a:solidFill>
                <a:srgbClr val="4694D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06257CC-23F6-4DC2-B5C9-77F7065F3BE7}"/>
              </a:ext>
            </a:extLst>
          </p:cNvPr>
          <p:cNvSpPr txBox="1"/>
          <p:nvPr/>
        </p:nvSpPr>
        <p:spPr>
          <a:xfrm>
            <a:off x="8454486" y="4938986"/>
            <a:ext cx="2440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врачей общей практики проходят повышение квалификации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424C256-67B9-4C96-933A-6557BE4DEBC3}"/>
              </a:ext>
            </a:extLst>
          </p:cNvPr>
          <p:cNvGrpSpPr/>
          <p:nvPr/>
        </p:nvGrpSpPr>
        <p:grpSpPr>
          <a:xfrm>
            <a:off x="9589995" y="3901163"/>
            <a:ext cx="1885153" cy="874303"/>
            <a:chOff x="8279128" y="4718627"/>
            <a:chExt cx="1885153" cy="874303"/>
          </a:xfrm>
        </p:grpSpPr>
        <p:sp>
          <p:nvSpPr>
            <p:cNvPr id="96" name="Шестиугольник 95">
              <a:extLst>
                <a:ext uri="{FF2B5EF4-FFF2-40B4-BE49-F238E27FC236}">
                  <a16:creationId xmlns:a16="http://schemas.microsoft.com/office/drawing/2014/main" xmlns="" id="{9C0F3339-E8F3-432F-A3B3-A292E7A2AC34}"/>
                </a:ext>
              </a:extLst>
            </p:cNvPr>
            <p:cNvSpPr/>
            <p:nvPr/>
          </p:nvSpPr>
          <p:spPr>
            <a:xfrm>
              <a:off x="8279128" y="4718627"/>
              <a:ext cx="1013608" cy="873800"/>
            </a:xfrm>
            <a:prstGeom prst="hexagon">
              <a:avLst/>
            </a:prstGeom>
            <a:solidFill>
              <a:srgbClr val="48BDD7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FF1C0E2C-D678-4F83-B7DF-92DC4D2235E1}"/>
                </a:ext>
              </a:extLst>
            </p:cNvPr>
            <p:cNvSpPr txBox="1"/>
            <p:nvPr/>
          </p:nvSpPr>
          <p:spPr>
            <a:xfrm>
              <a:off x="8351548" y="4774201"/>
              <a:ext cx="618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i="0" u="none" strike="noStrike" dirty="0">
                  <a:solidFill>
                    <a:srgbClr val="4694DA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13</a:t>
              </a:r>
              <a:endParaRPr lang="ru-RU" sz="1600" b="1" dirty="0">
                <a:solidFill>
                  <a:srgbClr val="4694DA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B60DE6E8-D085-4726-895A-B8CEDF1888C7}"/>
                </a:ext>
              </a:extLst>
            </p:cNvPr>
            <p:cNvSpPr txBox="1"/>
            <p:nvPr/>
          </p:nvSpPr>
          <p:spPr>
            <a:xfrm>
              <a:off x="8430019" y="5131265"/>
              <a:ext cx="1734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0" i="0" u="none" strike="noStrike" dirty="0">
                  <a:solidFill>
                    <a:srgbClr val="1B2E5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образовательных модулей</a:t>
              </a:r>
              <a:endParaRPr lang="ru-RU" sz="1200" dirty="0">
                <a:solidFill>
                  <a:srgbClr val="1B2E5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C404CD0E-5E48-4ED8-A8F5-CE823E8314EB}"/>
              </a:ext>
            </a:extLst>
          </p:cNvPr>
          <p:cNvSpPr txBox="1"/>
          <p:nvPr/>
        </p:nvSpPr>
        <p:spPr>
          <a:xfrm>
            <a:off x="951492" y="5934156"/>
            <a:ext cx="990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Всего Центр аккредитован по </a:t>
            </a:r>
            <a:r>
              <a:rPr lang="ru-RU" b="1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 врачебным специальностям</a:t>
            </a:r>
            <a:endParaRPr lang="ru-RU" b="1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7B70E659-732E-4B29-96AA-05D9349E859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9A9A06D9-3A2C-48F6-9855-9DEA7DD96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7620" y="115906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CF76C7CB-6B1B-40D7-9287-EEDFCDAC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88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D2127A4A-1FB3-4116-B4F7-BD0CA82E29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8972" y="1156254"/>
            <a:ext cx="1842688" cy="1842688"/>
          </a:xfrm>
          <a:custGeom>
            <a:avLst/>
            <a:gdLst>
              <a:gd name="connsiteX0" fmla="*/ 921344 w 1842688"/>
              <a:gd name="connsiteY0" fmla="*/ 0 h 1842688"/>
              <a:gd name="connsiteX1" fmla="*/ 1842688 w 1842688"/>
              <a:gd name="connsiteY1" fmla="*/ 921344 h 1842688"/>
              <a:gd name="connsiteX2" fmla="*/ 921344 w 1842688"/>
              <a:gd name="connsiteY2" fmla="*/ 1842688 h 1842688"/>
              <a:gd name="connsiteX3" fmla="*/ 0 w 1842688"/>
              <a:gd name="connsiteY3" fmla="*/ 921344 h 1842688"/>
              <a:gd name="connsiteX4" fmla="*/ 921344 w 1842688"/>
              <a:gd name="connsiteY4" fmla="*/ 0 h 1842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688" h="1842688">
                <a:moveTo>
                  <a:pt x="921344" y="0"/>
                </a:moveTo>
                <a:cubicBezTo>
                  <a:pt x="1430188" y="0"/>
                  <a:pt x="1842688" y="412500"/>
                  <a:pt x="1842688" y="921344"/>
                </a:cubicBezTo>
                <a:cubicBezTo>
                  <a:pt x="1842688" y="1430188"/>
                  <a:pt x="1430188" y="1842688"/>
                  <a:pt x="921344" y="1842688"/>
                </a:cubicBezTo>
                <a:cubicBezTo>
                  <a:pt x="412500" y="1842688"/>
                  <a:pt x="0" y="1430188"/>
                  <a:pt x="0" y="921344"/>
                </a:cubicBezTo>
                <a:cubicBezTo>
                  <a:pt x="0" y="412500"/>
                  <a:pt x="412500" y="0"/>
                  <a:pt x="92134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73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3EDBA9E-8FDD-49F3-860C-B91C75A5A1FB}"/>
              </a:ext>
            </a:extLst>
          </p:cNvPr>
          <p:cNvSpPr/>
          <p:nvPr/>
        </p:nvSpPr>
        <p:spPr>
          <a:xfrm>
            <a:off x="603250" y="954048"/>
            <a:ext cx="9283700" cy="18000"/>
          </a:xfrm>
          <a:prstGeom prst="rect">
            <a:avLst/>
          </a:prstGeom>
          <a:solidFill>
            <a:srgbClr val="1B2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10E198A-6544-4AFA-BFDA-1AC2DB1266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34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3EF1A2-0334-4349-A0BA-6DDC83356BB6}"/>
              </a:ext>
            </a:extLst>
          </p:cNvPr>
          <p:cNvSpPr txBox="1"/>
          <p:nvPr/>
        </p:nvSpPr>
        <p:spPr>
          <a:xfrm>
            <a:off x="1163344" y="368300"/>
            <a:ext cx="76885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i="0" u="none" strike="noStrike" dirty="0">
                <a:solidFill>
                  <a:srgbClr val="0070C0"/>
                </a:solidFill>
                <a:effectLst/>
                <a:cs typeface="Arial" panose="020B0604020202020204" pitchFamily="34" charset="0"/>
              </a:rPr>
              <a:t>Пациентоориентированный подход</a:t>
            </a:r>
            <a:endParaRPr lang="ru-RU" sz="3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D370BC-1279-43AB-B90F-B7B96EA35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7712767">
            <a:off x="578088" y="519827"/>
            <a:ext cx="336318" cy="351103"/>
          </a:xfrm>
          <a:prstGeom prst="rect">
            <a:avLst/>
          </a:prstGeom>
        </p:spPr>
      </p:pic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xmlns="" id="{2052B1E7-BDC6-4D48-B875-8714C46AB5B3}"/>
              </a:ext>
            </a:extLst>
          </p:cNvPr>
          <p:cNvSpPr/>
          <p:nvPr/>
        </p:nvSpPr>
        <p:spPr>
          <a:xfrm>
            <a:off x="976707" y="1383227"/>
            <a:ext cx="5087490" cy="302554"/>
          </a:xfrm>
          <a:prstGeom prst="roundRect">
            <a:avLst>
              <a:gd name="adj" fmla="val 28744"/>
            </a:avLst>
          </a:prstGeom>
          <a:solidFill>
            <a:srgbClr val="4694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235BF87-DFB4-483B-A0EF-00908003036F}"/>
              </a:ext>
            </a:extLst>
          </p:cNvPr>
          <p:cNvSpPr txBox="1"/>
          <p:nvPr/>
        </p:nvSpPr>
        <p:spPr>
          <a:xfrm>
            <a:off x="1106024" y="1359374"/>
            <a:ext cx="4958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Обновленные городские поликлиники -</a:t>
            </a:r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0129651D-9000-49C0-BFFF-447CF0346D1B}"/>
              </a:ext>
            </a:extLst>
          </p:cNvPr>
          <p:cNvSpPr txBox="1"/>
          <p:nvPr/>
        </p:nvSpPr>
        <p:spPr>
          <a:xfrm>
            <a:off x="996010" y="1718358"/>
            <a:ext cx="50681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это более современный подход к оказанию медицинских услуг, в основе которого - доброжелательность и </a:t>
            </a:r>
            <a:r>
              <a:rPr lang="ru-RU" sz="1400" b="0" i="0" u="none" strike="noStrike" dirty="0" err="1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пациентоориентированность</a:t>
            </a:r>
            <a:endParaRPr lang="ru-RU" sz="1400" b="0" i="0" u="none" strike="noStrike" dirty="0">
              <a:solidFill>
                <a:srgbClr val="1B2E5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: скругленные углы 48">
            <a:extLst>
              <a:ext uri="{FF2B5EF4-FFF2-40B4-BE49-F238E27FC236}">
                <a16:creationId xmlns:a16="http://schemas.microsoft.com/office/drawing/2014/main" xmlns="" id="{99FAE977-7E23-49F8-8E32-3B6C2965C737}"/>
              </a:ext>
            </a:extLst>
          </p:cNvPr>
          <p:cNvSpPr/>
          <p:nvPr/>
        </p:nvSpPr>
        <p:spPr>
          <a:xfrm>
            <a:off x="996009" y="2742721"/>
            <a:ext cx="5694921" cy="1930578"/>
          </a:xfrm>
          <a:prstGeom prst="roundRect">
            <a:avLst>
              <a:gd name="adj" fmla="val 96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EC83F0C4-8C5C-4639-B70C-CEFC6F50BEFF}"/>
              </a:ext>
            </a:extLst>
          </p:cNvPr>
          <p:cNvSpPr/>
          <p:nvPr/>
        </p:nvSpPr>
        <p:spPr>
          <a:xfrm>
            <a:off x="1248632" y="2879333"/>
            <a:ext cx="1041470" cy="1041470"/>
          </a:xfrm>
          <a:prstGeom prst="ellipse">
            <a:avLst/>
          </a:prstGeom>
          <a:solidFill>
            <a:srgbClr val="48BDD7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3817D7B-F576-4D40-8446-83BC7D648D7A}"/>
              </a:ext>
            </a:extLst>
          </p:cNvPr>
          <p:cNvSpPr txBox="1"/>
          <p:nvPr/>
        </p:nvSpPr>
        <p:spPr>
          <a:xfrm>
            <a:off x="1793325" y="3057461"/>
            <a:ext cx="443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0" u="none" strike="noStrike" dirty="0">
                <a:solidFill>
                  <a:srgbClr val="1B2E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Реализовать такой подход помогает персонал центров госуслуг «Мои документы»</a:t>
            </a:r>
            <a:endParaRPr lang="ru-RU" sz="1400" dirty="0">
              <a:solidFill>
                <a:srgbClr val="1B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0AB980B-34C1-4C97-9423-5CA22DFE26F0}"/>
              </a:ext>
            </a:extLst>
          </p:cNvPr>
          <p:cNvSpPr txBox="1"/>
          <p:nvPr/>
        </p:nvSpPr>
        <p:spPr>
          <a:xfrm>
            <a:off x="1383250" y="2921027"/>
            <a:ext cx="437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0" u="none" strike="noStrike" dirty="0">
                <a:solidFill>
                  <a:srgbClr val="4694D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dirty="0">
              <a:solidFill>
                <a:srgbClr val="4694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2588A45-3854-4481-9BAC-51CBCFBF0C12}"/>
              </a:ext>
            </a:extLst>
          </p:cNvPr>
          <p:cNvSpPr txBox="1"/>
          <p:nvPr/>
        </p:nvSpPr>
        <p:spPr>
          <a:xfrm>
            <a:off x="3728169" y="3858373"/>
            <a:ext cx="2645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сотрудников МФЦ работают администраторами </a:t>
            </a:r>
          </a:p>
          <a:p>
            <a:r>
              <a:rPr lang="ru-RU" sz="1200" b="0" i="0" u="none" strike="noStrike" dirty="0">
                <a:solidFill>
                  <a:srgbClr val="48BDD7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поликлиниках </a:t>
            </a:r>
            <a:endParaRPr lang="ru-RU" sz="1200" dirty="0">
              <a:solidFill>
                <a:srgbClr val="48BDD7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0A7507B-A4E3-49C1-BB50-3CF9370A3A25}"/>
              </a:ext>
            </a:extLst>
          </p:cNvPr>
          <p:cNvSpPr txBox="1"/>
          <p:nvPr/>
        </p:nvSpPr>
        <p:spPr>
          <a:xfrm>
            <a:off x="2255479" y="3873379"/>
            <a:ext cx="83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1,5</a:t>
            </a:r>
            <a:endParaRPr lang="ru-RU" sz="36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9DA886DC-F9F3-4D27-8FD4-CCBF7D36EA12}"/>
              </a:ext>
            </a:extLst>
          </p:cNvPr>
          <p:cNvSpPr txBox="1"/>
          <p:nvPr/>
        </p:nvSpPr>
        <p:spPr>
          <a:xfrm>
            <a:off x="2041578" y="3971506"/>
            <a:ext cx="459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ru-RU" sz="2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B4E7AAE-47FF-4333-953E-2F9997142238}"/>
              </a:ext>
            </a:extLst>
          </p:cNvPr>
          <p:cNvSpPr txBox="1"/>
          <p:nvPr/>
        </p:nvSpPr>
        <p:spPr>
          <a:xfrm>
            <a:off x="2963304" y="4003467"/>
            <a:ext cx="1182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0" u="none" strike="noStrike" dirty="0">
                <a:solidFill>
                  <a:srgbClr val="48BDD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тыс.</a:t>
            </a:r>
            <a:endParaRPr lang="ru-RU" sz="2400" dirty="0">
              <a:solidFill>
                <a:srgbClr val="48BD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526627D3-F1DD-4928-9327-192B2BFF0E9E}"/>
              </a:ext>
            </a:extLst>
          </p:cNvPr>
          <p:cNvSpPr txBox="1"/>
          <p:nvPr/>
        </p:nvSpPr>
        <p:spPr>
          <a:xfrm>
            <a:off x="746247" y="4992330"/>
            <a:ext cx="8033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Ознакомиться с ценностями и принципами работы поликлиник пациенты могут: </a:t>
            </a:r>
            <a:endParaRPr lang="ru-RU" sz="14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5F19367A-DA2A-4352-BE2A-3FA2F92C2BA8}"/>
              </a:ext>
            </a:extLst>
          </p:cNvPr>
          <p:cNvSpPr txBox="1"/>
          <p:nvPr/>
        </p:nvSpPr>
        <p:spPr>
          <a:xfrm>
            <a:off x="1363767" y="5527345"/>
            <a:ext cx="24964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стендах в поликлиниках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E8C444CC-DED9-4B4A-A55D-846869AC3F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13696" y="5583615"/>
            <a:ext cx="237788" cy="248241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B29CF62E-13AC-4F0B-84F0-C6675F7C35AA}"/>
              </a:ext>
            </a:extLst>
          </p:cNvPr>
          <p:cNvSpPr txBox="1"/>
          <p:nvPr/>
        </p:nvSpPr>
        <p:spPr>
          <a:xfrm>
            <a:off x="1370824" y="6023393"/>
            <a:ext cx="4136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специальных информационных буклетах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DF991015-0528-4703-92A0-C2A84F01B1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1020755" y="6089036"/>
            <a:ext cx="237788" cy="248241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D7D630B-0F7D-485D-A5D9-8479E6382E77}"/>
              </a:ext>
            </a:extLst>
          </p:cNvPr>
          <p:cNvSpPr txBox="1"/>
          <p:nvPr/>
        </p:nvSpPr>
        <p:spPr>
          <a:xfrm>
            <a:off x="4580388" y="5527345"/>
            <a:ext cx="21105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0" u="none" strike="noStrike" dirty="0">
                <a:solidFill>
                  <a:srgbClr val="1B2E5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электронных письмах </a:t>
            </a:r>
            <a:endParaRPr lang="ru-RU" sz="1200" dirty="0">
              <a:solidFill>
                <a:srgbClr val="1B2E5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Рисунок 74">
            <a:extLst>
              <a:ext uri="{FF2B5EF4-FFF2-40B4-BE49-F238E27FC236}">
                <a16:creationId xmlns:a16="http://schemas.microsoft.com/office/drawing/2014/main" xmlns="" id="{E9B84433-1DEE-4190-BD7C-D3FE0A500EE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7712767">
            <a:off x="4230319" y="5583615"/>
            <a:ext cx="237788" cy="24824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F1A72F32-F154-41F5-8478-C8CD68EC616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6152" y="545907"/>
            <a:ext cx="1364438" cy="4044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C4F18669-697F-4D12-9B5D-01E66CF5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1754" y="2680918"/>
            <a:ext cx="3982881" cy="3433516"/>
          </a:xfrm>
          <a:custGeom>
            <a:avLst/>
            <a:gdLst>
              <a:gd name="connsiteX0" fmla="*/ 802159 w 3722018"/>
              <a:gd name="connsiteY0" fmla="*/ 0 h 3208634"/>
              <a:gd name="connsiteX1" fmla="*/ 2919859 w 3722018"/>
              <a:gd name="connsiteY1" fmla="*/ 0 h 3208634"/>
              <a:gd name="connsiteX2" fmla="*/ 3722018 w 3722018"/>
              <a:gd name="connsiteY2" fmla="*/ 1604317 h 3208634"/>
              <a:gd name="connsiteX3" fmla="*/ 2919859 w 3722018"/>
              <a:gd name="connsiteY3" fmla="*/ 3208634 h 3208634"/>
              <a:gd name="connsiteX4" fmla="*/ 802159 w 3722018"/>
              <a:gd name="connsiteY4" fmla="*/ 3208634 h 3208634"/>
              <a:gd name="connsiteX5" fmla="*/ 0 w 3722018"/>
              <a:gd name="connsiteY5" fmla="*/ 1604317 h 320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2018" h="3208634">
                <a:moveTo>
                  <a:pt x="802159" y="0"/>
                </a:moveTo>
                <a:lnTo>
                  <a:pt x="2919859" y="0"/>
                </a:lnTo>
                <a:lnTo>
                  <a:pt x="3722018" y="1604317"/>
                </a:lnTo>
                <a:lnTo>
                  <a:pt x="2919859" y="3208634"/>
                </a:lnTo>
                <a:lnTo>
                  <a:pt x="802159" y="3208634"/>
                </a:lnTo>
                <a:lnTo>
                  <a:pt x="0" y="160431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Шестиугольник 34">
            <a:extLst>
              <a:ext uri="{FF2B5EF4-FFF2-40B4-BE49-F238E27FC236}">
                <a16:creationId xmlns:a16="http://schemas.microsoft.com/office/drawing/2014/main" xmlns="" id="{2CA09376-74B4-4CF4-AD58-72D0B4C07FFE}"/>
              </a:ext>
            </a:extLst>
          </p:cNvPr>
          <p:cNvSpPr/>
          <p:nvPr/>
        </p:nvSpPr>
        <p:spPr>
          <a:xfrm>
            <a:off x="7227969" y="3604803"/>
            <a:ext cx="1372840" cy="1183482"/>
          </a:xfrm>
          <a:prstGeom prst="hexagon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Шестиугольник 35">
            <a:extLst>
              <a:ext uri="{FF2B5EF4-FFF2-40B4-BE49-F238E27FC236}">
                <a16:creationId xmlns:a16="http://schemas.microsoft.com/office/drawing/2014/main" xmlns="" id="{C39C0F91-0D70-48F1-93FA-9E07C4136CB3}"/>
              </a:ext>
            </a:extLst>
          </p:cNvPr>
          <p:cNvSpPr/>
          <p:nvPr/>
        </p:nvSpPr>
        <p:spPr>
          <a:xfrm>
            <a:off x="9511225" y="1945706"/>
            <a:ext cx="1131372" cy="975321"/>
          </a:xfrm>
          <a:prstGeom prst="hexagon">
            <a:avLst/>
          </a:prstGeom>
          <a:noFill/>
          <a:ln w="12700">
            <a:solidFill>
              <a:srgbClr val="48BDD7"/>
            </a:solidFill>
            <a:prstDash val="sysDot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799713"/>
                      <a:gd name="connsiteY0" fmla="*/ 2068842 h 4137684"/>
                      <a:gd name="connsiteX1" fmla="*/ 1034421 w 4799713"/>
                      <a:gd name="connsiteY1" fmla="*/ 1 h 4137684"/>
                      <a:gd name="connsiteX2" fmla="*/ 3765292 w 4799713"/>
                      <a:gd name="connsiteY2" fmla="*/ 1 h 4137684"/>
                      <a:gd name="connsiteX3" fmla="*/ 4799713 w 4799713"/>
                      <a:gd name="connsiteY3" fmla="*/ 2068842 h 4137684"/>
                      <a:gd name="connsiteX4" fmla="*/ 3765292 w 4799713"/>
                      <a:gd name="connsiteY4" fmla="*/ 4137683 h 4137684"/>
                      <a:gd name="connsiteX5" fmla="*/ 1034421 w 4799713"/>
                      <a:gd name="connsiteY5" fmla="*/ 4137683 h 4137684"/>
                      <a:gd name="connsiteX6" fmla="*/ 0 w 4799713"/>
                      <a:gd name="connsiteY6" fmla="*/ 2068842 h 41376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99713" h="4137684" extrusionOk="0">
                        <a:moveTo>
                          <a:pt x="0" y="2068842"/>
                        </a:moveTo>
                        <a:cubicBezTo>
                          <a:pt x="504029" y="1326083"/>
                          <a:pt x="789019" y="750215"/>
                          <a:pt x="1034421" y="1"/>
                        </a:cubicBezTo>
                        <a:cubicBezTo>
                          <a:pt x="1756130" y="132883"/>
                          <a:pt x="2679658" y="-84950"/>
                          <a:pt x="3765292" y="1"/>
                        </a:cubicBezTo>
                        <a:cubicBezTo>
                          <a:pt x="4287078" y="742599"/>
                          <a:pt x="4297045" y="1415008"/>
                          <a:pt x="4799713" y="2068842"/>
                        </a:cubicBezTo>
                        <a:cubicBezTo>
                          <a:pt x="4412604" y="2888200"/>
                          <a:pt x="4082128" y="3844968"/>
                          <a:pt x="3765292" y="4137683"/>
                        </a:cubicBezTo>
                        <a:cubicBezTo>
                          <a:pt x="3314856" y="4187216"/>
                          <a:pt x="1378450" y="4152492"/>
                          <a:pt x="1034421" y="4137683"/>
                        </a:cubicBezTo>
                        <a:cubicBezTo>
                          <a:pt x="503629" y="3272066"/>
                          <a:pt x="304199" y="2514725"/>
                          <a:pt x="0" y="206884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CD8F6967-6ED9-4DE6-948E-C4A2F31334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61191" y="1180829"/>
            <a:ext cx="2232002" cy="1924140"/>
          </a:xfrm>
          <a:custGeom>
            <a:avLst/>
            <a:gdLst>
              <a:gd name="connsiteX0" fmla="*/ 481035 w 2232002"/>
              <a:gd name="connsiteY0" fmla="*/ 0 h 1924140"/>
              <a:gd name="connsiteX1" fmla="*/ 1750967 w 2232002"/>
              <a:gd name="connsiteY1" fmla="*/ 0 h 1924140"/>
              <a:gd name="connsiteX2" fmla="*/ 2232002 w 2232002"/>
              <a:gd name="connsiteY2" fmla="*/ 962070 h 1924140"/>
              <a:gd name="connsiteX3" fmla="*/ 1750967 w 2232002"/>
              <a:gd name="connsiteY3" fmla="*/ 1924140 h 1924140"/>
              <a:gd name="connsiteX4" fmla="*/ 481035 w 2232002"/>
              <a:gd name="connsiteY4" fmla="*/ 1924140 h 1924140"/>
              <a:gd name="connsiteX5" fmla="*/ 0 w 2232002"/>
              <a:gd name="connsiteY5" fmla="*/ 962070 h 192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002" h="1924140">
                <a:moveTo>
                  <a:pt x="481035" y="0"/>
                </a:moveTo>
                <a:lnTo>
                  <a:pt x="1750967" y="0"/>
                </a:lnTo>
                <a:lnTo>
                  <a:pt x="2232002" y="962070"/>
                </a:lnTo>
                <a:lnTo>
                  <a:pt x="1750967" y="1924140"/>
                </a:lnTo>
                <a:lnTo>
                  <a:pt x="481035" y="1924140"/>
                </a:lnTo>
                <a:lnTo>
                  <a:pt x="0" y="96207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5021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2146</Words>
  <Application>Microsoft Office PowerPoint</Application>
  <PresentationFormat>Произвольный</PresentationFormat>
  <Paragraphs>693</Paragraphs>
  <Slides>28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Злыгостева Евгения Валериевна</dc:creator>
  <cp:lastModifiedBy>Таня</cp:lastModifiedBy>
  <cp:revision>242</cp:revision>
  <dcterms:created xsi:type="dcterms:W3CDTF">2023-01-19T14:16:43Z</dcterms:created>
  <dcterms:modified xsi:type="dcterms:W3CDTF">2024-02-16T09:54:18Z</dcterms:modified>
</cp:coreProperties>
</file>