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3"/>
  </p:notesMasterIdLst>
  <p:sldIdLst>
    <p:sldId id="256" r:id="rId2"/>
    <p:sldId id="386" r:id="rId3"/>
    <p:sldId id="387" r:id="rId4"/>
    <p:sldId id="315" r:id="rId5"/>
    <p:sldId id="291" r:id="rId6"/>
    <p:sldId id="353" r:id="rId7"/>
    <p:sldId id="367" r:id="rId8"/>
    <p:sldId id="383" r:id="rId9"/>
    <p:sldId id="368" r:id="rId10"/>
    <p:sldId id="390" r:id="rId11"/>
    <p:sldId id="292" r:id="rId12"/>
    <p:sldId id="392" r:id="rId13"/>
    <p:sldId id="391" r:id="rId14"/>
    <p:sldId id="372" r:id="rId15"/>
    <p:sldId id="373" r:id="rId16"/>
    <p:sldId id="374" r:id="rId17"/>
    <p:sldId id="375" r:id="rId18"/>
    <p:sldId id="376" r:id="rId19"/>
    <p:sldId id="377" r:id="rId20"/>
    <p:sldId id="378" r:id="rId21"/>
    <p:sldId id="380" r:id="rId22"/>
    <p:sldId id="393" r:id="rId23"/>
    <p:sldId id="381" r:id="rId24"/>
    <p:sldId id="348" r:id="rId25"/>
    <p:sldId id="332" r:id="rId26"/>
    <p:sldId id="333" r:id="rId27"/>
    <p:sldId id="334" r:id="rId28"/>
    <p:sldId id="358" r:id="rId29"/>
    <p:sldId id="335" r:id="rId30"/>
    <p:sldId id="388" r:id="rId31"/>
    <p:sldId id="389" r:id="rId32"/>
    <p:sldId id="281" r:id="rId33"/>
    <p:sldId id="336" r:id="rId34"/>
    <p:sldId id="359" r:id="rId35"/>
    <p:sldId id="360" r:id="rId36"/>
    <p:sldId id="337" r:id="rId37"/>
    <p:sldId id="361" r:id="rId38"/>
    <p:sldId id="363" r:id="rId39"/>
    <p:sldId id="362" r:id="rId40"/>
    <p:sldId id="339" r:id="rId41"/>
    <p:sldId id="394" r:id="rId42"/>
    <p:sldId id="340" r:id="rId43"/>
    <p:sldId id="341" r:id="rId44"/>
    <p:sldId id="364" r:id="rId45"/>
    <p:sldId id="365" r:id="rId46"/>
    <p:sldId id="342" r:id="rId47"/>
    <p:sldId id="343" r:id="rId48"/>
    <p:sldId id="395" r:id="rId49"/>
    <p:sldId id="366" r:id="rId50"/>
    <p:sldId id="396" r:id="rId51"/>
    <p:sldId id="290" r:id="rId52"/>
  </p:sldIdLst>
  <p:sldSz cx="9144000" cy="6858000" type="screen4x3"/>
  <p:notesSz cx="6805613" cy="99393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37C3E81D-1B5B-4385-AC38-BE423FFCE143}">
          <p14:sldIdLst>
            <p14:sldId id="256"/>
            <p14:sldId id="386"/>
            <p14:sldId id="387"/>
            <p14:sldId id="315"/>
            <p14:sldId id="291"/>
            <p14:sldId id="353"/>
            <p14:sldId id="367"/>
            <p14:sldId id="383"/>
            <p14:sldId id="368"/>
            <p14:sldId id="390"/>
            <p14:sldId id="292"/>
            <p14:sldId id="392"/>
            <p14:sldId id="391"/>
            <p14:sldId id="372"/>
            <p14:sldId id="373"/>
            <p14:sldId id="374"/>
            <p14:sldId id="375"/>
            <p14:sldId id="376"/>
            <p14:sldId id="377"/>
            <p14:sldId id="378"/>
            <p14:sldId id="380"/>
            <p14:sldId id="393"/>
            <p14:sldId id="381"/>
            <p14:sldId id="348"/>
            <p14:sldId id="332"/>
            <p14:sldId id="333"/>
            <p14:sldId id="334"/>
            <p14:sldId id="358"/>
            <p14:sldId id="335"/>
            <p14:sldId id="388"/>
            <p14:sldId id="389"/>
            <p14:sldId id="281"/>
            <p14:sldId id="336"/>
            <p14:sldId id="359"/>
            <p14:sldId id="360"/>
            <p14:sldId id="337"/>
            <p14:sldId id="361"/>
            <p14:sldId id="363"/>
            <p14:sldId id="362"/>
            <p14:sldId id="339"/>
            <p14:sldId id="394"/>
            <p14:sldId id="340"/>
            <p14:sldId id="341"/>
            <p14:sldId id="364"/>
            <p14:sldId id="365"/>
            <p14:sldId id="342"/>
            <p14:sldId id="343"/>
            <p14:sldId id="395"/>
            <p14:sldId id="366"/>
            <p14:sldId id="396"/>
            <p14:sldId id="2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99374" autoAdjust="0"/>
  </p:normalViewPr>
  <p:slideViewPr>
    <p:cSldViewPr>
      <p:cViewPr>
        <p:scale>
          <a:sx n="100" d="100"/>
          <a:sy n="100" d="100"/>
        </p:scale>
        <p:origin x="-528" y="-2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CEC1DBB5-704B-480E-A85B-0A4FC61F9853}" type="datetimeFigureOut">
              <a:rPr lang="ru-RU" smtClean="0"/>
              <a:t>14.03.2016</a:t>
            </a:fld>
            <a:endParaRPr lang="ru-RU"/>
          </a:p>
        </p:txBody>
      </p:sp>
      <p:sp>
        <p:nvSpPr>
          <p:cNvPr id="4" name="Образ слайда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F02ACA39-4545-4185-A9AB-941976F2DF62}" type="slidenum">
              <a:rPr lang="ru-RU" smtClean="0"/>
              <a:t>‹#›</a:t>
            </a:fld>
            <a:endParaRPr lang="ru-RU"/>
          </a:p>
        </p:txBody>
      </p:sp>
    </p:spTree>
    <p:extLst>
      <p:ext uri="{BB962C8B-B14F-4D97-AF65-F5344CB8AC3E}">
        <p14:creationId xmlns:p14="http://schemas.microsoft.com/office/powerpoint/2010/main" val="1299233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D5939030-41F2-4D7B-837A-0836E5F54B4B}"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5939030-41F2-4D7B-837A-0836E5F54B4B}" type="slidenum">
              <a:rPr lang="ru-RU" smtClean="0"/>
              <a:t>‹#›</a:t>
            </a:fld>
            <a:endParaRPr lang="ru-RU"/>
          </a:p>
        </p:txBody>
      </p:sp>
    </p:spTree>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5939030-41F2-4D7B-837A-0836E5F54B4B}" type="slidenum">
              <a:rPr lang="ru-RU" smtClean="0"/>
              <a:t>‹#›</a:t>
            </a:fld>
            <a:endParaRPr lang="ru-RU"/>
          </a:p>
        </p:txBody>
      </p:sp>
    </p:spTree>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5939030-41F2-4D7B-837A-0836E5F54B4B}" type="slidenum">
              <a:rPr lang="ru-RU" smtClean="0"/>
              <a:t>‹#›</a:t>
            </a:fld>
            <a:endParaRPr lang="ru-RU"/>
          </a:p>
        </p:txBody>
      </p:sp>
    </p:spTree>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5939030-41F2-4D7B-837A-0836E5F54B4B}"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5939030-41F2-4D7B-837A-0836E5F54B4B}" type="slidenum">
              <a:rPr lang="ru-RU" smtClean="0"/>
              <a:t>‹#›</a:t>
            </a:fld>
            <a:endParaRPr lang="ru-RU"/>
          </a:p>
        </p:txBody>
      </p:sp>
    </p:spTree>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D5939030-41F2-4D7B-837A-0836E5F54B4B}" type="slidenum">
              <a:rPr lang="ru-RU" smtClean="0"/>
              <a:t>‹#›</a:t>
            </a:fld>
            <a:endParaRPr lang="ru-RU"/>
          </a:p>
        </p:txBody>
      </p:sp>
    </p:spTree>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D5939030-41F2-4D7B-837A-0836E5F54B4B}" type="slidenum">
              <a:rPr lang="ru-RU" smtClean="0"/>
              <a:t>‹#›</a:t>
            </a:fld>
            <a:endParaRPr lang="ru-RU"/>
          </a:p>
        </p:txBody>
      </p:sp>
    </p:spTree>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D5939030-41F2-4D7B-837A-0836E5F54B4B}"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5939030-41F2-4D7B-837A-0836E5F54B4B}" type="slidenum">
              <a:rPr lang="ru-RU" smtClean="0"/>
              <a:t>‹#›</a:t>
            </a:fld>
            <a:endParaRPr lang="ru-RU"/>
          </a:p>
        </p:txBody>
      </p:sp>
    </p:spTree>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6C653F2-36EA-4B7E-952C-8A1968ADC4DE}" type="datetimeFigureOut">
              <a:rPr lang="ru-RU" smtClean="0"/>
              <a:t>14.03.2016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5939030-41F2-4D7B-837A-0836E5F54B4B}"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6C653F2-36EA-4B7E-952C-8A1968ADC4DE}" type="datetimeFigureOut">
              <a:rPr lang="ru-RU" smtClean="0"/>
              <a:t>14.03.2016</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5939030-41F2-4D7B-837A-0836E5F54B4B}"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wipe/>
  </p:transition>
  <p:timing>
    <p:tnLst>
      <p:par>
        <p:cTn id="1" dur="indefinite" restart="never" nodeType="tmRoot"/>
      </p:par>
    </p:tnLst>
  </p:timing>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6.png"/><Relationship Id="rId7"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3.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6.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1.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2.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1.wdp"/><Relationship Id="rId7" Type="http://schemas.openxmlformats.org/officeDocument/2006/relationships/image" Target="../media/image55.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7.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8.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2.jpe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png"/><Relationship Id="rId7" Type="http://schemas.openxmlformats.org/officeDocument/2006/relationships/image" Target="../media/image7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1.JPG"/><Relationship Id="rId7" Type="http://schemas.openxmlformats.org/officeDocument/2006/relationships/image" Target="../media/image82.jpeg"/><Relationship Id="rId2" Type="http://schemas.openxmlformats.org/officeDocument/2006/relationships/image" Target="../media/image80.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9.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0.jpe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1.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2.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18" Type="http://schemas.openxmlformats.org/officeDocument/2006/relationships/image" Target="../media/image106.gif"/><Relationship Id="rId3" Type="http://schemas.openxmlformats.org/officeDocument/2006/relationships/image" Target="../media/image6.png"/><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jpeg"/><Relationship Id="rId2" Type="http://schemas.openxmlformats.org/officeDocument/2006/relationships/image" Target="../media/image93.jpeg"/><Relationship Id="rId16"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png"/><Relationship Id="rId5" Type="http://schemas.microsoft.com/office/2007/relationships/hdphoto" Target="../media/hdphoto1.wdp"/><Relationship Id="rId15" Type="http://schemas.openxmlformats.org/officeDocument/2006/relationships/image" Target="../media/image103.jpeg"/><Relationship Id="rId10" Type="http://schemas.openxmlformats.org/officeDocument/2006/relationships/image" Target="../media/image98.jpeg"/><Relationship Id="rId19" Type="http://schemas.openxmlformats.org/officeDocument/2006/relationships/image" Target="../media/image107.jpeg"/><Relationship Id="rId4" Type="http://schemas.openxmlformats.org/officeDocument/2006/relationships/image" Target="../media/image7.png"/><Relationship Id="rId9" Type="http://schemas.openxmlformats.org/officeDocument/2006/relationships/image" Target="../media/image97.jpeg"/><Relationship Id="rId1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2.jpe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pn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6.png"/><Relationship Id="rId10" Type="http://schemas.openxmlformats.org/officeDocument/2006/relationships/image" Target="../media/image18.jpeg"/><Relationship Id="rId4" Type="http://schemas.microsoft.com/office/2007/relationships/hdphoto" Target="../media/hdphoto1.wdp"/><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1.wdp"/><Relationship Id="rId7"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6.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hdphoto" Target="../media/hdphoto2.wdp"/><Relationship Id="rId7"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088" y="404664"/>
            <a:ext cx="1517408" cy="16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Moto\people\АНАТОЛИЙ\0300_Северо-Восточный_административный_округ_Bit.tif"/>
          <p:cNvPicPr>
            <a:picLocks noChangeAspect="1" noChangeArrowheads="1"/>
          </p:cNvPicPr>
          <p:nvPr/>
        </p:nvPicPr>
        <p:blipFill>
          <a:blip r:embed="rId3"/>
          <a:srcRect/>
          <a:stretch>
            <a:fillRect/>
          </a:stretch>
        </p:blipFill>
        <p:spPr bwMode="auto">
          <a:xfrm>
            <a:off x="1043608" y="404664"/>
            <a:ext cx="1584176" cy="1584176"/>
          </a:xfrm>
          <a:prstGeom prst="rect">
            <a:avLst/>
          </a:prstGeom>
          <a:noFill/>
          <a:ln w="9525">
            <a:noFill/>
            <a:miter lim="800000"/>
            <a:headEnd/>
            <a:tailEnd/>
          </a:ln>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312622"/>
            <a:ext cx="5040560" cy="1820902"/>
          </a:xfrm>
          <a:prstGeom prst="rect">
            <a:avLst/>
          </a:prstGeom>
          <a:ln>
            <a:noFill/>
          </a:ln>
          <a:effectLst>
            <a:softEdge rad="112500"/>
          </a:effectLst>
        </p:spPr>
      </p:pic>
      <p:sp>
        <p:nvSpPr>
          <p:cNvPr id="10" name="Прямоугольник 9"/>
          <p:cNvSpPr/>
          <p:nvPr/>
        </p:nvSpPr>
        <p:spPr>
          <a:xfrm>
            <a:off x="1239336" y="2852936"/>
            <a:ext cx="6912768" cy="2138021"/>
          </a:xfrm>
          <a:prstGeom prst="rect">
            <a:avLst/>
          </a:prstGeom>
          <a:effectLst>
            <a:outerShdw blurRad="50800" dist="38100" dir="18900000" algn="bl" rotWithShape="0">
              <a:prstClr val="black">
                <a:alpha val="40000"/>
              </a:prstClr>
            </a:outerShdw>
          </a:effectLst>
        </p:spPr>
        <p:txBody>
          <a:bodyPr wrap="square">
            <a:spAutoFit/>
          </a:bodyPr>
          <a:lstStyle/>
          <a:p>
            <a:pPr algn="ctr">
              <a:lnSpc>
                <a:spcPct val="115000"/>
              </a:lnSpc>
              <a:spcAft>
                <a:spcPts val="1000"/>
              </a:spcAft>
            </a:pPr>
            <a:r>
              <a:rPr lang="ru-RU" sz="2800" b="1" dirty="0" smtClean="0">
                <a:solidFill>
                  <a:schemeClr val="tx2"/>
                </a:solidFill>
              </a:rPr>
              <a:t>«</a:t>
            </a:r>
            <a:r>
              <a:rPr lang="ru-RU" sz="2800" b="1" dirty="0" smtClean="0">
                <a:latin typeface="Times New Roman"/>
                <a:ea typeface="Calibri"/>
                <a:cs typeface="Times New Roman"/>
              </a:rPr>
              <a:t>Отчет </a:t>
            </a:r>
            <a:r>
              <a:rPr lang="ru-RU" sz="2800" b="1" dirty="0">
                <a:latin typeface="Times New Roman"/>
                <a:ea typeface="Calibri"/>
                <a:cs typeface="Times New Roman"/>
              </a:rPr>
              <a:t>главы управы района Северное Медведково о результатах деятельности управы района в </a:t>
            </a:r>
            <a:r>
              <a:rPr lang="ru-RU" sz="2800" b="1" dirty="0" smtClean="0">
                <a:latin typeface="Times New Roman"/>
                <a:ea typeface="Calibri"/>
                <a:cs typeface="Times New Roman"/>
              </a:rPr>
              <a:t>2015 </a:t>
            </a:r>
            <a:r>
              <a:rPr lang="ru-RU" sz="2800" b="1" dirty="0" smtClean="0">
                <a:latin typeface="Times New Roman"/>
                <a:ea typeface="Calibri"/>
                <a:cs typeface="Times New Roman"/>
              </a:rPr>
              <a:t>году»</a:t>
            </a:r>
            <a:endParaRPr lang="ru-RU" sz="2000" dirty="0">
              <a:latin typeface="Calibri"/>
              <a:ea typeface="Calibri"/>
              <a:cs typeface="Times New Roman"/>
            </a:endParaRPr>
          </a:p>
          <a:p>
            <a:pPr algn="ctr"/>
            <a:endParaRPr lang="ru-RU" sz="2800" b="1" dirty="0" smtClean="0">
              <a:solidFill>
                <a:schemeClr val="tx2"/>
              </a:solidFill>
            </a:endParaRPr>
          </a:p>
        </p:txBody>
      </p:sp>
      <p:sp>
        <p:nvSpPr>
          <p:cNvPr id="11" name="Прямоугольник 10"/>
          <p:cNvSpPr/>
          <p:nvPr/>
        </p:nvSpPr>
        <p:spPr>
          <a:xfrm>
            <a:off x="1166066" y="5805264"/>
            <a:ext cx="6912768" cy="338554"/>
          </a:xfrm>
          <a:prstGeom prst="rect">
            <a:avLst/>
          </a:prstGeom>
          <a:effectLst>
            <a:outerShdw blurRad="50800" dist="38100" dir="18900000" algn="bl" rotWithShape="0">
              <a:prstClr val="black">
                <a:alpha val="40000"/>
              </a:prstClr>
            </a:outerShdw>
          </a:effectLst>
        </p:spPr>
        <p:txBody>
          <a:bodyPr wrap="square">
            <a:spAutoFit/>
          </a:bodyPr>
          <a:lstStyle/>
          <a:p>
            <a:pPr algn="ctr"/>
            <a:r>
              <a:rPr lang="ru-RU" sz="1600" b="1" dirty="0" smtClean="0">
                <a:solidFill>
                  <a:schemeClr val="tx2"/>
                </a:solidFill>
              </a:rPr>
              <a:t>Москва, март </a:t>
            </a:r>
            <a:r>
              <a:rPr lang="ru-RU" sz="1600" b="1" dirty="0" smtClean="0">
                <a:solidFill>
                  <a:schemeClr val="tx2"/>
                </a:solidFill>
              </a:rPr>
              <a:t>2016 </a:t>
            </a:r>
            <a:r>
              <a:rPr lang="ru-RU" sz="1600" b="1" dirty="0" smtClean="0">
                <a:solidFill>
                  <a:schemeClr val="tx2"/>
                </a:solidFill>
              </a:rPr>
              <a:t>г.</a:t>
            </a:r>
            <a:endParaRPr lang="ru-RU" sz="1600" b="1" dirty="0">
              <a:solidFill>
                <a:schemeClr val="tx2"/>
              </a:solidFill>
            </a:endParaRPr>
          </a:p>
        </p:txBody>
      </p:sp>
    </p:spTree>
    <p:extLst>
      <p:ext uri="{BB962C8B-B14F-4D97-AF65-F5344CB8AC3E}">
        <p14:creationId xmlns:p14="http://schemas.microsoft.com/office/powerpoint/2010/main" val="1876439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Описание: C:\Users\USER-16\Downloads\Мусорка - эскиз 3.jpg"/>
          <p:cNvPicPr/>
          <p:nvPr/>
        </p:nvPicPr>
        <p:blipFill>
          <a:blip r:embed="rId2">
            <a:extLst>
              <a:ext uri="{28A0092B-C50C-407E-A947-70E740481C1C}">
                <a14:useLocalDpi xmlns:a14="http://schemas.microsoft.com/office/drawing/2010/main" val="0"/>
              </a:ext>
            </a:extLst>
          </a:blip>
          <a:srcRect l="12869" t="20154" r="23868" b="15550"/>
          <a:stretch>
            <a:fillRect/>
          </a:stretch>
        </p:blipFill>
        <p:spPr bwMode="auto">
          <a:xfrm>
            <a:off x="5234497" y="3548122"/>
            <a:ext cx="3895090" cy="3094990"/>
          </a:xfrm>
          <a:prstGeom prst="rect">
            <a:avLst/>
          </a:prstGeom>
          <a:ln>
            <a:noFill/>
          </a:ln>
          <a:effectLst>
            <a:softEdge rad="112500"/>
          </a:effec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6" name="Rectangle 1"/>
          <p:cNvSpPr>
            <a:spLocks noChangeArrowheads="1"/>
          </p:cNvSpPr>
          <p:nvPr/>
        </p:nvSpPr>
        <p:spPr bwMode="auto">
          <a:xfrm>
            <a:off x="2275998" y="44624"/>
            <a:ext cx="474427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altLang="ru-RU" sz="1100" dirty="0" smtClean="0">
                <a:solidFill>
                  <a:prstClr val="black"/>
                </a:solidFill>
                <a:latin typeface="Calibri" pitchFamily="34" charset="0"/>
                <a:ea typeface="Calibri" pitchFamily="34" charset="0"/>
                <a:cs typeface="Times New Roman" pitchFamily="18" charset="0"/>
              </a:rPr>
              <a:t>                                 </a:t>
            </a:r>
            <a:r>
              <a:rPr lang="ru-RU" altLang="ru-RU" sz="1400" dirty="0" smtClean="0">
                <a:solidFill>
                  <a:prstClr val="black"/>
                </a:solidFill>
                <a:latin typeface="Calibri" pitchFamily="34" charset="0"/>
                <a:ea typeface="Calibri" pitchFamily="34" charset="0"/>
                <a:cs typeface="Times New Roman" pitchFamily="18" charset="0"/>
              </a:rPr>
              <a:t>                                                         </a:t>
            </a:r>
            <a:endParaRPr lang="ru-RU" altLang="ru-RU" sz="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ru-RU" altLang="ru-RU" sz="2800" b="1" dirty="0" smtClean="0">
                <a:solidFill>
                  <a:prstClr val="black"/>
                </a:solidFill>
                <a:latin typeface="Calibri" pitchFamily="34" charset="0"/>
                <a:ea typeface="Calibri" pitchFamily="34" charset="0"/>
                <a:cs typeface="Times New Roman" pitchFamily="18" charset="0"/>
              </a:rPr>
              <a:t>Благоустройство зон отдыха</a:t>
            </a:r>
            <a:endParaRPr lang="ru-RU" altLang="ru-RU" sz="2800" dirty="0" smtClean="0">
              <a:solidFill>
                <a:prstClr val="black"/>
              </a:solidFill>
              <a:latin typeface="Arial" pitchFamily="34" charset="0"/>
              <a:cs typeface="Arial" pitchFamily="34" charset="0"/>
            </a:endParaRPr>
          </a:p>
        </p:txBody>
      </p:sp>
      <p:pic>
        <p:nvPicPr>
          <p:cNvPr id="8" name="Рисунок 7"/>
          <p:cNvPicPr/>
          <p:nvPr/>
        </p:nvPicPr>
        <p:blipFill>
          <a:blip r:embed="rId6">
            <a:extLst>
              <a:ext uri="{28A0092B-C50C-407E-A947-70E740481C1C}">
                <a14:useLocalDpi xmlns:a14="http://schemas.microsoft.com/office/drawing/2010/main" val="0"/>
              </a:ext>
            </a:extLst>
          </a:blip>
          <a:srcRect l="34555" t="25621" r="24658" b="25854"/>
          <a:stretch>
            <a:fillRect/>
          </a:stretch>
        </p:blipFill>
        <p:spPr bwMode="auto">
          <a:xfrm>
            <a:off x="1187625" y="927583"/>
            <a:ext cx="3960440" cy="2861457"/>
          </a:xfrm>
          <a:prstGeom prst="rect">
            <a:avLst/>
          </a:prstGeom>
          <a:ln>
            <a:noFill/>
          </a:ln>
          <a:effectLst>
            <a:softEdge rad="112500"/>
          </a:effectLst>
        </p:spPr>
      </p:pic>
      <p:pic>
        <p:nvPicPr>
          <p:cNvPr id="13" name="Рисунок 12" descr="tmm640x640_53126"/>
          <p:cNvPicPr/>
          <p:nvPr/>
        </p:nvPicPr>
        <p:blipFill>
          <a:blip r:embed="rId7">
            <a:extLst>
              <a:ext uri="{28A0092B-C50C-407E-A947-70E740481C1C}">
                <a14:useLocalDpi xmlns:a14="http://schemas.microsoft.com/office/drawing/2010/main" val="0"/>
              </a:ext>
            </a:extLst>
          </a:blip>
          <a:srcRect/>
          <a:stretch>
            <a:fillRect/>
          </a:stretch>
        </p:blipFill>
        <p:spPr bwMode="auto">
          <a:xfrm>
            <a:off x="1288424" y="3871480"/>
            <a:ext cx="3859641" cy="2581855"/>
          </a:xfrm>
          <a:prstGeom prst="rect">
            <a:avLst/>
          </a:prstGeom>
          <a:ln>
            <a:noFill/>
          </a:ln>
          <a:effectLst>
            <a:softEdge rad="112500"/>
          </a:effectLst>
        </p:spPr>
      </p:pic>
      <p:pic>
        <p:nvPicPr>
          <p:cNvPr id="15" name="Рисунок 14" descr="641585612"/>
          <p:cNvPicPr/>
          <p:nvPr/>
        </p:nvPicPr>
        <p:blipFill>
          <a:blip r:embed="rId8">
            <a:extLst>
              <a:ext uri="{28A0092B-C50C-407E-A947-70E740481C1C}">
                <a14:useLocalDpi xmlns:a14="http://schemas.microsoft.com/office/drawing/2010/main" val="0"/>
              </a:ext>
            </a:extLst>
          </a:blip>
          <a:srcRect/>
          <a:stretch>
            <a:fillRect/>
          </a:stretch>
        </p:blipFill>
        <p:spPr bwMode="auto">
          <a:xfrm>
            <a:off x="5121110" y="1011013"/>
            <a:ext cx="3798323" cy="2694596"/>
          </a:xfrm>
          <a:prstGeom prst="rect">
            <a:avLst/>
          </a:prstGeom>
          <a:ln>
            <a:noFill/>
          </a:ln>
          <a:effectLst>
            <a:softEdge rad="112500"/>
          </a:effectLst>
        </p:spPr>
      </p:pic>
    </p:spTree>
    <p:extLst>
      <p:ext uri="{BB962C8B-B14F-4D97-AF65-F5344CB8AC3E}">
        <p14:creationId xmlns:p14="http://schemas.microsoft.com/office/powerpoint/2010/main" val="4237997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89808" y="116632"/>
            <a:ext cx="7197070" cy="954107"/>
          </a:xfrm>
          <a:prstGeom prst="rect">
            <a:avLst/>
          </a:prstGeom>
        </p:spPr>
        <p:txBody>
          <a:bodyPr wrap="square">
            <a:spAutoFit/>
          </a:bodyPr>
          <a:lstStyle/>
          <a:p>
            <a:pPr algn="ctr"/>
            <a:r>
              <a:rPr lang="ru-RU" sz="2800" b="1" dirty="0">
                <a:effectLst>
                  <a:outerShdw blurRad="38100" dist="38100" dir="2700000" algn="tl">
                    <a:srgbClr val="000000">
                      <a:alpha val="43137"/>
                    </a:srgbClr>
                  </a:outerShdw>
                </a:effectLst>
              </a:rPr>
              <a:t>Содержание и уборка территории, контейнерных площадок</a:t>
            </a:r>
            <a:endParaRPr lang="ru-RU" sz="2800" b="1" dirty="0">
              <a:effectLst>
                <a:outerShdw blurRad="38100" dist="38100" dir="2700000" algn="tl">
                  <a:srgbClr val="000000">
                    <a:alpha val="43137"/>
                  </a:srgbClr>
                </a:outerShdw>
              </a:effectLst>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2" name="Прямоугольник 11"/>
          <p:cNvSpPr/>
          <p:nvPr/>
        </p:nvSpPr>
        <p:spPr>
          <a:xfrm>
            <a:off x="1401340" y="1196752"/>
            <a:ext cx="7076397"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latin typeface="Times New Roman"/>
                <a:ea typeface="Calibri"/>
              </a:rPr>
              <a:t>Территория района имеет 240 дворов, межквартальные проезды с общей уборочной площадью 1 млн. 642 тыс. </a:t>
            </a:r>
            <a:r>
              <a:rPr lang="ru-RU" dirty="0" err="1">
                <a:latin typeface="Times New Roman"/>
                <a:ea typeface="Calibri"/>
              </a:rPr>
              <a:t>кв.м</a:t>
            </a:r>
            <a:r>
              <a:rPr lang="ru-RU" dirty="0">
                <a:latin typeface="Times New Roman"/>
                <a:ea typeface="Calibri"/>
              </a:rPr>
              <a:t>., 25 объектов дорожного хозяйства 2-ой и 3-ей категории, промышленную зону, особо охраняемые </a:t>
            </a:r>
            <a:r>
              <a:rPr lang="ru-RU" dirty="0" smtClean="0">
                <a:latin typeface="Times New Roman"/>
                <a:ea typeface="Calibri"/>
              </a:rPr>
              <a:t>территории.</a:t>
            </a:r>
            <a:endParaRPr lang="ru-RU" dirty="0"/>
          </a:p>
        </p:txBody>
      </p:sp>
      <p:pic>
        <p:nvPicPr>
          <p:cNvPr id="14" name="Picture 3" descr="D:\фрто\28.01.2014 фото\фото 2\IMG_08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2773683"/>
            <a:ext cx="3863620" cy="2897715"/>
          </a:xfrm>
          <a:prstGeom prst="rect">
            <a:avLst/>
          </a:prstGeom>
        </p:spPr>
        <p:style>
          <a:lnRef idx="3">
            <a:schemeClr val="lt1"/>
          </a:lnRef>
          <a:fillRef idx="1">
            <a:schemeClr val="accent2"/>
          </a:fillRef>
          <a:effectRef idx="1">
            <a:schemeClr val="accent2"/>
          </a:effectRef>
          <a:fontRef idx="minor">
            <a:schemeClr val="lt1"/>
          </a:fontRef>
        </p:style>
      </p:pic>
      <p:pic>
        <p:nvPicPr>
          <p:cNvPr id="15" name="Picture 2" descr="D:\1535520_576932089059225_338054427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9539" y="3933056"/>
            <a:ext cx="3870224" cy="2177001"/>
          </a:xfrm>
          <a:prstGeom prst="rect">
            <a:avLst/>
          </a:prstGeom>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694932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100489"/>
            <a:ext cx="615290" cy="76178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04" y="108187"/>
            <a:ext cx="607104" cy="720080"/>
          </a:xfrm>
          <a:prstGeom prst="rect">
            <a:avLst/>
          </a:prstGeom>
        </p:spPr>
      </p:pic>
      <p:sp>
        <p:nvSpPr>
          <p:cNvPr id="7" name="Прямоугольник 6"/>
          <p:cNvSpPr/>
          <p:nvPr/>
        </p:nvSpPr>
        <p:spPr>
          <a:xfrm>
            <a:off x="631173" y="98215"/>
            <a:ext cx="8136904" cy="461665"/>
          </a:xfrm>
          <a:prstGeom prst="rect">
            <a:avLst/>
          </a:prstGeom>
        </p:spPr>
        <p:txBody>
          <a:bodyPr wrap="square">
            <a:spAutoFit/>
          </a:bodyPr>
          <a:lstStyle/>
          <a:p>
            <a:pPr algn="ctr"/>
            <a:r>
              <a:rPr lang="ru-RU" sz="2400" b="1" dirty="0" smtClean="0">
                <a:solidFill>
                  <a:prstClr val="black"/>
                </a:solidFill>
                <a:effectLst>
                  <a:outerShdw blurRad="38100" dist="38100" dir="2700000" algn="tl">
                    <a:srgbClr val="000000">
                      <a:alpha val="43137"/>
                    </a:srgbClr>
                  </a:outerShdw>
                </a:effectLst>
              </a:rPr>
              <a:t>ГБУ  </a:t>
            </a:r>
            <a:r>
              <a:rPr lang="ru-RU" sz="2400" b="1" dirty="0">
                <a:solidFill>
                  <a:prstClr val="black"/>
                </a:solidFill>
                <a:effectLst>
                  <a:outerShdw blurRad="38100" dist="38100" dir="2700000" algn="tl">
                    <a:srgbClr val="000000">
                      <a:alpha val="43137"/>
                    </a:srgbClr>
                  </a:outerShdw>
                </a:effectLst>
              </a:rPr>
              <a:t>«</a:t>
            </a:r>
            <a:r>
              <a:rPr lang="ru-RU" sz="2400" b="1" dirty="0" err="1">
                <a:solidFill>
                  <a:prstClr val="black"/>
                </a:solidFill>
                <a:effectLst>
                  <a:outerShdw blurRad="38100" dist="38100" dir="2700000" algn="tl">
                    <a:srgbClr val="000000">
                      <a:alpha val="43137"/>
                    </a:srgbClr>
                  </a:outerShdw>
                </a:effectLst>
              </a:rPr>
              <a:t>Жилищник</a:t>
            </a:r>
            <a:r>
              <a:rPr lang="ru-RU" sz="2400" b="1" dirty="0">
                <a:solidFill>
                  <a:prstClr val="black"/>
                </a:solidFill>
                <a:effectLst>
                  <a:outerShdw blurRad="38100" dist="38100" dir="2700000" algn="tl">
                    <a:srgbClr val="000000">
                      <a:alpha val="43137"/>
                    </a:srgbClr>
                  </a:outerShdw>
                </a:effectLst>
              </a:rPr>
              <a:t> </a:t>
            </a:r>
            <a:r>
              <a:rPr lang="ru-RU" sz="2400" b="1" dirty="0" smtClean="0">
                <a:solidFill>
                  <a:prstClr val="black"/>
                </a:solidFill>
                <a:effectLst>
                  <a:outerShdw blurRad="38100" dist="38100" dir="2700000" algn="tl">
                    <a:srgbClr val="000000">
                      <a:alpha val="43137"/>
                    </a:srgbClr>
                  </a:outerShdw>
                </a:effectLst>
              </a:rPr>
              <a:t>района Северное </a:t>
            </a:r>
            <a:r>
              <a:rPr lang="ru-RU" sz="2400" b="1" dirty="0">
                <a:solidFill>
                  <a:prstClr val="black"/>
                </a:solidFill>
                <a:effectLst>
                  <a:outerShdw blurRad="38100" dist="38100" dir="2700000" algn="tl">
                    <a:srgbClr val="000000">
                      <a:alpha val="43137"/>
                    </a:srgbClr>
                  </a:outerShdw>
                </a:effectLst>
              </a:rPr>
              <a:t>Медведково</a:t>
            </a:r>
            <a:r>
              <a:rPr lang="ru-RU" sz="2400" b="1" dirty="0" smtClean="0">
                <a:solidFill>
                  <a:prstClr val="black"/>
                </a:solidFill>
                <a:effectLst>
                  <a:outerShdw blurRad="38100" dist="38100" dir="2700000" algn="tl">
                    <a:srgbClr val="000000">
                      <a:alpha val="43137"/>
                    </a:srgbClr>
                  </a:outerShdw>
                </a:effectLst>
              </a:rPr>
              <a:t>»</a:t>
            </a:r>
            <a:endParaRPr lang="ru-RU" sz="2400" b="1" dirty="0">
              <a:solidFill>
                <a:prstClr val="black"/>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675" y="4029342"/>
            <a:ext cx="3736584" cy="2312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988765" y="1124744"/>
            <a:ext cx="3775494" cy="2308324"/>
          </a:xfrm>
          <a:prstGeom prst="rect">
            <a:avLst/>
          </a:prstGeom>
        </p:spPr>
        <p:txBody>
          <a:bodyPr wrap="square">
            <a:spAutoFit/>
          </a:bodyPr>
          <a:lstStyle/>
          <a:p>
            <a:pPr algn="just"/>
            <a:r>
              <a:rPr lang="ru-RU" dirty="0">
                <a:solidFill>
                  <a:prstClr val="black"/>
                </a:solidFill>
              </a:rPr>
              <a:t>На уборку межквартальных и дворовых территорий было </a:t>
            </a:r>
            <a:r>
              <a:rPr lang="ru-RU" dirty="0" smtClean="0">
                <a:solidFill>
                  <a:prstClr val="black"/>
                </a:solidFill>
              </a:rPr>
              <a:t>направлена 51 единицы </a:t>
            </a:r>
            <a:r>
              <a:rPr lang="ru-RU" dirty="0">
                <a:solidFill>
                  <a:prstClr val="black"/>
                </a:solidFill>
              </a:rPr>
              <a:t>коммунальной техники, в том числе </a:t>
            </a:r>
            <a:r>
              <a:rPr lang="ru-RU" dirty="0" smtClean="0">
                <a:solidFill>
                  <a:prstClr val="black"/>
                </a:solidFill>
              </a:rPr>
              <a:t>автотранспорт, самоходные машины </a:t>
            </a:r>
            <a:r>
              <a:rPr lang="ru-RU" dirty="0">
                <a:solidFill>
                  <a:prstClr val="black"/>
                </a:solidFill>
              </a:rPr>
              <a:t>и </a:t>
            </a:r>
            <a:r>
              <a:rPr lang="ru-RU" dirty="0" smtClean="0">
                <a:solidFill>
                  <a:prstClr val="black"/>
                </a:solidFill>
              </a:rPr>
              <a:t>механизмы, прицепы, 300 </a:t>
            </a:r>
            <a:r>
              <a:rPr lang="ru-RU" dirty="0">
                <a:solidFill>
                  <a:prstClr val="black"/>
                </a:solidFill>
              </a:rPr>
              <a:t>тележек-дозаторов для разноса реагента, </a:t>
            </a:r>
            <a:r>
              <a:rPr lang="ru-RU" dirty="0" smtClean="0">
                <a:solidFill>
                  <a:prstClr val="black"/>
                </a:solidFill>
              </a:rPr>
              <a:t>мотоблоки.</a:t>
            </a:r>
          </a:p>
        </p:txBody>
      </p:sp>
      <p:sp>
        <p:nvSpPr>
          <p:cNvPr id="4" name="AutoShape 2" descr="https://apf19.mail.ru/cgi-bin/readmsg/DSC00011.JPG?id=13871976370000000399%3B0%3B2&amp;exif=1&amp;bs=6057604&amp;bl=6132537&amp;ct=image%2Fjpeg&amp;cn=DSC00011.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1" name="Рисунок 10" descr="C:\Users\KuzminaOI\Desktop\DSC00011.JPG"/>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12179" t="25855" r="3526"/>
          <a:stretch/>
        </p:blipFill>
        <p:spPr bwMode="auto">
          <a:xfrm>
            <a:off x="4915067" y="1124744"/>
            <a:ext cx="3563546" cy="26667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295" t="15123" r="4847"/>
          <a:stretch/>
        </p:blipFill>
        <p:spPr bwMode="auto">
          <a:xfrm>
            <a:off x="4915068" y="4029342"/>
            <a:ext cx="3563546" cy="2391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920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6" name="Прямоугольник 15"/>
          <p:cNvSpPr/>
          <p:nvPr/>
        </p:nvSpPr>
        <p:spPr>
          <a:xfrm>
            <a:off x="1187624" y="260648"/>
            <a:ext cx="6912768"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smtClean="0">
                <a:solidFill>
                  <a:prstClr val="black"/>
                </a:solidFill>
              </a:rPr>
              <a:t>Программа </a:t>
            </a:r>
            <a:r>
              <a:rPr lang="ru-RU" sz="2000" b="1" dirty="0">
                <a:solidFill>
                  <a:prstClr val="black"/>
                </a:solidFill>
              </a:rPr>
              <a:t>по установке опор наружного освещения</a:t>
            </a:r>
            <a:endParaRPr lang="ru-RU" sz="2000" dirty="0">
              <a:solidFill>
                <a:prstClr val="black"/>
              </a:solidFill>
            </a:endParaRPr>
          </a:p>
        </p:txBody>
      </p:sp>
      <p:sp>
        <p:nvSpPr>
          <p:cNvPr id="17" name="Прямоугольник 16"/>
          <p:cNvSpPr/>
          <p:nvPr/>
        </p:nvSpPr>
        <p:spPr>
          <a:xfrm>
            <a:off x="1288207" y="1196752"/>
            <a:ext cx="7524328"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sz="2400" dirty="0">
                <a:solidFill>
                  <a:prstClr val="black"/>
                </a:solidFill>
              </a:rPr>
              <a:t>В конце 2015 года в  народном парке «</a:t>
            </a:r>
            <a:r>
              <a:rPr lang="ru-RU" sz="2400" dirty="0" err="1">
                <a:solidFill>
                  <a:prstClr val="black"/>
                </a:solidFill>
              </a:rPr>
              <a:t>Осташковский</a:t>
            </a:r>
            <a:r>
              <a:rPr lang="ru-RU" sz="2400" dirty="0">
                <a:solidFill>
                  <a:prstClr val="black"/>
                </a:solidFill>
              </a:rPr>
              <a:t> парк» было произведено подключение освещения, которое было передано на баланс в ГУП «</a:t>
            </a:r>
            <a:r>
              <a:rPr lang="ru-RU" sz="2400" dirty="0" err="1">
                <a:solidFill>
                  <a:prstClr val="black"/>
                </a:solidFill>
              </a:rPr>
              <a:t>Моссвет</a:t>
            </a:r>
            <a:r>
              <a:rPr lang="ru-RU" sz="2400" dirty="0">
                <a:solidFill>
                  <a:prstClr val="black"/>
                </a:solidFill>
              </a:rPr>
              <a:t>» 17.12.2015 года. </a:t>
            </a:r>
          </a:p>
          <a:p>
            <a:pPr algn="just"/>
            <a:r>
              <a:rPr lang="ru-RU" sz="2400" dirty="0">
                <a:solidFill>
                  <a:prstClr val="black"/>
                </a:solidFill>
              </a:rPr>
              <a:t>Заказчиком работ являлась ГКУ «Дирекция ЖКХ и Б»</a:t>
            </a:r>
          </a:p>
        </p:txBody>
      </p:sp>
      <p:pic>
        <p:nvPicPr>
          <p:cNvPr id="11266" name="Picture 2" descr="\\uprava\Doc\!Отчет главы управы перд СД 2016!\Надьярный\карт.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948" y="3332666"/>
            <a:ext cx="4359324" cy="32798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6583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anim calcmode="lin" valueType="num">
                                      <p:cBhvr>
                                        <p:cTn id="12" dur="2000" fill="hold"/>
                                        <p:tgtEl>
                                          <p:spTgt spid="17"/>
                                        </p:tgtEl>
                                        <p:attrNameLst>
                                          <p:attrName>ppt_w</p:attrName>
                                        </p:attrNameLst>
                                      </p:cBhvr>
                                      <p:tavLst>
                                        <p:tav tm="0" fmla="#ppt_w*sin(2.5*pi*$)">
                                          <p:val>
                                            <p:fltVal val="0"/>
                                          </p:val>
                                        </p:tav>
                                        <p:tav tm="100000">
                                          <p:val>
                                            <p:fltVal val="1"/>
                                          </p:val>
                                        </p:tav>
                                      </p:tavLst>
                                    </p:anim>
                                    <p:anim calcmode="lin" valueType="num">
                                      <p:cBhvr>
                                        <p:cTn id="13" dur="2000" fill="hold"/>
                                        <p:tgtEl>
                                          <p:spTgt spid="17"/>
                                        </p:tgtEl>
                                        <p:attrNameLst>
                                          <p:attrName>ppt_h</p:attrName>
                                        </p:attrNameLst>
                                      </p:cBhvr>
                                      <p:tavLst>
                                        <p:tav tm="0">
                                          <p:val>
                                            <p:strVal val="#ppt_h"/>
                                          </p:val>
                                        </p:tav>
                                        <p:tav tm="100000">
                                          <p:val>
                                            <p:strVal val="#ppt_h"/>
                                          </p:val>
                                        </p:tav>
                                      </p:tavLst>
                                    </p:anim>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6" name="Прямоугольник 15"/>
          <p:cNvSpPr/>
          <p:nvPr/>
        </p:nvSpPr>
        <p:spPr>
          <a:xfrm>
            <a:off x="1187624" y="188640"/>
            <a:ext cx="6912768"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solidFill>
                  <a:prstClr val="black"/>
                </a:solidFill>
              </a:rPr>
              <a:t>Подготовка к зиме объектов жилищного фонда, коммунального хозяйства и социально-культурного назначения</a:t>
            </a:r>
            <a:endParaRPr lang="ru-RU" sz="2000" dirty="0">
              <a:solidFill>
                <a:prstClr val="black"/>
              </a:solidFill>
            </a:endParaRPr>
          </a:p>
        </p:txBody>
      </p:sp>
      <p:sp>
        <p:nvSpPr>
          <p:cNvPr id="2" name="Прямоугольник 1"/>
          <p:cNvSpPr/>
          <p:nvPr/>
        </p:nvSpPr>
        <p:spPr>
          <a:xfrm>
            <a:off x="1782188" y="1340768"/>
            <a:ext cx="6174432"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solidFill>
                  <a:prstClr val="black"/>
                </a:solidFill>
              </a:rPr>
              <a:t>В управлении ГБУ «</a:t>
            </a:r>
            <a:r>
              <a:rPr lang="ru-RU" dirty="0" err="1">
                <a:solidFill>
                  <a:prstClr val="black"/>
                </a:solidFill>
              </a:rPr>
              <a:t>Жилищник</a:t>
            </a:r>
            <a:r>
              <a:rPr lang="ru-RU" dirty="0">
                <a:solidFill>
                  <a:prstClr val="black"/>
                </a:solidFill>
              </a:rPr>
              <a:t> района Северное Медведково» находятся 202 жилых домов, плюс  2 ЖСК, находящихся на техническом обслуживании ГБУ «</a:t>
            </a:r>
            <a:r>
              <a:rPr lang="ru-RU" dirty="0" err="1">
                <a:solidFill>
                  <a:prstClr val="black"/>
                </a:solidFill>
              </a:rPr>
              <a:t>Жилищник</a:t>
            </a:r>
            <a:r>
              <a:rPr lang="ru-RU" dirty="0">
                <a:solidFill>
                  <a:prstClr val="black"/>
                </a:solidFill>
              </a:rPr>
              <a:t>», с января </a:t>
            </a:r>
            <a:r>
              <a:rPr lang="ru-RU" dirty="0" smtClean="0">
                <a:solidFill>
                  <a:prstClr val="black"/>
                </a:solidFill>
              </a:rPr>
              <a:t>2015 </a:t>
            </a:r>
            <a:r>
              <a:rPr lang="ru-RU" dirty="0">
                <a:solidFill>
                  <a:prstClr val="black"/>
                </a:solidFill>
              </a:rPr>
              <a:t>года данные многоквартирные дома обслуживаются собственными силами ГБУ «</a:t>
            </a:r>
            <a:r>
              <a:rPr lang="ru-RU" dirty="0" err="1">
                <a:solidFill>
                  <a:prstClr val="black"/>
                </a:solidFill>
              </a:rPr>
              <a:t>Жилищник</a:t>
            </a:r>
            <a:r>
              <a:rPr lang="ru-RU" dirty="0">
                <a:solidFill>
                  <a:prstClr val="black"/>
                </a:solidFill>
              </a:rPr>
              <a:t> района Северное Медведково»</a:t>
            </a:r>
          </a:p>
          <a:p>
            <a:r>
              <a:rPr lang="ru-RU" dirty="0" smtClean="0">
                <a:solidFill>
                  <a:prstClr val="black"/>
                </a:solidFill>
              </a:rPr>
              <a:t>31  </a:t>
            </a:r>
            <a:r>
              <a:rPr lang="ru-RU" dirty="0">
                <a:solidFill>
                  <a:prstClr val="black"/>
                </a:solidFill>
              </a:rPr>
              <a:t>домов находятся на </a:t>
            </a:r>
            <a:r>
              <a:rPr lang="ru-RU" i="1" dirty="0">
                <a:solidFill>
                  <a:prstClr val="black"/>
                </a:solidFill>
              </a:rPr>
              <a:t>самоуправлении</a:t>
            </a:r>
            <a:r>
              <a:rPr lang="ru-RU" dirty="0">
                <a:solidFill>
                  <a:prstClr val="black"/>
                </a:solidFill>
              </a:rPr>
              <a:t>. </a:t>
            </a:r>
          </a:p>
          <a:p>
            <a:r>
              <a:rPr lang="ru-RU" dirty="0">
                <a:solidFill>
                  <a:prstClr val="black"/>
                </a:solidFill>
              </a:rPr>
              <a:t>1 дом - ведомственное общежитие по адресу: Студеный, </a:t>
            </a:r>
            <a:r>
              <a:rPr lang="ru-RU" dirty="0" smtClean="0">
                <a:solidFill>
                  <a:prstClr val="black"/>
                </a:solidFill>
              </a:rPr>
              <a:t>17</a:t>
            </a:r>
            <a:endParaRPr lang="ru-RU" dirty="0">
              <a:solidFill>
                <a:prstClr val="black"/>
              </a:solidFill>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31031" y="4005064"/>
            <a:ext cx="3249141"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028299" y="4017203"/>
            <a:ext cx="3520024" cy="2640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37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6" name="Прямоугольник 15"/>
          <p:cNvSpPr/>
          <p:nvPr/>
        </p:nvSpPr>
        <p:spPr>
          <a:xfrm>
            <a:off x="1187624" y="188640"/>
            <a:ext cx="6912768"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2000" dirty="0">
                <a:solidFill>
                  <a:prstClr val="black"/>
                </a:solidFill>
              </a:rPr>
              <a:t>В районе была организована круглосуточная аварийная служба для ликвидации аварийных ситуаций, у которой имеется </a:t>
            </a:r>
            <a:r>
              <a:rPr lang="ru-RU" sz="2000" dirty="0" smtClean="0">
                <a:solidFill>
                  <a:prstClr val="black"/>
                </a:solidFill>
              </a:rPr>
              <a:t>11 передвижных электростанций, </a:t>
            </a:r>
            <a:endParaRPr lang="ru-RU" sz="2000" dirty="0" smtClean="0">
              <a:solidFill>
                <a:prstClr val="black"/>
              </a:solidFill>
            </a:endParaRPr>
          </a:p>
          <a:p>
            <a:r>
              <a:rPr lang="ru-RU" sz="2000" dirty="0" smtClean="0">
                <a:solidFill>
                  <a:prstClr val="black"/>
                </a:solidFill>
              </a:rPr>
              <a:t>44 </a:t>
            </a:r>
            <a:r>
              <a:rPr lang="ru-RU" sz="2000" dirty="0">
                <a:solidFill>
                  <a:prstClr val="black"/>
                </a:solidFill>
              </a:rPr>
              <a:t>тепловых пушек, </a:t>
            </a:r>
            <a:r>
              <a:rPr lang="ru-RU" sz="2000" dirty="0" smtClean="0">
                <a:solidFill>
                  <a:prstClr val="black"/>
                </a:solidFill>
              </a:rPr>
              <a:t>кроме того в зимний период было организовано  </a:t>
            </a:r>
            <a:r>
              <a:rPr lang="ru-RU" sz="2000" dirty="0">
                <a:solidFill>
                  <a:prstClr val="black"/>
                </a:solidFill>
              </a:rPr>
              <a:t>10 бригад в количестве 40 человек  по очистке козырьков и свесов с  кровли жилых домов. </a:t>
            </a:r>
            <a:r>
              <a:rPr lang="ru-RU" sz="2000" dirty="0">
                <a:solidFill>
                  <a:prstClr val="black"/>
                </a:solidFill>
              </a:rPr>
              <a:t>Рабочие  прошли обучение, медицинскую комиссию,  обеспечены необходимым инвентарем</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07904" y="3068960"/>
            <a:ext cx="3455107" cy="3455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495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6" name="Прямоугольник 15"/>
          <p:cNvSpPr/>
          <p:nvPr/>
        </p:nvSpPr>
        <p:spPr>
          <a:xfrm>
            <a:off x="1187624" y="188640"/>
            <a:ext cx="6912768"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solidFill>
                  <a:prstClr val="black"/>
                </a:solidFill>
              </a:rPr>
              <a:t>Подготовка к зиме объектов жилищного фонда, коммунального хозяйства и социально-культурного назначения</a:t>
            </a:r>
            <a:endParaRPr lang="ru-RU" sz="2000" dirty="0">
              <a:solidFill>
                <a:prstClr val="black"/>
              </a:solidFill>
            </a:endParaRPr>
          </a:p>
        </p:txBody>
      </p:sp>
      <p:pic>
        <p:nvPicPr>
          <p:cNvPr id="5122" name="Picture 2" descr="C:\Users\SidnevaEN\Desktop\orig_blog_83358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082" y="3284984"/>
            <a:ext cx="3619126" cy="271502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59632" y="1484784"/>
            <a:ext cx="7056784" cy="1477328"/>
          </a:xfrm>
          <a:prstGeom prst="rect">
            <a:avLst/>
          </a:prstGeom>
        </p:spPr>
        <p:txBody>
          <a:bodyPr wrap="square">
            <a:spAutoFit/>
          </a:bodyPr>
          <a:lstStyle/>
          <a:p>
            <a:r>
              <a:rPr lang="ru-RU" dirty="0">
                <a:solidFill>
                  <a:prstClr val="black"/>
                </a:solidFill>
              </a:rPr>
              <a:t>У</a:t>
            </a:r>
            <a:r>
              <a:rPr lang="ru-RU" dirty="0" smtClean="0">
                <a:solidFill>
                  <a:prstClr val="black"/>
                </a:solidFill>
              </a:rPr>
              <a:t>становлено </a:t>
            </a:r>
            <a:r>
              <a:rPr lang="ru-RU" dirty="0">
                <a:solidFill>
                  <a:prstClr val="black"/>
                </a:solidFill>
              </a:rPr>
              <a:t>685 камер видеонаблюдения, с помощью которых осуществляется постоянный контроль за состоянием дворовых территории, мест массового скопления  и подъездов жилых домов (подъезды домов – 572, камеры во дворах – 103, места массового скопления-10)</a:t>
            </a:r>
          </a:p>
        </p:txBody>
      </p:sp>
    </p:spTree>
    <p:extLst>
      <p:ext uri="{BB962C8B-B14F-4D97-AF65-F5344CB8AC3E}">
        <p14:creationId xmlns:p14="http://schemas.microsoft.com/office/powerpoint/2010/main" val="2974518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80">
                                          <p:stCondLst>
                                            <p:cond delay="0"/>
                                          </p:stCondLst>
                                        </p:cTn>
                                        <p:tgtEl>
                                          <p:spTgt spid="5122"/>
                                        </p:tgtEl>
                                      </p:cBhvr>
                                    </p:animEffect>
                                    <p:anim calcmode="lin" valueType="num">
                                      <p:cBhvr>
                                        <p:cTn id="14"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9" dur="26">
                                          <p:stCondLst>
                                            <p:cond delay="650"/>
                                          </p:stCondLst>
                                        </p:cTn>
                                        <p:tgtEl>
                                          <p:spTgt spid="5122"/>
                                        </p:tgtEl>
                                      </p:cBhvr>
                                      <p:to x="100000" y="60000"/>
                                    </p:animScale>
                                    <p:animScale>
                                      <p:cBhvr>
                                        <p:cTn id="20" dur="166" decel="50000">
                                          <p:stCondLst>
                                            <p:cond delay="676"/>
                                          </p:stCondLst>
                                        </p:cTn>
                                        <p:tgtEl>
                                          <p:spTgt spid="5122"/>
                                        </p:tgtEl>
                                      </p:cBhvr>
                                      <p:to x="100000" y="100000"/>
                                    </p:animScale>
                                    <p:animScale>
                                      <p:cBhvr>
                                        <p:cTn id="21" dur="26">
                                          <p:stCondLst>
                                            <p:cond delay="1312"/>
                                          </p:stCondLst>
                                        </p:cTn>
                                        <p:tgtEl>
                                          <p:spTgt spid="5122"/>
                                        </p:tgtEl>
                                      </p:cBhvr>
                                      <p:to x="100000" y="80000"/>
                                    </p:animScale>
                                    <p:animScale>
                                      <p:cBhvr>
                                        <p:cTn id="22" dur="166" decel="50000">
                                          <p:stCondLst>
                                            <p:cond delay="1338"/>
                                          </p:stCondLst>
                                        </p:cTn>
                                        <p:tgtEl>
                                          <p:spTgt spid="5122"/>
                                        </p:tgtEl>
                                      </p:cBhvr>
                                      <p:to x="100000" y="100000"/>
                                    </p:animScale>
                                    <p:animScale>
                                      <p:cBhvr>
                                        <p:cTn id="23" dur="26">
                                          <p:stCondLst>
                                            <p:cond delay="1642"/>
                                          </p:stCondLst>
                                        </p:cTn>
                                        <p:tgtEl>
                                          <p:spTgt spid="5122"/>
                                        </p:tgtEl>
                                      </p:cBhvr>
                                      <p:to x="100000" y="90000"/>
                                    </p:animScale>
                                    <p:animScale>
                                      <p:cBhvr>
                                        <p:cTn id="24" dur="166" decel="50000">
                                          <p:stCondLst>
                                            <p:cond delay="1668"/>
                                          </p:stCondLst>
                                        </p:cTn>
                                        <p:tgtEl>
                                          <p:spTgt spid="5122"/>
                                        </p:tgtEl>
                                      </p:cBhvr>
                                      <p:to x="100000" y="100000"/>
                                    </p:animScale>
                                    <p:animScale>
                                      <p:cBhvr>
                                        <p:cTn id="25" dur="26">
                                          <p:stCondLst>
                                            <p:cond delay="1808"/>
                                          </p:stCondLst>
                                        </p:cTn>
                                        <p:tgtEl>
                                          <p:spTgt spid="5122"/>
                                        </p:tgtEl>
                                      </p:cBhvr>
                                      <p:to x="100000" y="95000"/>
                                    </p:animScale>
                                    <p:animScale>
                                      <p:cBhvr>
                                        <p:cTn id="26"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7" name="Прямоугольник 16"/>
          <p:cNvSpPr/>
          <p:nvPr/>
        </p:nvSpPr>
        <p:spPr>
          <a:xfrm>
            <a:off x="1343500" y="332656"/>
            <a:ext cx="6882320" cy="35394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spcAft>
                <a:spcPts val="0"/>
              </a:spcAft>
            </a:pPr>
            <a:r>
              <a:rPr lang="ru-RU" sz="1400" b="1" dirty="0">
                <a:latin typeface="Times New Roman"/>
                <a:ea typeface="Calibri"/>
              </a:rPr>
              <a:t>Работа с управляющими организациями по обеспечению</a:t>
            </a:r>
            <a:endParaRPr lang="ru-RU" sz="1400" dirty="0">
              <a:latin typeface="Times New Roman"/>
              <a:ea typeface="Calibri"/>
            </a:endParaRPr>
          </a:p>
          <a:p>
            <a:pPr algn="ctr">
              <a:spcAft>
                <a:spcPts val="0"/>
              </a:spcAft>
            </a:pPr>
            <a:r>
              <a:rPr lang="ru-RU" sz="1400" b="1" dirty="0">
                <a:latin typeface="Times New Roman"/>
                <a:ea typeface="Calibri"/>
              </a:rPr>
              <a:t>содержания жилищного фонда</a:t>
            </a:r>
            <a:endParaRPr lang="ru-RU" sz="1400" dirty="0">
              <a:latin typeface="Times New Roman"/>
              <a:ea typeface="Calibri"/>
            </a:endParaRPr>
          </a:p>
          <a:p>
            <a:pPr>
              <a:spcAft>
                <a:spcPts val="0"/>
              </a:spcAft>
            </a:pPr>
            <a:endParaRPr lang="ru-RU" sz="1400" dirty="0" smtClean="0">
              <a:latin typeface="Times New Roman"/>
              <a:ea typeface="Times New Roman"/>
            </a:endParaRPr>
          </a:p>
          <a:p>
            <a:pPr>
              <a:spcAft>
                <a:spcPts val="0"/>
              </a:spcAft>
            </a:pPr>
            <a:r>
              <a:rPr lang="ru-RU" sz="1400" dirty="0">
                <a:latin typeface="Times New Roman"/>
                <a:ea typeface="Times New Roman"/>
              </a:rPr>
              <a:t>На территории района Северное Медведково расположено 236 домов, которые находятся в управлении 31 управляющей организации.</a:t>
            </a:r>
          </a:p>
          <a:p>
            <a:pPr>
              <a:spcAft>
                <a:spcPts val="0"/>
              </a:spcAft>
            </a:pPr>
            <a:r>
              <a:rPr lang="ru-RU" sz="1400" dirty="0">
                <a:latin typeface="Times New Roman"/>
                <a:ea typeface="Times New Roman"/>
              </a:rPr>
              <a:t> Крупнейшей управляющей компанией района является ГБУ «</a:t>
            </a:r>
            <a:r>
              <a:rPr lang="ru-RU" sz="1400" dirty="0" err="1">
                <a:latin typeface="Times New Roman"/>
                <a:ea typeface="Times New Roman"/>
              </a:rPr>
              <a:t>Жилищник</a:t>
            </a:r>
            <a:r>
              <a:rPr lang="ru-RU" sz="1400" dirty="0">
                <a:latin typeface="Times New Roman"/>
                <a:ea typeface="Times New Roman"/>
              </a:rPr>
              <a:t> района Северное Медведково» и является правопреемником ГУП «ДЕЗ района «Северное Медведково». В настоящее время в управлении ГБУ «</a:t>
            </a:r>
            <a:r>
              <a:rPr lang="ru-RU" sz="1400" dirty="0" err="1">
                <a:latin typeface="Times New Roman"/>
                <a:ea typeface="Times New Roman"/>
              </a:rPr>
              <a:t>Жилищник</a:t>
            </a:r>
            <a:r>
              <a:rPr lang="ru-RU" sz="1400" dirty="0">
                <a:latin typeface="Times New Roman"/>
                <a:ea typeface="Times New Roman"/>
              </a:rPr>
              <a:t> района Северное Медведково» находятся 202 дома.</a:t>
            </a:r>
          </a:p>
          <a:p>
            <a:pPr>
              <a:spcAft>
                <a:spcPts val="0"/>
              </a:spcAft>
            </a:pPr>
            <a:r>
              <a:rPr lang="ru-RU" sz="1400" dirty="0">
                <a:latin typeface="Times New Roman"/>
                <a:ea typeface="Times New Roman"/>
              </a:rPr>
              <a:t>Также управление МКД в районе осуществляют:</a:t>
            </a:r>
          </a:p>
          <a:p>
            <a:pPr>
              <a:spcAft>
                <a:spcPts val="0"/>
              </a:spcAft>
            </a:pPr>
            <a:r>
              <a:rPr lang="ru-RU" sz="1400" dirty="0">
                <a:latin typeface="Times New Roman"/>
                <a:ea typeface="Times New Roman"/>
              </a:rPr>
              <a:t>•	22 Жилищно-строительных кооператива</a:t>
            </a:r>
          </a:p>
          <a:p>
            <a:pPr>
              <a:spcAft>
                <a:spcPts val="0"/>
              </a:spcAft>
            </a:pPr>
            <a:r>
              <a:rPr lang="ru-RU" sz="1400" dirty="0">
                <a:latin typeface="Times New Roman"/>
                <a:ea typeface="Times New Roman"/>
              </a:rPr>
              <a:t>•	2 Товарищества собственников жилья на самоуправлении, </a:t>
            </a:r>
          </a:p>
          <a:p>
            <a:pPr>
              <a:spcAft>
                <a:spcPts val="0"/>
              </a:spcAft>
            </a:pPr>
            <a:r>
              <a:rPr lang="ru-RU" sz="1400" dirty="0">
                <a:latin typeface="Times New Roman"/>
                <a:ea typeface="Times New Roman"/>
              </a:rPr>
              <a:t>•	2 частные управляющие компании (ООО «РП </a:t>
            </a:r>
            <a:r>
              <a:rPr lang="ru-RU" sz="1400" dirty="0" err="1">
                <a:latin typeface="Times New Roman"/>
                <a:ea typeface="Times New Roman"/>
              </a:rPr>
              <a:t>Абриас</a:t>
            </a:r>
            <a:r>
              <a:rPr lang="ru-RU" sz="1400" dirty="0">
                <a:latin typeface="Times New Roman"/>
                <a:ea typeface="Times New Roman"/>
              </a:rPr>
              <a:t>» (в управлении находится 1 МКД), ООО «</a:t>
            </a:r>
            <a:r>
              <a:rPr lang="ru-RU" sz="1400" dirty="0" err="1">
                <a:latin typeface="Times New Roman"/>
                <a:ea typeface="Times New Roman"/>
              </a:rPr>
              <a:t>СпецКомплекс</a:t>
            </a:r>
            <a:r>
              <a:rPr lang="ru-RU" sz="1400" dirty="0">
                <a:latin typeface="Times New Roman"/>
                <a:ea typeface="Times New Roman"/>
              </a:rPr>
              <a:t>» (7 МКД);</a:t>
            </a:r>
          </a:p>
          <a:p>
            <a:pPr>
              <a:spcAft>
                <a:spcPts val="0"/>
              </a:spcAft>
            </a:pPr>
            <a:r>
              <a:rPr lang="ru-RU" sz="1400" dirty="0">
                <a:latin typeface="Times New Roman"/>
                <a:ea typeface="Times New Roman"/>
              </a:rPr>
              <a:t>•	1 ФГБОУ ВО Государственный университет землеустройства (студенческое общежитие). </a:t>
            </a:r>
          </a:p>
        </p:txBody>
      </p:sp>
      <p:sp>
        <p:nvSpPr>
          <p:cNvPr id="5" name="Прямоугольник 4"/>
          <p:cNvSpPr/>
          <p:nvPr/>
        </p:nvSpPr>
        <p:spPr>
          <a:xfrm>
            <a:off x="1322937" y="4149080"/>
            <a:ext cx="6882320" cy="246221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spcAft>
                <a:spcPts val="0"/>
              </a:spcAft>
            </a:pPr>
            <a:r>
              <a:rPr lang="ru-RU" sz="1400" b="1" dirty="0" smtClean="0">
                <a:solidFill>
                  <a:prstClr val="black"/>
                </a:solidFill>
              </a:rPr>
              <a:t> </a:t>
            </a:r>
            <a:r>
              <a:rPr lang="ru-RU" sz="1400" b="1" dirty="0">
                <a:latin typeface="Times New Roman"/>
                <a:ea typeface="Calibri"/>
              </a:rPr>
              <a:t>Работа по контролю за состоянием подвалов, чердаков, подъездов, </a:t>
            </a:r>
            <a:r>
              <a:rPr lang="ru-RU" sz="1400" b="1" dirty="0" smtClean="0">
                <a:latin typeface="Times New Roman"/>
                <a:ea typeface="Calibri"/>
              </a:rPr>
              <a:t>домовладений</a:t>
            </a:r>
          </a:p>
          <a:p>
            <a:pPr algn="just">
              <a:spcAft>
                <a:spcPts val="0"/>
              </a:spcAft>
            </a:pPr>
            <a:r>
              <a:rPr lang="ru-RU" sz="1400" dirty="0" smtClean="0">
                <a:latin typeface="Times New Roman"/>
                <a:ea typeface="Times New Roman"/>
              </a:rPr>
              <a:t>	Управа </a:t>
            </a:r>
            <a:r>
              <a:rPr lang="ru-RU" sz="1400" dirty="0">
                <a:latin typeface="Times New Roman"/>
                <a:ea typeface="Times New Roman"/>
              </a:rPr>
              <a:t>района совместно с ГБУ «</a:t>
            </a:r>
            <a:r>
              <a:rPr lang="ru-RU" sz="1400" dirty="0" err="1">
                <a:latin typeface="Times New Roman"/>
                <a:ea typeface="Times New Roman"/>
              </a:rPr>
              <a:t>Жилищник</a:t>
            </a:r>
            <a:r>
              <a:rPr lang="ru-RU" sz="1400" dirty="0">
                <a:latin typeface="Times New Roman"/>
                <a:ea typeface="Times New Roman"/>
              </a:rPr>
              <a:t> района Северное Медведково» осуществляет контроль за содержанием в технически исправном состоянии подвальных и чердачных помещений и их закрытие.  Выполнены  мероприятия по обеспечению контроля за чердачными и подвальными помещениями с пульта ОДС по средствам датчиков открытия дверей. </a:t>
            </a:r>
            <a:endParaRPr lang="ru-RU" sz="1400" dirty="0">
              <a:latin typeface="Times New Roman"/>
              <a:ea typeface="Calibri"/>
            </a:endParaRPr>
          </a:p>
          <a:p>
            <a:pPr algn="just"/>
            <a:r>
              <a:rPr lang="ru-RU" sz="1400" dirty="0" smtClean="0">
                <a:latin typeface="Times New Roman"/>
                <a:ea typeface="Times New Roman"/>
              </a:rPr>
              <a:t>	В </a:t>
            </a:r>
            <a:r>
              <a:rPr lang="ru-RU" sz="1400" dirty="0">
                <a:latin typeface="Times New Roman"/>
                <a:ea typeface="Times New Roman"/>
              </a:rPr>
              <a:t>целях обеспечения контроля за закрытием подвалов и чердаков ГБУ «</a:t>
            </a:r>
            <a:r>
              <a:rPr lang="ru-RU" sz="1400" dirty="0" err="1">
                <a:latin typeface="Times New Roman"/>
                <a:ea typeface="Times New Roman"/>
              </a:rPr>
              <a:t>Жилищник</a:t>
            </a:r>
            <a:r>
              <a:rPr lang="ru-RU" sz="1400" dirty="0">
                <a:latin typeface="Times New Roman"/>
                <a:ea typeface="Times New Roman"/>
              </a:rPr>
              <a:t> района Северное Медведково» совместно с сотрудниками ОВД и ОПОП проводятся плановые и внеплановые проверки. Данный вопрос находится на постоянном контроле управы района</a:t>
            </a:r>
            <a:r>
              <a:rPr lang="ru-RU" sz="1400" dirty="0" smtClean="0">
                <a:solidFill>
                  <a:prstClr val="black"/>
                </a:solidFill>
              </a:rPr>
              <a:t>. </a:t>
            </a:r>
            <a:endParaRPr lang="ru-RU" sz="1400" dirty="0">
              <a:solidFill>
                <a:prstClr val="black"/>
              </a:solidFill>
            </a:endParaRPr>
          </a:p>
          <a:p>
            <a:r>
              <a:rPr lang="ru-RU" sz="1400" dirty="0">
                <a:solidFill>
                  <a:prstClr val="black"/>
                </a:solidFill>
              </a:rPr>
              <a:t> </a:t>
            </a:r>
          </a:p>
        </p:txBody>
      </p:sp>
    </p:spTree>
    <p:extLst>
      <p:ext uri="{BB962C8B-B14F-4D97-AF65-F5344CB8AC3E}">
        <p14:creationId xmlns:p14="http://schemas.microsoft.com/office/powerpoint/2010/main" val="40644468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2483768" y="306522"/>
            <a:ext cx="482453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b="1" dirty="0">
                <a:solidFill>
                  <a:prstClr val="black"/>
                </a:solidFill>
              </a:rPr>
              <a:t>Работа с собственниками помещений в МКД</a:t>
            </a:r>
            <a:endParaRPr lang="ru-RU" dirty="0">
              <a:solidFill>
                <a:prstClr val="black"/>
              </a:solidFill>
            </a:endParaRPr>
          </a:p>
        </p:txBody>
      </p:sp>
      <p:sp>
        <p:nvSpPr>
          <p:cNvPr id="3" name="Прямоугольник 2"/>
          <p:cNvSpPr/>
          <p:nvPr/>
        </p:nvSpPr>
        <p:spPr>
          <a:xfrm>
            <a:off x="1840260" y="1340768"/>
            <a:ext cx="6111552"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solidFill>
                  <a:prstClr val="black"/>
                </a:solidFill>
              </a:rPr>
              <a:t> В районе создано </a:t>
            </a:r>
            <a:r>
              <a:rPr lang="ru-RU" dirty="0" smtClean="0">
                <a:solidFill>
                  <a:prstClr val="black"/>
                </a:solidFill>
              </a:rPr>
              <a:t>160 Советов </a:t>
            </a:r>
            <a:r>
              <a:rPr lang="ru-RU" dirty="0">
                <a:solidFill>
                  <a:prstClr val="black"/>
                </a:solidFill>
              </a:rPr>
              <a:t>многоквартирных домов. Совет дома осуществляет контроль за выполнением работ по управлению многоквартирными домами, содержанием и ремонту общего имущества в многоквартирных </a:t>
            </a:r>
            <a:r>
              <a:rPr lang="ru-RU" dirty="0" smtClean="0">
                <a:solidFill>
                  <a:prstClr val="black"/>
                </a:solidFill>
              </a:rPr>
              <a:t>домах.</a:t>
            </a:r>
          </a:p>
          <a:p>
            <a:r>
              <a:rPr lang="ru-RU" dirty="0" smtClean="0">
                <a:solidFill>
                  <a:prstClr val="black"/>
                </a:solidFill>
              </a:rPr>
              <a:t>Однако </a:t>
            </a:r>
            <a:r>
              <a:rPr lang="ru-RU" dirty="0">
                <a:solidFill>
                  <a:prstClr val="black"/>
                </a:solidFill>
              </a:rPr>
              <a:t>в  </a:t>
            </a:r>
            <a:r>
              <a:rPr lang="ru-RU" dirty="0" smtClean="0">
                <a:solidFill>
                  <a:prstClr val="black"/>
                </a:solidFill>
              </a:rPr>
              <a:t>1 доме </a:t>
            </a:r>
            <a:r>
              <a:rPr lang="ru-RU" dirty="0">
                <a:solidFill>
                  <a:prstClr val="black"/>
                </a:solidFill>
              </a:rPr>
              <a:t>по </a:t>
            </a:r>
            <a:r>
              <a:rPr lang="ru-RU" dirty="0" smtClean="0">
                <a:solidFill>
                  <a:prstClr val="black"/>
                </a:solidFill>
              </a:rPr>
              <a:t>адресу:   Полярная</a:t>
            </a:r>
            <a:r>
              <a:rPr lang="ru-RU" dirty="0">
                <a:solidFill>
                  <a:prstClr val="black"/>
                </a:solidFill>
              </a:rPr>
              <a:t>, </a:t>
            </a:r>
            <a:r>
              <a:rPr lang="ru-RU" dirty="0" smtClean="0">
                <a:solidFill>
                  <a:prstClr val="black"/>
                </a:solidFill>
              </a:rPr>
              <a:t>22-2, </a:t>
            </a:r>
            <a:r>
              <a:rPr lang="ru-RU" dirty="0">
                <a:solidFill>
                  <a:prstClr val="black"/>
                </a:solidFill>
              </a:rPr>
              <a:t>где неоднократно проводились информационно-разъяснительные встречи с собственниками помещений многоквартирных домов по вопросам организации и проведения общих собраний с включением в повестку дня вопросов по созданию Советов МКД Советы не созданы, т.к. </a:t>
            </a:r>
            <a:r>
              <a:rPr lang="ru-RU" dirty="0">
                <a:solidFill>
                  <a:prstClr val="black"/>
                </a:solidFill>
              </a:rPr>
              <a:t>инициативные группы из числа собственников не выявлены. В настоящее время утвержден план-график мероприятий по подготовке и проведению общих собраний и ведению работ в соответствии с ним. </a:t>
            </a:r>
          </a:p>
        </p:txBody>
      </p:sp>
    </p:spTree>
    <p:extLst>
      <p:ext uri="{BB962C8B-B14F-4D97-AF65-F5344CB8AC3E}">
        <p14:creationId xmlns:p14="http://schemas.microsoft.com/office/powerpoint/2010/main" val="3119692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1331640" y="306522"/>
            <a:ext cx="662473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smtClean="0">
                <a:solidFill>
                  <a:prstClr val="black"/>
                </a:solidFill>
              </a:rPr>
              <a:t>Комплекс </a:t>
            </a:r>
            <a:r>
              <a:rPr lang="ru-RU" b="1" dirty="0">
                <a:solidFill>
                  <a:prstClr val="black"/>
                </a:solidFill>
              </a:rPr>
              <a:t>действий по работе с физическими и юридическими лицами, имеющими </a:t>
            </a:r>
            <a:r>
              <a:rPr lang="ru-RU" b="1" dirty="0" smtClean="0">
                <a:solidFill>
                  <a:prstClr val="black"/>
                </a:solidFill>
              </a:rPr>
              <a:t>задолженность.</a:t>
            </a:r>
            <a:endParaRPr lang="ru-RU" b="1" dirty="0">
              <a:solidFill>
                <a:prstClr val="black"/>
              </a:solidFill>
            </a:endParaRPr>
          </a:p>
        </p:txBody>
      </p:sp>
      <p:sp>
        <p:nvSpPr>
          <p:cNvPr id="3" name="Прямоугольник 2"/>
          <p:cNvSpPr/>
          <p:nvPr/>
        </p:nvSpPr>
        <p:spPr>
          <a:xfrm>
            <a:off x="1988840" y="1463873"/>
            <a:ext cx="5814392"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dirty="0">
                <a:solidFill>
                  <a:prstClr val="black"/>
                </a:solidFill>
              </a:rPr>
              <a:t> Важнейшая задача для управы района является проблема задолженности населения по оплате за жилищно-коммунальные услуги. Актуальность проблемы оплаты населением с каждым годом возрастает. </a:t>
            </a:r>
          </a:p>
          <a:p>
            <a:pPr algn="just"/>
            <a:r>
              <a:rPr lang="ru-RU" dirty="0">
                <a:solidFill>
                  <a:prstClr val="black"/>
                </a:solidFill>
              </a:rPr>
              <a:t>По состоянию на 01.03.2016 для оплаты за ЖКУ в районе открыто </a:t>
            </a:r>
            <a:r>
              <a:rPr lang="ru-RU" b="1" dirty="0">
                <a:solidFill>
                  <a:prstClr val="black"/>
                </a:solidFill>
              </a:rPr>
              <a:t>41 587 </a:t>
            </a:r>
            <a:r>
              <a:rPr lang="ru-RU" dirty="0">
                <a:solidFill>
                  <a:prstClr val="black"/>
                </a:solidFill>
              </a:rPr>
              <a:t>лицевых счетов. Ежемесячные начисления за ЖКУ составляют порядка 110 миллионов рублей.</a:t>
            </a:r>
          </a:p>
          <a:p>
            <a:pPr algn="just"/>
            <a:r>
              <a:rPr lang="ru-RU" dirty="0">
                <a:solidFill>
                  <a:prstClr val="black"/>
                </a:solidFill>
              </a:rPr>
              <a:t>	Управой района совместно с юридическим отделом ГБУ «</a:t>
            </a:r>
            <a:r>
              <a:rPr lang="ru-RU" dirty="0" err="1">
                <a:solidFill>
                  <a:prstClr val="black"/>
                </a:solidFill>
              </a:rPr>
              <a:t>Жилищник</a:t>
            </a:r>
            <a:r>
              <a:rPr lang="ru-RU" dirty="0">
                <a:solidFill>
                  <a:prstClr val="black"/>
                </a:solidFill>
              </a:rPr>
              <a:t> района Северное Медведково», «Мои Документы» активизирована работа по реализации сбора задолженности за жилищно-коммунальные услуги</a:t>
            </a:r>
          </a:p>
        </p:txBody>
      </p:sp>
    </p:spTree>
    <p:extLst>
      <p:ext uri="{BB962C8B-B14F-4D97-AF65-F5344CB8AC3E}">
        <p14:creationId xmlns:p14="http://schemas.microsoft.com/office/powerpoint/2010/main" val="128317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KuzminaOI\Desktop\Безымянный.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581" y="728408"/>
            <a:ext cx="7422867" cy="5652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60648"/>
            <a:ext cx="5040560" cy="1820902"/>
          </a:xfrm>
          <a:prstGeom prst="rect">
            <a:avLst/>
          </a:prstGeom>
          <a:ln>
            <a:noFill/>
          </a:ln>
          <a:effectLst>
            <a:softEdge rad="112500"/>
          </a:effectLst>
        </p:spPr>
      </p:pic>
      <p:sp>
        <p:nvSpPr>
          <p:cNvPr id="10" name="Прямоугольник 9"/>
          <p:cNvSpPr/>
          <p:nvPr/>
        </p:nvSpPr>
        <p:spPr>
          <a:xfrm>
            <a:off x="1335136" y="2232446"/>
            <a:ext cx="6912768" cy="1384995"/>
          </a:xfrm>
          <a:prstGeom prst="rect">
            <a:avLst/>
          </a:prstGeom>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800" b="1" dirty="0" smtClean="0">
                <a:solidFill>
                  <a:srgbClr val="4F271C"/>
                </a:solidFill>
              </a:rPr>
              <a:t>Реализация программы комплексного развития </a:t>
            </a:r>
          </a:p>
          <a:p>
            <a:pPr algn="ctr"/>
            <a:r>
              <a:rPr lang="ru-RU" sz="2800" b="1" dirty="0" smtClean="0">
                <a:solidFill>
                  <a:srgbClr val="4F271C"/>
                </a:solidFill>
              </a:rPr>
              <a:t>района Северное Медведково</a:t>
            </a:r>
          </a:p>
        </p:txBody>
      </p:sp>
      <p:sp>
        <p:nvSpPr>
          <p:cNvPr id="13" name="Прямоугольник 12"/>
          <p:cNvSpPr/>
          <p:nvPr/>
        </p:nvSpPr>
        <p:spPr>
          <a:xfrm>
            <a:off x="2699792" y="4149080"/>
            <a:ext cx="4520984"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ru-RU" b="1" dirty="0">
                <a:solidFill>
                  <a:prstClr val="black"/>
                </a:solidFill>
              </a:rPr>
              <a:t>Площадь </a:t>
            </a:r>
            <a:r>
              <a:rPr lang="ru-RU" b="1" dirty="0" smtClean="0">
                <a:solidFill>
                  <a:prstClr val="black"/>
                </a:solidFill>
              </a:rPr>
              <a:t>района</a:t>
            </a:r>
          </a:p>
          <a:p>
            <a:r>
              <a:rPr lang="ru-RU" dirty="0" smtClean="0">
                <a:solidFill>
                  <a:prstClr val="black"/>
                </a:solidFill>
              </a:rPr>
              <a:t>составляет </a:t>
            </a:r>
            <a:r>
              <a:rPr lang="ru-RU" dirty="0">
                <a:solidFill>
                  <a:prstClr val="black"/>
                </a:solidFill>
              </a:rPr>
              <a:t>567,6 га, </a:t>
            </a:r>
            <a:endParaRPr lang="ru-RU" dirty="0" smtClean="0">
              <a:solidFill>
                <a:prstClr val="black"/>
              </a:solidFill>
            </a:endParaRPr>
          </a:p>
          <a:p>
            <a:r>
              <a:rPr lang="ru-RU" dirty="0" smtClean="0">
                <a:solidFill>
                  <a:prstClr val="black"/>
                </a:solidFill>
              </a:rPr>
              <a:t>из </a:t>
            </a:r>
            <a:r>
              <a:rPr lang="ru-RU" dirty="0">
                <a:solidFill>
                  <a:prstClr val="black"/>
                </a:solidFill>
              </a:rPr>
              <a:t>которых 249 га застроенные земли, </a:t>
            </a:r>
            <a:endParaRPr lang="ru-RU" dirty="0" smtClean="0">
              <a:solidFill>
                <a:prstClr val="black"/>
              </a:solidFill>
            </a:endParaRPr>
          </a:p>
          <a:p>
            <a:r>
              <a:rPr lang="ru-RU" dirty="0" smtClean="0">
                <a:solidFill>
                  <a:prstClr val="black"/>
                </a:solidFill>
              </a:rPr>
              <a:t>164 </a:t>
            </a:r>
            <a:r>
              <a:rPr lang="ru-RU" dirty="0">
                <a:solidFill>
                  <a:prstClr val="black"/>
                </a:solidFill>
              </a:rPr>
              <a:t>га дороги и проезды, </a:t>
            </a:r>
            <a:endParaRPr lang="ru-RU" dirty="0" smtClean="0">
              <a:solidFill>
                <a:prstClr val="black"/>
              </a:solidFill>
            </a:endParaRPr>
          </a:p>
          <a:p>
            <a:r>
              <a:rPr lang="ru-RU" dirty="0" smtClean="0">
                <a:solidFill>
                  <a:prstClr val="black"/>
                </a:solidFill>
              </a:rPr>
              <a:t>99,5 </a:t>
            </a:r>
            <a:r>
              <a:rPr lang="ru-RU" dirty="0">
                <a:solidFill>
                  <a:prstClr val="black"/>
                </a:solidFill>
              </a:rPr>
              <a:t>га природный комплекс, </a:t>
            </a:r>
            <a:endParaRPr lang="ru-RU" dirty="0" smtClean="0">
              <a:solidFill>
                <a:prstClr val="black"/>
              </a:solidFill>
            </a:endParaRPr>
          </a:p>
          <a:p>
            <a:r>
              <a:rPr lang="ru-RU" dirty="0" smtClean="0">
                <a:solidFill>
                  <a:prstClr val="black"/>
                </a:solidFill>
              </a:rPr>
              <a:t>55,1 </a:t>
            </a:r>
            <a:r>
              <a:rPr lang="ru-RU" dirty="0">
                <a:solidFill>
                  <a:prstClr val="black"/>
                </a:solidFill>
              </a:rPr>
              <a:t>прочие </a:t>
            </a:r>
            <a:r>
              <a:rPr lang="ru-RU" dirty="0" smtClean="0">
                <a:solidFill>
                  <a:prstClr val="black"/>
                </a:solidFill>
              </a:rPr>
              <a:t>земли</a:t>
            </a:r>
          </a:p>
        </p:txBody>
      </p:sp>
      <p:sp>
        <p:nvSpPr>
          <p:cNvPr id="4" name="Прямоугольник 3"/>
          <p:cNvSpPr/>
          <p:nvPr/>
        </p:nvSpPr>
        <p:spPr>
          <a:xfrm>
            <a:off x="3366120" y="972017"/>
            <a:ext cx="2790056"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sz="3200" b="1" i="0" u="none" strike="noStrike" kern="1200" baseline="0">
                <a:solidFill>
                  <a:srgbClr val="C00000"/>
                </a:solidFill>
                <a:latin typeface="+mn-lt"/>
                <a:ea typeface="+mn-ea"/>
                <a:cs typeface="+mn-cs"/>
              </a:defRPr>
            </a:pPr>
            <a:r>
              <a:rPr lang="ru-RU" sz="1600" b="1" dirty="0">
                <a:solidFill>
                  <a:srgbClr val="475A8D"/>
                </a:solidFill>
              </a:rPr>
              <a:t>Численность населения составляет 123  тыс. человек</a:t>
            </a:r>
          </a:p>
        </p:txBody>
      </p:sp>
    </p:spTree>
    <p:extLst>
      <p:ext uri="{BB962C8B-B14F-4D97-AF65-F5344CB8AC3E}">
        <p14:creationId xmlns:p14="http://schemas.microsoft.com/office/powerpoint/2010/main" val="646841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par>
                          <p:cTn id="16" fill="hold">
                            <p:stCondLst>
                              <p:cond delay="6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1838100" y="188640"/>
            <a:ext cx="6120680"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dirty="0">
                <a:solidFill>
                  <a:prstClr val="black"/>
                </a:solidFill>
              </a:rPr>
              <a:t>В 2015 году помимо стандартных мероприятий по оформлению территории управой района были приобретены главные новогодние атрибуты, а именно 12-ти метровая ель с поздравительной надписью "С Новым годом Северное Медведково", а так же светодиодные символы района - 2 композиции из белых медведей и полярной звезды, установленные в сквере 50-летия ВЛКСМ</a:t>
            </a:r>
          </a:p>
        </p:txBody>
      </p:sp>
      <p:pic>
        <p:nvPicPr>
          <p:cNvPr id="6146" name="Picture 2" descr="C:\Users\SidnevaEN\Desktop\Snimok_ekrana_2013-08-20_v_17.03.18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7044" y="2599923"/>
            <a:ext cx="4768924" cy="2680464"/>
          </a:xfrm>
          <a:prstGeom prst="rect">
            <a:avLst/>
          </a:prstGeom>
          <a:ln>
            <a:noFill/>
          </a:ln>
          <a:effectLst>
            <a:softEdge rad="112500"/>
          </a:effectLst>
        </p:spPr>
        <p:style>
          <a:lnRef idx="3">
            <a:schemeClr val="lt1"/>
          </a:lnRef>
          <a:fillRef idx="1">
            <a:schemeClr val="accent2"/>
          </a:fillRef>
          <a:effectRef idx="1">
            <a:schemeClr val="accent2"/>
          </a:effectRef>
          <a:fontRef idx="minor">
            <a:schemeClr val="lt1"/>
          </a:fontRef>
        </p:style>
      </p:pic>
      <p:pic>
        <p:nvPicPr>
          <p:cNvPr id="7" name="Рисунок 6"/>
          <p:cNvPicPr/>
          <p:nvPr/>
        </p:nvPicPr>
        <p:blipFill rotWithShape="1">
          <a:blip r:embed="rId6" cstate="print">
            <a:extLst>
              <a:ext uri="{28A0092B-C50C-407E-A947-70E740481C1C}">
                <a14:useLocalDpi xmlns:a14="http://schemas.microsoft.com/office/drawing/2010/main" val="0"/>
              </a:ext>
            </a:extLst>
          </a:blip>
          <a:srcRect t="32485"/>
          <a:stretch/>
        </p:blipFill>
        <p:spPr bwMode="auto">
          <a:xfrm>
            <a:off x="767988" y="2337289"/>
            <a:ext cx="3705996" cy="187655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style>
          <a:lnRef idx="3">
            <a:schemeClr val="lt1"/>
          </a:lnRef>
          <a:fillRef idx="1">
            <a:schemeClr val="accent2"/>
          </a:fillRef>
          <a:effectRef idx="1">
            <a:schemeClr val="accent2"/>
          </a:effectRef>
          <a:fontRef idx="minor">
            <a:schemeClr val="lt1"/>
          </a:fontRef>
        </p:style>
      </p:pic>
      <p:pic>
        <p:nvPicPr>
          <p:cNvPr id="7170" name="Picture 2" descr="\\uprava\Doc\!Отчет главы управы перд СД 2016!\фото от минеевой\WmfrYiLZO2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3501008"/>
            <a:ext cx="3052587" cy="3043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9931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par>
                          <p:cTn id="14" fill="hold">
                            <p:stCondLst>
                              <p:cond delay="2500"/>
                            </p:stCondLst>
                            <p:childTnLst>
                              <p:par>
                                <p:cTn id="15" presetID="21" presetClass="entr" presetSubtype="1" fill="hold" nodeType="after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heel(1)">
                                      <p:cBhvr>
                                        <p:cTn id="17" dur="2000"/>
                                        <p:tgtEl>
                                          <p:spTgt spid="6146"/>
                                        </p:tgtEl>
                                      </p:cBhvr>
                                    </p:animEffect>
                                  </p:childTnLst>
                                </p:cTn>
                              </p:par>
                            </p:childTnLst>
                          </p:cTn>
                        </p:par>
                        <p:par>
                          <p:cTn id="18" fill="hold">
                            <p:stCondLst>
                              <p:cond delay="4500"/>
                            </p:stCondLst>
                            <p:childTnLst>
                              <p:par>
                                <p:cTn id="19" presetID="53" presetClass="entr" presetSubtype="16" fill="hold" nodeType="afterEffect">
                                  <p:stCondLst>
                                    <p:cond delay="0"/>
                                  </p:stCondLst>
                                  <p:childTnLst>
                                    <p:set>
                                      <p:cBhvr>
                                        <p:cTn id="20" dur="1" fill="hold">
                                          <p:stCondLst>
                                            <p:cond delay="0"/>
                                          </p:stCondLst>
                                        </p:cTn>
                                        <p:tgtEl>
                                          <p:spTgt spid="7170"/>
                                        </p:tgtEl>
                                        <p:attrNameLst>
                                          <p:attrName>style.visibility</p:attrName>
                                        </p:attrNameLst>
                                      </p:cBhvr>
                                      <p:to>
                                        <p:strVal val="visible"/>
                                      </p:to>
                                    </p:set>
                                    <p:anim calcmode="lin" valueType="num">
                                      <p:cBhvr>
                                        <p:cTn id="21" dur="500" fill="hold"/>
                                        <p:tgtEl>
                                          <p:spTgt spid="7170"/>
                                        </p:tgtEl>
                                        <p:attrNameLst>
                                          <p:attrName>ppt_w</p:attrName>
                                        </p:attrNameLst>
                                      </p:cBhvr>
                                      <p:tavLst>
                                        <p:tav tm="0">
                                          <p:val>
                                            <p:fltVal val="0"/>
                                          </p:val>
                                        </p:tav>
                                        <p:tav tm="100000">
                                          <p:val>
                                            <p:strVal val="#ppt_w"/>
                                          </p:val>
                                        </p:tav>
                                      </p:tavLst>
                                    </p:anim>
                                    <p:anim calcmode="lin" valueType="num">
                                      <p:cBhvr>
                                        <p:cTn id="22" dur="500" fill="hold"/>
                                        <p:tgtEl>
                                          <p:spTgt spid="7170"/>
                                        </p:tgtEl>
                                        <p:attrNameLst>
                                          <p:attrName>ppt_h</p:attrName>
                                        </p:attrNameLst>
                                      </p:cBhvr>
                                      <p:tavLst>
                                        <p:tav tm="0">
                                          <p:val>
                                            <p:fltVal val="0"/>
                                          </p:val>
                                        </p:tav>
                                        <p:tav tm="100000">
                                          <p:val>
                                            <p:strVal val="#ppt_h"/>
                                          </p:val>
                                        </p:tav>
                                      </p:tavLst>
                                    </p:anim>
                                    <p:animEffect transition="in" filter="fade">
                                      <p:cBhvr>
                                        <p:cTn id="2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6" name="Прямоугольник 15"/>
          <p:cNvSpPr/>
          <p:nvPr/>
        </p:nvSpPr>
        <p:spPr>
          <a:xfrm>
            <a:off x="1187624" y="400888"/>
            <a:ext cx="6912768"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latin typeface="Times New Roman"/>
                <a:ea typeface="Times New Roman"/>
              </a:rPr>
              <a:t>О деятельности управы района в сфере гаражно-стояночного хозяйства и транспортной инфраструктуры за 2015 год</a:t>
            </a:r>
            <a:endParaRPr lang="ru-RU" sz="2000" dirty="0">
              <a:solidFill>
                <a:prstClr val="black"/>
              </a:solidFill>
            </a:endParaRPr>
          </a:p>
        </p:txBody>
      </p:sp>
      <p:sp>
        <p:nvSpPr>
          <p:cNvPr id="6" name="Прямоугольник 5"/>
          <p:cNvSpPr/>
          <p:nvPr/>
        </p:nvSpPr>
        <p:spPr>
          <a:xfrm>
            <a:off x="1331640" y="1700808"/>
            <a:ext cx="6624736" cy="40318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sz="1600" dirty="0">
                <a:solidFill>
                  <a:prstClr val="black"/>
                </a:solidFill>
              </a:rPr>
              <a:t> </a:t>
            </a:r>
            <a:r>
              <a:rPr lang="ru-RU" sz="1600" dirty="0" smtClean="0">
                <a:solidFill>
                  <a:prstClr val="black"/>
                </a:solidFill>
              </a:rPr>
              <a:t>1. Установка </a:t>
            </a:r>
            <a:r>
              <a:rPr lang="ru-RU" sz="1600" dirty="0">
                <a:solidFill>
                  <a:prstClr val="black"/>
                </a:solidFill>
              </a:rPr>
              <a:t>пешеходных ограждений перильного типа по ул. </a:t>
            </a:r>
            <a:r>
              <a:rPr lang="ru-RU" sz="1600" dirty="0" err="1">
                <a:solidFill>
                  <a:prstClr val="black"/>
                </a:solidFill>
              </a:rPr>
              <a:t>Сухонской</a:t>
            </a:r>
            <a:r>
              <a:rPr lang="ru-RU" sz="1600" dirty="0">
                <a:solidFill>
                  <a:prstClr val="black"/>
                </a:solidFill>
              </a:rPr>
              <a:t> на пересечении с пр. Шокальского с нечетной стороны проезжей части.</a:t>
            </a:r>
          </a:p>
          <a:p>
            <a:pPr algn="just"/>
            <a:r>
              <a:rPr lang="ru-RU" sz="1600" dirty="0" smtClean="0">
                <a:solidFill>
                  <a:prstClr val="black"/>
                </a:solidFill>
              </a:rPr>
              <a:t>2. Обустройство </a:t>
            </a:r>
            <a:r>
              <a:rPr lang="ru-RU" sz="1600" dirty="0">
                <a:solidFill>
                  <a:prstClr val="black"/>
                </a:solidFill>
              </a:rPr>
              <a:t>пешеходных переходов по ул. Северодвинской в районе д. 9-11, д.19-21.</a:t>
            </a:r>
          </a:p>
          <a:p>
            <a:pPr algn="just"/>
            <a:r>
              <a:rPr lang="ru-RU" sz="1600" dirty="0" smtClean="0">
                <a:solidFill>
                  <a:prstClr val="black"/>
                </a:solidFill>
              </a:rPr>
              <a:t>3. Установка </a:t>
            </a:r>
            <a:r>
              <a:rPr lang="ru-RU" sz="1600" dirty="0">
                <a:solidFill>
                  <a:prstClr val="black"/>
                </a:solidFill>
              </a:rPr>
              <a:t>знаков 5.21 «Жилая зона» по адресу: ул. </a:t>
            </a:r>
            <a:r>
              <a:rPr lang="ru-RU" sz="1600" dirty="0" err="1">
                <a:solidFill>
                  <a:prstClr val="black"/>
                </a:solidFill>
              </a:rPr>
              <a:t>Грекова</a:t>
            </a:r>
            <a:r>
              <a:rPr lang="ru-RU" sz="1600" dirty="0">
                <a:solidFill>
                  <a:prstClr val="black"/>
                </a:solidFill>
              </a:rPr>
              <a:t>, д. 14-16.</a:t>
            </a:r>
          </a:p>
          <a:p>
            <a:pPr algn="just"/>
            <a:r>
              <a:rPr lang="ru-RU" sz="1600" dirty="0" smtClean="0">
                <a:solidFill>
                  <a:prstClr val="black"/>
                </a:solidFill>
              </a:rPr>
              <a:t>4. Обустройство </a:t>
            </a:r>
            <a:r>
              <a:rPr lang="ru-RU" sz="1600" dirty="0">
                <a:solidFill>
                  <a:prstClr val="black"/>
                </a:solidFill>
              </a:rPr>
              <a:t>пешеходного перехода по адресу: ул. Тихомирова, д.10.</a:t>
            </a:r>
          </a:p>
          <a:p>
            <a:pPr algn="just"/>
            <a:r>
              <a:rPr lang="ru-RU" sz="1600" dirty="0" smtClean="0">
                <a:solidFill>
                  <a:prstClr val="black"/>
                </a:solidFill>
              </a:rPr>
              <a:t>5. Перенос </a:t>
            </a:r>
            <a:r>
              <a:rPr lang="ru-RU" sz="1600" dirty="0">
                <a:solidFill>
                  <a:prstClr val="black"/>
                </a:solidFill>
              </a:rPr>
              <a:t>бункерной площадки по адресу: ул. Тихомирова, д.5.</a:t>
            </a:r>
          </a:p>
          <a:p>
            <a:pPr algn="just"/>
            <a:r>
              <a:rPr lang="ru-RU" sz="1600" dirty="0" smtClean="0">
                <a:solidFill>
                  <a:prstClr val="black"/>
                </a:solidFill>
              </a:rPr>
              <a:t>6. Изменение </a:t>
            </a:r>
            <a:r>
              <a:rPr lang="ru-RU" sz="1600" dirty="0">
                <a:solidFill>
                  <a:prstClr val="black"/>
                </a:solidFill>
              </a:rPr>
              <a:t>организации дорожного движения на пересечении                        ул. Енисейской и пр. Шокальского.</a:t>
            </a:r>
          </a:p>
          <a:p>
            <a:pPr algn="just"/>
            <a:r>
              <a:rPr lang="ru-RU" sz="1600" dirty="0" smtClean="0">
                <a:solidFill>
                  <a:prstClr val="black"/>
                </a:solidFill>
              </a:rPr>
              <a:t>7. Установка </a:t>
            </a:r>
            <a:r>
              <a:rPr lang="ru-RU" sz="1600" dirty="0">
                <a:solidFill>
                  <a:prstClr val="black"/>
                </a:solidFill>
              </a:rPr>
              <a:t>дорожных знаков 3.27 «Остановка запрещена» с информационной табличкой 8.4.1 «Вид транспортного средства» по адресу: ул. Широкая от д.1 до д.9 к.1; ул. Полярная от ул. </a:t>
            </a:r>
            <a:r>
              <a:rPr lang="ru-RU" sz="1600" dirty="0" err="1">
                <a:solidFill>
                  <a:prstClr val="black"/>
                </a:solidFill>
              </a:rPr>
              <a:t>Молодцова</a:t>
            </a:r>
            <a:r>
              <a:rPr lang="ru-RU" sz="1600" dirty="0">
                <a:solidFill>
                  <a:prstClr val="black"/>
                </a:solidFill>
              </a:rPr>
              <a:t> до ул. Широкой.</a:t>
            </a:r>
          </a:p>
          <a:p>
            <a:pPr algn="just"/>
            <a:r>
              <a:rPr lang="ru-RU" sz="1600" dirty="0" smtClean="0">
                <a:solidFill>
                  <a:prstClr val="black"/>
                </a:solidFill>
              </a:rPr>
              <a:t>8. Установка </a:t>
            </a:r>
            <a:r>
              <a:rPr lang="ru-RU" sz="1600" dirty="0">
                <a:solidFill>
                  <a:prstClr val="black"/>
                </a:solidFill>
              </a:rPr>
              <a:t>ограждений (</a:t>
            </a:r>
            <a:r>
              <a:rPr lang="ru-RU" sz="1600" dirty="0" err="1">
                <a:solidFill>
                  <a:prstClr val="black"/>
                </a:solidFill>
              </a:rPr>
              <a:t>делиниаторов</a:t>
            </a:r>
            <a:r>
              <a:rPr lang="ru-RU" sz="1600" dirty="0">
                <a:solidFill>
                  <a:prstClr val="black"/>
                </a:solidFill>
              </a:rPr>
              <a:t>) препятствующих проезду автотранспорта через «Островок безопасности» на пересечении                     ул. Широкой и ул. </a:t>
            </a:r>
            <a:r>
              <a:rPr lang="ru-RU" sz="1600" dirty="0" err="1">
                <a:solidFill>
                  <a:prstClr val="black"/>
                </a:solidFill>
              </a:rPr>
              <a:t>Осташковской</a:t>
            </a:r>
            <a:r>
              <a:rPr lang="ru-RU" sz="1600" dirty="0">
                <a:solidFill>
                  <a:prstClr val="black"/>
                </a:solidFill>
              </a:rPr>
              <a:t>.</a:t>
            </a:r>
          </a:p>
        </p:txBody>
      </p:sp>
    </p:spTree>
    <p:extLst>
      <p:ext uri="{BB962C8B-B14F-4D97-AF65-F5344CB8AC3E}">
        <p14:creationId xmlns:p14="http://schemas.microsoft.com/office/powerpoint/2010/main" val="11168738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1403648" y="260648"/>
            <a:ext cx="648047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smtClean="0">
                <a:solidFill>
                  <a:prstClr val="black"/>
                </a:solidFill>
              </a:rPr>
              <a:t> </a:t>
            </a:r>
            <a:r>
              <a:rPr lang="ru-RU" b="1" dirty="0">
                <a:solidFill>
                  <a:prstClr val="black"/>
                </a:solidFill>
              </a:rPr>
              <a:t>Выявление самовольного строительства и незаконно размещенных некапитальных объектов</a:t>
            </a:r>
            <a:endParaRPr lang="ru-RU" dirty="0">
              <a:solidFill>
                <a:prstClr val="black"/>
              </a:solidFill>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5483" y="1628800"/>
            <a:ext cx="7052840" cy="39604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978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1403648" y="260648"/>
            <a:ext cx="648047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smtClean="0">
                <a:solidFill>
                  <a:prstClr val="black"/>
                </a:solidFill>
              </a:rPr>
              <a:t> </a:t>
            </a:r>
            <a:r>
              <a:rPr lang="ru-RU" b="1" dirty="0">
                <a:solidFill>
                  <a:prstClr val="black"/>
                </a:solidFill>
              </a:rPr>
              <a:t>Выявление освободившейся жилой площади, самовольно занятой жилой площади</a:t>
            </a:r>
            <a:endParaRPr lang="ru-RU" dirty="0">
              <a:solidFill>
                <a:prstClr val="black"/>
              </a:solidFill>
            </a:endParaRPr>
          </a:p>
        </p:txBody>
      </p:sp>
      <p:pic>
        <p:nvPicPr>
          <p:cNvPr id="7170" name="Picture 2" descr="D:\фрто\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1700808"/>
            <a:ext cx="3999393" cy="396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401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1998595" y="1916832"/>
            <a:ext cx="5711975"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smtClean="0"/>
              <a:t>1. </a:t>
            </a:r>
            <a:r>
              <a:rPr lang="ru-RU" dirty="0" smtClean="0"/>
              <a:t>На </a:t>
            </a:r>
            <a:r>
              <a:rPr lang="ru-RU" dirty="0"/>
              <a:t>3 МКД выполнена замена кровли(общей </a:t>
            </a:r>
            <a:r>
              <a:rPr lang="ru-RU" dirty="0"/>
              <a:t>площадью 14 969 </a:t>
            </a:r>
            <a:r>
              <a:rPr lang="ru-RU" dirty="0" err="1"/>
              <a:t>кв.м</a:t>
            </a:r>
            <a:r>
              <a:rPr lang="ru-RU" dirty="0"/>
              <a:t>.);</a:t>
            </a:r>
          </a:p>
          <a:p>
            <a:r>
              <a:rPr lang="ru-RU" dirty="0" smtClean="0"/>
              <a:t>2. В </a:t>
            </a:r>
            <a:r>
              <a:rPr lang="ru-RU" dirty="0"/>
              <a:t>3-х МКД проведены работы по капитальному ремонту инженерных </a:t>
            </a:r>
            <a:r>
              <a:rPr lang="ru-RU" dirty="0" smtClean="0"/>
              <a:t>систем.</a:t>
            </a:r>
            <a:endParaRPr lang="ru-RU" dirty="0"/>
          </a:p>
        </p:txBody>
      </p:sp>
      <p:sp>
        <p:nvSpPr>
          <p:cNvPr id="4" name="Прямоугольник 3"/>
          <p:cNvSpPr/>
          <p:nvPr/>
        </p:nvSpPr>
        <p:spPr>
          <a:xfrm>
            <a:off x="971600" y="204453"/>
            <a:ext cx="716428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dirty="0"/>
              <a:t>В 2015 г. за счет средств мероприятий по социально-экономическому развитию района (заказчик -  Управа района) произведен выборочный капитальный ремонт инженерных систем и замены кровли </a:t>
            </a:r>
            <a:r>
              <a:rPr lang="ru-RU" b="1" u="sng" dirty="0"/>
              <a:t>на 6 </a:t>
            </a:r>
            <a:r>
              <a:rPr lang="ru-RU" b="1" u="sng" dirty="0" smtClean="0"/>
              <a:t>объектах</a:t>
            </a:r>
            <a:r>
              <a:rPr lang="ru-RU" dirty="0"/>
              <a:t> </a:t>
            </a:r>
            <a:r>
              <a:rPr lang="ru-RU" dirty="0" smtClean="0"/>
              <a:t>на </a:t>
            </a:r>
            <a:r>
              <a:rPr lang="ru-RU" dirty="0"/>
              <a:t>общую сумму 7 991, 7 тыс. руб</a:t>
            </a:r>
            <a:r>
              <a:rPr lang="ru-RU" dirty="0" smtClean="0"/>
              <a:t>.</a:t>
            </a:r>
            <a:endParaRPr lang="ru-RU" dirty="0"/>
          </a:p>
        </p:txBody>
      </p:sp>
      <p:sp>
        <p:nvSpPr>
          <p:cNvPr id="7" name="Прямоугольник 6"/>
          <p:cNvSpPr/>
          <p:nvPr/>
        </p:nvSpPr>
        <p:spPr>
          <a:xfrm>
            <a:off x="1380058" y="3768080"/>
            <a:ext cx="7364429"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dirty="0"/>
              <a:t>За счет средств стимулирования управ районов произведен выборочный капитальный ремонт инженерных систем на  3 объектах.</a:t>
            </a:r>
            <a:endParaRPr lang="ru-RU" dirty="0"/>
          </a:p>
        </p:txBody>
      </p:sp>
      <p:sp>
        <p:nvSpPr>
          <p:cNvPr id="8" name="Прямоугольник 7"/>
          <p:cNvSpPr/>
          <p:nvPr/>
        </p:nvSpPr>
        <p:spPr>
          <a:xfrm>
            <a:off x="2339752" y="4941168"/>
            <a:ext cx="5009025"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dirty="0"/>
              <a:t>Выполнена замена дверей и окон в жилых домах на сумму 991 800,00 </a:t>
            </a:r>
            <a:r>
              <a:rPr lang="ru-RU" dirty="0" smtClean="0"/>
              <a:t>руб.</a:t>
            </a:r>
            <a:endParaRPr lang="ru-RU" dirty="0"/>
          </a:p>
        </p:txBody>
      </p:sp>
    </p:spTree>
    <p:extLst>
      <p:ext uri="{BB962C8B-B14F-4D97-AF65-F5344CB8AC3E}">
        <p14:creationId xmlns:p14="http://schemas.microsoft.com/office/powerpoint/2010/main" val="199818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ppt_w</p:attrName>
                                        </p:attrNameLst>
                                      </p:cBhvr>
                                      <p:tavLst>
                                        <p:tav tm="0" fmla="#ppt_w*sin(2.5*pi*$)">
                                          <p:val>
                                            <p:fltVal val="0"/>
                                          </p:val>
                                        </p:tav>
                                        <p:tav tm="100000">
                                          <p:val>
                                            <p:fltVal val="1"/>
                                          </p:val>
                                        </p:tav>
                                      </p:tavLst>
                                    </p:anim>
                                    <p:anim calcmode="lin" valueType="num">
                                      <p:cBhvr>
                                        <p:cTn id="30"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sp>
        <p:nvSpPr>
          <p:cNvPr id="11" name="Прямоугольник 10"/>
          <p:cNvSpPr/>
          <p:nvPr/>
        </p:nvSpPr>
        <p:spPr>
          <a:xfrm>
            <a:off x="899592" y="69679"/>
            <a:ext cx="7341086" cy="461665"/>
          </a:xfrm>
          <a:prstGeom prst="rect">
            <a:avLst/>
          </a:prstGeom>
        </p:spPr>
        <p:txBody>
          <a:bodyPr wrap="square">
            <a:spAutoFit/>
          </a:bodyPr>
          <a:lstStyle/>
          <a:p>
            <a:pPr algn="ctr"/>
            <a:r>
              <a:rPr lang="ru-RU" sz="2400" b="1" dirty="0" smtClean="0">
                <a:effectLst>
                  <a:outerShdw blurRad="38100" dist="38100" dir="2700000" algn="tl">
                    <a:srgbClr val="000000">
                      <a:alpha val="43137"/>
                    </a:srgbClr>
                  </a:outerShdw>
                </a:effectLst>
              </a:rPr>
              <a:t>Приведение подъездов в порядок в </a:t>
            </a:r>
            <a:r>
              <a:rPr lang="ru-RU" sz="2400" b="1" dirty="0" smtClean="0">
                <a:effectLst>
                  <a:outerShdw blurRad="38100" dist="38100" dir="2700000" algn="tl">
                    <a:srgbClr val="000000">
                      <a:alpha val="43137"/>
                    </a:srgbClr>
                  </a:outerShdw>
                </a:effectLst>
              </a:rPr>
              <a:t>2015 </a:t>
            </a:r>
            <a:r>
              <a:rPr lang="ru-RU" sz="2400" b="1" dirty="0" smtClean="0">
                <a:effectLst>
                  <a:outerShdw blurRad="38100" dist="38100" dir="2700000" algn="tl">
                    <a:srgbClr val="000000">
                      <a:alpha val="43137"/>
                    </a:srgbClr>
                  </a:outerShdw>
                </a:effectLst>
              </a:rPr>
              <a:t>году</a:t>
            </a:r>
            <a:endParaRPr lang="ru-RU" sz="2400" b="1" dirty="0"/>
          </a:p>
        </p:txBody>
      </p:sp>
      <p:sp>
        <p:nvSpPr>
          <p:cNvPr id="2" name="Прямоугольник 1"/>
          <p:cNvSpPr/>
          <p:nvPr/>
        </p:nvSpPr>
        <p:spPr>
          <a:xfrm>
            <a:off x="1115616" y="876747"/>
            <a:ext cx="3960440" cy="1323439"/>
          </a:xfrm>
          <a:prstGeom prst="rect">
            <a:avLst/>
          </a:prstGeom>
        </p:spPr>
        <p:txBody>
          <a:bodyPr wrap="square">
            <a:spAutoFit/>
          </a:bodyPr>
          <a:lstStyle/>
          <a:p>
            <a:pPr algn="ctr"/>
            <a:r>
              <a:rPr lang="ru-RU" sz="2000" dirty="0" smtClean="0"/>
              <a:t>Выполнен </a:t>
            </a:r>
            <a:r>
              <a:rPr lang="ru-RU" sz="2000" dirty="0"/>
              <a:t>ремонт 82-х подъездов многоквартирных домов </a:t>
            </a:r>
          </a:p>
          <a:p>
            <a:pPr algn="ctr"/>
            <a:r>
              <a:rPr lang="ru-RU" sz="2000" dirty="0"/>
              <a:t>плана 2015 года  по району Северное Медведково</a:t>
            </a:r>
            <a:endParaRPr lang="ru-RU" sz="2000" dirty="0"/>
          </a:p>
        </p:txBody>
      </p:sp>
      <p:pic>
        <p:nvPicPr>
          <p:cNvPr id="13314" name="Picture 2" descr="\\uprava\Doc\!Отчет главы управы перд СД 2016!\2016\фото к отчету\DSCN86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2233244"/>
            <a:ext cx="3384376" cy="2538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uprava\Doc\!Отчет главы управы перд СД 2016!\2016\фото к отчету\DSCN867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8785" y="1085503"/>
            <a:ext cx="3573735" cy="2680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7" name="Picture 5" descr="\\uprava\Doc\!Отчет главы управы перд СД 2016!\2016\фото к отчету\DSCN019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8785" y="3918917"/>
            <a:ext cx="3551659" cy="2663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8" name="Picture 6" descr="\\uprava\Doc\!Отчет главы управы перд СД 2016!\2016\фото к отчету\DSCN865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648" y="4231134"/>
            <a:ext cx="3384376" cy="2538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7978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316"/>
                                        </p:tgtEl>
                                        <p:attrNameLst>
                                          <p:attrName>style.visibility</p:attrName>
                                        </p:attrNameLst>
                                      </p:cBhvr>
                                      <p:to>
                                        <p:strVal val="visible"/>
                                      </p:to>
                                    </p:set>
                                    <p:animEffect transition="in" filter="fade">
                                      <p:cBhvr>
                                        <p:cTn id="11" dur="500"/>
                                        <p:tgtEl>
                                          <p:spTgt spid="133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317"/>
                                        </p:tgtEl>
                                        <p:attrNameLst>
                                          <p:attrName>style.visibility</p:attrName>
                                        </p:attrNameLst>
                                      </p:cBhvr>
                                      <p:to>
                                        <p:strVal val="visible"/>
                                      </p:to>
                                    </p:set>
                                    <p:animEffect transition="in" filter="fade">
                                      <p:cBhvr>
                                        <p:cTn id="15" dur="500"/>
                                        <p:tgtEl>
                                          <p:spTgt spid="133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318"/>
                                        </p:tgtEl>
                                        <p:attrNameLst>
                                          <p:attrName>style.visibility</p:attrName>
                                        </p:attrNameLst>
                                      </p:cBhvr>
                                      <p:to>
                                        <p:strVal val="visible"/>
                                      </p:to>
                                    </p:set>
                                    <p:animEffect transition="in" filter="fade">
                                      <p:cBhvr>
                                        <p:cTn id="19"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2195737" y="260648"/>
            <a:ext cx="5544616"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800" b="1" dirty="0" smtClean="0"/>
              <a:t> Социальная сфера</a:t>
            </a:r>
            <a:endParaRPr lang="ru-RU" sz="2800" dirty="0"/>
          </a:p>
        </p:txBody>
      </p:sp>
      <p:sp>
        <p:nvSpPr>
          <p:cNvPr id="3" name="Прямоугольник 2"/>
          <p:cNvSpPr/>
          <p:nvPr/>
        </p:nvSpPr>
        <p:spPr>
          <a:xfrm>
            <a:off x="1117898" y="1196752"/>
            <a:ext cx="7848872"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600" b="1" dirty="0"/>
              <a:t>Ремонт квартир льготных категорий граждан, приспособление квартир инвалидов-колясочников</a:t>
            </a:r>
          </a:p>
          <a:p>
            <a:r>
              <a:rPr lang="ru-RU" sz="1600" dirty="0"/>
              <a:t>В 2015г. было отремонтировано 5  квартир ветеранов Великой Отечественной войны на сумму более 474 тыс. 400 руб.,  также отремонтирована 1 квартира ребенка-сироты на сумму 220 тыс.400 </a:t>
            </a:r>
            <a:r>
              <a:rPr lang="ru-RU" sz="1600" dirty="0" smtClean="0"/>
              <a:t>руб.</a:t>
            </a:r>
            <a:endParaRPr lang="ru-RU" sz="1600" dirty="0"/>
          </a:p>
          <a:p>
            <a:r>
              <a:rPr lang="ru-RU" sz="1600" b="1" dirty="0"/>
              <a:t> </a:t>
            </a:r>
            <a:endParaRPr lang="ru-RU" sz="1600" dirty="0"/>
          </a:p>
          <a:p>
            <a:r>
              <a:rPr lang="ru-RU" sz="1600" b="1" dirty="0"/>
              <a:t>Оказание материальной помощи льготным категориям граждан, в том числе в натуральном выражении</a:t>
            </a:r>
          </a:p>
          <a:p>
            <a:r>
              <a:rPr lang="ru-RU" sz="1600" dirty="0"/>
              <a:t>За отчётный период единовременную материальную помощь получили 247 человек на  общую сумму 1млн. 399  тыс. 800 руб.</a:t>
            </a:r>
          </a:p>
        </p:txBody>
      </p:sp>
      <p:pic>
        <p:nvPicPr>
          <p:cNvPr id="14338" name="Picture 2" descr="\\uprava\Doc\Соц сфера\отчет главы перед СД соц\ФОТО к докладу соц\платформа Заревый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3861047"/>
            <a:ext cx="3854710" cy="28910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5892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4338"/>
                                        </p:tgtEl>
                                        <p:attrNameLst>
                                          <p:attrName>style.visibility</p:attrName>
                                        </p:attrNameLst>
                                      </p:cBhvr>
                                      <p:to>
                                        <p:strVal val="visible"/>
                                      </p:to>
                                    </p:set>
                                    <p:anim calcmode="lin" valueType="num">
                                      <p:cBhvr>
                                        <p:cTn id="13" dur="500" fill="hold"/>
                                        <p:tgtEl>
                                          <p:spTgt spid="14338"/>
                                        </p:tgtEl>
                                        <p:attrNameLst>
                                          <p:attrName>ppt_w</p:attrName>
                                        </p:attrNameLst>
                                      </p:cBhvr>
                                      <p:tavLst>
                                        <p:tav tm="0">
                                          <p:val>
                                            <p:fltVal val="0"/>
                                          </p:val>
                                        </p:tav>
                                        <p:tav tm="100000">
                                          <p:val>
                                            <p:strVal val="#ppt_w"/>
                                          </p:val>
                                        </p:tav>
                                      </p:tavLst>
                                    </p:anim>
                                    <p:anim calcmode="lin" valueType="num">
                                      <p:cBhvr>
                                        <p:cTn id="14" dur="500" fill="hold"/>
                                        <p:tgtEl>
                                          <p:spTgt spid="14338"/>
                                        </p:tgtEl>
                                        <p:attrNameLst>
                                          <p:attrName>ppt_h</p:attrName>
                                        </p:attrNameLst>
                                      </p:cBhvr>
                                      <p:tavLst>
                                        <p:tav tm="0">
                                          <p:val>
                                            <p:fltVal val="0"/>
                                          </p:val>
                                        </p:tav>
                                        <p:tav tm="100000">
                                          <p:val>
                                            <p:strVal val="#ppt_h"/>
                                          </p:val>
                                        </p:tav>
                                      </p:tavLst>
                                    </p:anim>
                                    <p:animEffect transition="in" filter="fade">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9218" name="Picture 2" descr="C:\Users\SidnevaEN\Desktop\Карта Безбарьерной среды.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1039962"/>
            <a:ext cx="5358893" cy="40252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15616" y="116632"/>
            <a:ext cx="6984776"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a:t>Участие в работе по приспособлению общественной инфраструктуры для инвалидов и других </a:t>
            </a:r>
            <a:endParaRPr lang="en-US" b="1" dirty="0" smtClean="0"/>
          </a:p>
          <a:p>
            <a:pPr algn="ctr"/>
            <a:r>
              <a:rPr lang="ru-RU" b="1" dirty="0" smtClean="0"/>
              <a:t>маломобильных </a:t>
            </a:r>
            <a:r>
              <a:rPr lang="ru-RU" b="1" dirty="0"/>
              <a:t>групп населения</a:t>
            </a:r>
            <a:endParaRPr lang="ru-RU" dirty="0"/>
          </a:p>
        </p:txBody>
      </p:sp>
      <p:sp>
        <p:nvSpPr>
          <p:cNvPr id="6" name="Прямоугольник 5"/>
          <p:cNvSpPr/>
          <p:nvPr/>
        </p:nvSpPr>
        <p:spPr>
          <a:xfrm>
            <a:off x="1115616" y="5013176"/>
            <a:ext cx="7848872"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dirty="0"/>
              <a:t>В целях формирования </a:t>
            </a:r>
            <a:r>
              <a:rPr lang="ru-RU" dirty="0" err="1"/>
              <a:t>безбарьерной</a:t>
            </a:r>
            <a:r>
              <a:rPr lang="ru-RU" dirty="0"/>
              <a:t> среды для инвалидов и граждан с ограничениями жизнедеятельности, в отчетном периоде  за счет средств управы района в размере  1 млн. 700 тыс. руб. установлена подъемная платформа по адресу: </a:t>
            </a:r>
            <a:r>
              <a:rPr lang="ru-RU" dirty="0" err="1"/>
              <a:t>Заревый</a:t>
            </a:r>
            <a:r>
              <a:rPr lang="ru-RU" dirty="0"/>
              <a:t> </a:t>
            </a:r>
            <a:r>
              <a:rPr lang="ru-RU" dirty="0" err="1"/>
              <a:t>пр</a:t>
            </a:r>
            <a:r>
              <a:rPr lang="ru-RU" dirty="0"/>
              <a:t>-д, д.4, 1 подъезд,, оснащенная средствами диспетчерского и визуального контроля с организацией на ОДС удаленного автоматизированного места.</a:t>
            </a:r>
            <a:endParaRPr lang="ru-RU" dirty="0"/>
          </a:p>
        </p:txBody>
      </p:sp>
    </p:spTree>
    <p:extLst>
      <p:ext uri="{BB962C8B-B14F-4D97-AF65-F5344CB8AC3E}">
        <p14:creationId xmlns:p14="http://schemas.microsoft.com/office/powerpoint/2010/main" val="4129684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par>
                                <p:cTn id="11" presetID="45"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1763688" y="182588"/>
            <a:ext cx="6044941"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800" b="1" dirty="0" smtClean="0"/>
              <a:t> </a:t>
            </a:r>
            <a:r>
              <a:rPr lang="ru-RU" sz="2800" b="1" dirty="0"/>
              <a:t>Организация отдыха, оздоровление детей и занятости подростков</a:t>
            </a:r>
            <a:endParaRPr lang="ru-RU" sz="2800" dirty="0"/>
          </a:p>
        </p:txBody>
      </p:sp>
      <p:sp>
        <p:nvSpPr>
          <p:cNvPr id="3" name="Прямоугольник 2"/>
          <p:cNvSpPr/>
          <p:nvPr/>
        </p:nvSpPr>
        <p:spPr>
          <a:xfrm>
            <a:off x="1115616" y="1556792"/>
            <a:ext cx="7848872"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600" dirty="0"/>
              <a:t>В 2015 году регистрация заявителей для  получение отдыха за счёт средств бюджета города в детских оздоровительных лагерях производилась на сайте государственных услуг. Работу по оформлению документов ведет туристическое агентство «</a:t>
            </a:r>
            <a:r>
              <a:rPr lang="ru-RU" sz="1600" dirty="0" err="1"/>
              <a:t>Мосгортур</a:t>
            </a:r>
            <a:r>
              <a:rPr lang="ru-RU" sz="1600" dirty="0"/>
              <a:t>».</a:t>
            </a:r>
          </a:p>
          <a:p>
            <a:r>
              <a:rPr lang="ru-RU" sz="1600" dirty="0"/>
              <a:t>За 2015 год по информации Центра занятости СВАО были трудоустроены  105 несовершеннолетних жителя района, желающих трудоустроиться в летний период.</a:t>
            </a:r>
          </a:p>
          <a:p>
            <a:r>
              <a:rPr lang="ru-RU" sz="1600" dirty="0"/>
              <a:t>Комиссией по делам несовершеннолетних и защите их прав в центр занятости для последующего трудоустройства было направлено 6 несовершеннолетних, состоящих на учете комиссии</a:t>
            </a:r>
          </a:p>
        </p:txBody>
      </p:sp>
      <p:pic>
        <p:nvPicPr>
          <p:cNvPr id="15362" name="Picture 2" descr="\\uprava\Doc\Соц сфера\отчет главы перед СД соц\ФОТО к докладу соц\картинг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4196" y="4013795"/>
            <a:ext cx="3231962" cy="24239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3" name="Picture 3" descr="\\uprava\Doc\Соц сфера\отчет главы перед СД соц\ФОТО к докладу соц\26 09 15 интернац воспитание.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7923" y="4014886"/>
            <a:ext cx="3600400" cy="2391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308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p:cTn id="13" dur="500" fill="hold"/>
                                        <p:tgtEl>
                                          <p:spTgt spid="15362"/>
                                        </p:tgtEl>
                                        <p:attrNameLst>
                                          <p:attrName>ppt_w</p:attrName>
                                        </p:attrNameLst>
                                      </p:cBhvr>
                                      <p:tavLst>
                                        <p:tav tm="0">
                                          <p:val>
                                            <p:fltVal val="0"/>
                                          </p:val>
                                        </p:tav>
                                        <p:tav tm="100000">
                                          <p:val>
                                            <p:strVal val="#ppt_w"/>
                                          </p:val>
                                        </p:tav>
                                      </p:tavLst>
                                    </p:anim>
                                    <p:anim calcmode="lin" valueType="num">
                                      <p:cBhvr>
                                        <p:cTn id="14" dur="500" fill="hold"/>
                                        <p:tgtEl>
                                          <p:spTgt spid="15362"/>
                                        </p:tgtEl>
                                        <p:attrNameLst>
                                          <p:attrName>ppt_h</p:attrName>
                                        </p:attrNameLst>
                                      </p:cBhvr>
                                      <p:tavLst>
                                        <p:tav tm="0">
                                          <p:val>
                                            <p:fltVal val="0"/>
                                          </p:val>
                                        </p:tav>
                                        <p:tav tm="100000">
                                          <p:val>
                                            <p:strVal val="#ppt_h"/>
                                          </p:val>
                                        </p:tav>
                                      </p:tavLst>
                                    </p:anim>
                                    <p:animEffect transition="in" filter="fade">
                                      <p:cBhvr>
                                        <p:cTn id="15" dur="500"/>
                                        <p:tgtEl>
                                          <p:spTgt spid="15362"/>
                                        </p:tgtEl>
                                      </p:cBhvr>
                                    </p:animEffec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15363"/>
                                        </p:tgtEl>
                                        <p:attrNameLst>
                                          <p:attrName>style.visibility</p:attrName>
                                        </p:attrNameLst>
                                      </p:cBhvr>
                                      <p:to>
                                        <p:strVal val="visible"/>
                                      </p:to>
                                    </p:set>
                                    <p:anim calcmode="lin" valueType="num">
                                      <p:cBhvr>
                                        <p:cTn id="19" dur="500" fill="hold"/>
                                        <p:tgtEl>
                                          <p:spTgt spid="15363"/>
                                        </p:tgtEl>
                                        <p:attrNameLst>
                                          <p:attrName>ppt_w</p:attrName>
                                        </p:attrNameLst>
                                      </p:cBhvr>
                                      <p:tavLst>
                                        <p:tav tm="0">
                                          <p:val>
                                            <p:fltVal val="0"/>
                                          </p:val>
                                        </p:tav>
                                        <p:tav tm="100000">
                                          <p:val>
                                            <p:strVal val="#ppt_w"/>
                                          </p:val>
                                        </p:tav>
                                      </p:tavLst>
                                    </p:anim>
                                    <p:anim calcmode="lin" valueType="num">
                                      <p:cBhvr>
                                        <p:cTn id="20" dur="500" fill="hold"/>
                                        <p:tgtEl>
                                          <p:spTgt spid="15363"/>
                                        </p:tgtEl>
                                        <p:attrNameLst>
                                          <p:attrName>ppt_h</p:attrName>
                                        </p:attrNameLst>
                                      </p:cBhvr>
                                      <p:tavLst>
                                        <p:tav tm="0">
                                          <p:val>
                                            <p:fltVal val="0"/>
                                          </p:val>
                                        </p:tav>
                                        <p:tav tm="100000">
                                          <p:val>
                                            <p:strVal val="#ppt_h"/>
                                          </p:val>
                                        </p:tav>
                                      </p:tavLst>
                                    </p:anim>
                                    <p:animEffect transition="in" filter="fade">
                                      <p:cBhvr>
                                        <p:cTn id="21"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prava\Doc\Соц сфера\отчет главы перед СД соц\ФОТО к докладу соц\Папка фото №1 Цветик-семицветик\IMG_9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8666" y="1412775"/>
            <a:ext cx="3779055" cy="21239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883521" y="210740"/>
            <a:ext cx="7341086" cy="954107"/>
          </a:xfrm>
          <a:prstGeom prst="rect">
            <a:avLst/>
          </a:prstGeom>
        </p:spPr>
        <p:txBody>
          <a:bodyPr wrap="square">
            <a:spAutoFit/>
          </a:bodyPr>
          <a:lstStyle/>
          <a:p>
            <a:pPr algn="ctr"/>
            <a:r>
              <a:rPr lang="ru-RU" sz="2800" b="1" dirty="0"/>
              <a:t>Творческие конкурсы для молодежи и пожилых людей</a:t>
            </a:r>
            <a:endParaRPr lang="ru-RU" sz="2800" b="1" dirty="0">
              <a:solidFill>
                <a:prstClr val="black"/>
              </a:solidFill>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580112" y="3992769"/>
            <a:ext cx="2508401" cy="25084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5262339" y="6156216"/>
            <a:ext cx="2603402" cy="307777"/>
          </a:xfrm>
          <a:prstGeom prst="rect">
            <a:avLst/>
          </a:prstGeom>
          <a:solidFill>
            <a:schemeClr val="bg1"/>
          </a:solidFill>
        </p:spPr>
        <p:txBody>
          <a:bodyPr wrap="square" rtlCol="0">
            <a:spAutoFit/>
          </a:bodyPr>
          <a:lstStyle/>
          <a:p>
            <a:pPr algn="ctr"/>
            <a:r>
              <a:rPr lang="ru-RU" sz="1400" b="1" dirty="0"/>
              <a:t>Декада инвалидов </a:t>
            </a:r>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33973" y="1386334"/>
            <a:ext cx="2176827" cy="21768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22459" y="3206182"/>
            <a:ext cx="2405844" cy="307777"/>
          </a:xfrm>
          <a:prstGeom prst="rect">
            <a:avLst/>
          </a:prstGeom>
          <a:solidFill>
            <a:schemeClr val="bg1"/>
          </a:solidFill>
        </p:spPr>
        <p:txBody>
          <a:bodyPr wrap="square" rtlCol="0">
            <a:spAutoFit/>
          </a:bodyPr>
          <a:lstStyle/>
          <a:p>
            <a:pPr algn="ctr"/>
            <a:r>
              <a:rPr lang="ru-RU" sz="1400" b="1" dirty="0" smtClean="0"/>
              <a:t>Творческий конкурс</a:t>
            </a:r>
            <a:endParaRPr lang="ru-RU" sz="1400" b="1" dirty="0"/>
          </a:p>
        </p:txBody>
      </p:sp>
      <p:sp>
        <p:nvSpPr>
          <p:cNvPr id="20" name="TextBox 19"/>
          <p:cNvSpPr txBox="1"/>
          <p:nvPr/>
        </p:nvSpPr>
        <p:spPr>
          <a:xfrm>
            <a:off x="4699992" y="3198823"/>
            <a:ext cx="2736304" cy="307777"/>
          </a:xfrm>
          <a:prstGeom prst="rect">
            <a:avLst/>
          </a:prstGeom>
          <a:solidFill>
            <a:schemeClr val="bg1"/>
          </a:solidFill>
        </p:spPr>
        <p:txBody>
          <a:bodyPr wrap="square" rtlCol="0">
            <a:spAutoFit/>
          </a:bodyPr>
          <a:lstStyle/>
          <a:p>
            <a:pPr algn="ctr"/>
            <a:r>
              <a:rPr lang="ru-RU" sz="1400" b="1" dirty="0" smtClean="0"/>
              <a:t>Цветик-</a:t>
            </a:r>
            <a:r>
              <a:rPr lang="ru-RU" sz="1400" b="1" dirty="0" err="1" smtClean="0"/>
              <a:t>семицветик</a:t>
            </a:r>
            <a:endParaRPr lang="ru-RU" sz="1400" b="1" dirty="0"/>
          </a:p>
        </p:txBody>
      </p:sp>
      <p:pic>
        <p:nvPicPr>
          <p:cNvPr id="5123" name="Picture 3" descr="\\uprava\Doc\Соц сфера\отчет главы перед СД соц\ФОТО к докладу соц\Папка фото №2 фестиваль Мост Мира\IMG_2383 - копия.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8792" y="4068897"/>
            <a:ext cx="3251200" cy="2438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83521" y="6168599"/>
            <a:ext cx="2232248" cy="307777"/>
          </a:xfrm>
          <a:prstGeom prst="rect">
            <a:avLst/>
          </a:prstGeom>
          <a:solidFill>
            <a:schemeClr val="bg1"/>
          </a:solidFill>
        </p:spPr>
        <p:txBody>
          <a:bodyPr wrap="square" rtlCol="0">
            <a:spAutoFit/>
          </a:bodyPr>
          <a:lstStyle/>
          <a:p>
            <a:pPr algn="ctr"/>
            <a:r>
              <a:rPr lang="ru-RU" sz="1400" b="1" dirty="0" smtClean="0"/>
              <a:t>«</a:t>
            </a:r>
            <a:r>
              <a:rPr lang="ru-RU" sz="1400" b="1" dirty="0"/>
              <a:t>Мост мира</a:t>
            </a:r>
            <a:r>
              <a:rPr lang="ru-RU" sz="1400" b="1" dirty="0" smtClean="0"/>
              <a:t>»</a:t>
            </a:r>
            <a:endParaRPr lang="ru-RU" sz="1400" b="1" dirty="0"/>
          </a:p>
        </p:txBody>
      </p:sp>
    </p:spTree>
    <p:extLst>
      <p:ext uri="{BB962C8B-B14F-4D97-AF65-F5344CB8AC3E}">
        <p14:creationId xmlns:p14="http://schemas.microsoft.com/office/powerpoint/2010/main" val="2183446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wheel(1)">
                                      <p:cBhvr>
                                        <p:cTn id="7" dur="2000"/>
                                        <p:tgtEl>
                                          <p:spTgt spid="2055"/>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2500"/>
                            </p:stCondLst>
                            <p:childTnLst>
                              <p:par>
                                <p:cTn id="13" presetID="53" presetClass="entr" presetSubtype="16"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p:cTn id="15" dur="500" fill="hold"/>
                                        <p:tgtEl>
                                          <p:spTgt spid="5122"/>
                                        </p:tgtEl>
                                        <p:attrNameLst>
                                          <p:attrName>ppt_w</p:attrName>
                                        </p:attrNameLst>
                                      </p:cBhvr>
                                      <p:tavLst>
                                        <p:tav tm="0">
                                          <p:val>
                                            <p:fltVal val="0"/>
                                          </p:val>
                                        </p:tav>
                                        <p:tav tm="100000">
                                          <p:val>
                                            <p:strVal val="#ppt_w"/>
                                          </p:val>
                                        </p:tav>
                                      </p:tavLst>
                                    </p:anim>
                                    <p:anim calcmode="lin" valueType="num">
                                      <p:cBhvr>
                                        <p:cTn id="16" dur="500" fill="hold"/>
                                        <p:tgtEl>
                                          <p:spTgt spid="5122"/>
                                        </p:tgtEl>
                                        <p:attrNameLst>
                                          <p:attrName>ppt_h</p:attrName>
                                        </p:attrNameLst>
                                      </p:cBhvr>
                                      <p:tavLst>
                                        <p:tav tm="0">
                                          <p:val>
                                            <p:fltVal val="0"/>
                                          </p:val>
                                        </p:tav>
                                        <p:tav tm="100000">
                                          <p:val>
                                            <p:strVal val="#ppt_h"/>
                                          </p:val>
                                        </p:tav>
                                      </p:tavLst>
                                    </p:anim>
                                    <p:animEffect transition="in" filter="fade">
                                      <p:cBhvr>
                                        <p:cTn id="17" dur="500"/>
                                        <p:tgtEl>
                                          <p:spTgt spid="5122"/>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21" presetClass="entr" presetSubtype="1" fill="hold" nodeType="withEffect">
                                  <p:stCondLst>
                                    <p:cond delay="0"/>
                                  </p:stCondLst>
                                  <p:childTnLst>
                                    <p:set>
                                      <p:cBhvr>
                                        <p:cTn id="23" dur="1" fill="hold">
                                          <p:stCondLst>
                                            <p:cond delay="0"/>
                                          </p:stCondLst>
                                        </p:cTn>
                                        <p:tgtEl>
                                          <p:spTgt spid="2053"/>
                                        </p:tgtEl>
                                        <p:attrNameLst>
                                          <p:attrName>style.visibility</p:attrName>
                                        </p:attrNameLst>
                                      </p:cBhvr>
                                      <p:to>
                                        <p:strVal val="visible"/>
                                      </p:to>
                                    </p:set>
                                    <p:animEffect transition="in" filter="wheel(1)">
                                      <p:cBhvr>
                                        <p:cTn id="24" dur="2000"/>
                                        <p:tgtEl>
                                          <p:spTgt spid="2053"/>
                                        </p:tgtEl>
                                      </p:cBhvr>
                                    </p:animEffect>
                                  </p:childTnLst>
                                </p:cTn>
                              </p:par>
                            </p:childTnLst>
                          </p:cTn>
                        </p:par>
                        <p:par>
                          <p:cTn id="25" fill="hold">
                            <p:stCondLst>
                              <p:cond delay="5000"/>
                            </p:stCondLst>
                            <p:childTnLst>
                              <p:par>
                                <p:cTn id="26" presetID="16" presetClass="entr" presetSubtype="2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5500"/>
                            </p:stCondLst>
                            <p:childTnLst>
                              <p:par>
                                <p:cTn id="30" presetID="53" presetClass="entr" presetSubtype="16" fill="hold" nodeType="afterEffect">
                                  <p:stCondLst>
                                    <p:cond delay="0"/>
                                  </p:stCondLst>
                                  <p:childTnLst>
                                    <p:set>
                                      <p:cBhvr>
                                        <p:cTn id="31" dur="1" fill="hold">
                                          <p:stCondLst>
                                            <p:cond delay="0"/>
                                          </p:stCondLst>
                                        </p:cTn>
                                        <p:tgtEl>
                                          <p:spTgt spid="5123"/>
                                        </p:tgtEl>
                                        <p:attrNameLst>
                                          <p:attrName>style.visibility</p:attrName>
                                        </p:attrNameLst>
                                      </p:cBhvr>
                                      <p:to>
                                        <p:strVal val="visible"/>
                                      </p:to>
                                    </p:set>
                                    <p:anim calcmode="lin" valueType="num">
                                      <p:cBhvr>
                                        <p:cTn id="32" dur="500" fill="hold"/>
                                        <p:tgtEl>
                                          <p:spTgt spid="5123"/>
                                        </p:tgtEl>
                                        <p:attrNameLst>
                                          <p:attrName>ppt_w</p:attrName>
                                        </p:attrNameLst>
                                      </p:cBhvr>
                                      <p:tavLst>
                                        <p:tav tm="0">
                                          <p:val>
                                            <p:fltVal val="0"/>
                                          </p:val>
                                        </p:tav>
                                        <p:tav tm="100000">
                                          <p:val>
                                            <p:strVal val="#ppt_w"/>
                                          </p:val>
                                        </p:tav>
                                      </p:tavLst>
                                    </p:anim>
                                    <p:anim calcmode="lin" valueType="num">
                                      <p:cBhvr>
                                        <p:cTn id="33" dur="500" fill="hold"/>
                                        <p:tgtEl>
                                          <p:spTgt spid="5123"/>
                                        </p:tgtEl>
                                        <p:attrNameLst>
                                          <p:attrName>ppt_h</p:attrName>
                                        </p:attrNameLst>
                                      </p:cBhvr>
                                      <p:tavLst>
                                        <p:tav tm="0">
                                          <p:val>
                                            <p:fltVal val="0"/>
                                          </p:val>
                                        </p:tav>
                                        <p:tav tm="100000">
                                          <p:val>
                                            <p:strVal val="#ppt_h"/>
                                          </p:val>
                                        </p:tav>
                                      </p:tavLst>
                                    </p:anim>
                                    <p:animEffect transition="in" filter="fade">
                                      <p:cBhvr>
                                        <p:cTn id="34" dur="500"/>
                                        <p:tgtEl>
                                          <p:spTgt spid="5123"/>
                                        </p:tgtEl>
                                      </p:cBhvr>
                                    </p:animEffect>
                                  </p:childTnLst>
                                </p:cTn>
                              </p:par>
                            </p:childTnLst>
                          </p:cTn>
                        </p:par>
                        <p:par>
                          <p:cTn id="35" fill="hold">
                            <p:stCondLst>
                              <p:cond delay="6000"/>
                            </p:stCondLst>
                            <p:childTnLst>
                              <p:par>
                                <p:cTn id="36" presetID="16" presetClass="entr" presetSubtype="2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0"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2" name="Прямоугольник 1"/>
          <p:cNvSpPr/>
          <p:nvPr/>
        </p:nvSpPr>
        <p:spPr>
          <a:xfrm>
            <a:off x="1247477" y="107869"/>
            <a:ext cx="6909038" cy="923330"/>
          </a:xfrm>
          <a:prstGeom prst="rect">
            <a:avLst/>
          </a:prstGeom>
        </p:spPr>
        <p:txBody>
          <a:bodyPr wrap="square">
            <a:spAutoFit/>
          </a:bodyPr>
          <a:lstStyle/>
          <a:p>
            <a:pPr algn="ctr"/>
            <a:r>
              <a:rPr lang="ru-RU" dirty="0">
                <a:solidFill>
                  <a:prstClr val="black"/>
                </a:solidFill>
              </a:rPr>
              <a:t>В 2015 году в рамках программы реконструкции микрорайонов с пятиэтажными жилыми домами первого периода индустриального домостроения были отселены и снесены 3 дома</a:t>
            </a:r>
          </a:p>
        </p:txBody>
      </p:sp>
      <p:pic>
        <p:nvPicPr>
          <p:cNvPr id="8194" name="Picture 2" descr="\\uprava\Doc\!Отчет главы управы перд СД 2016!\Надьярный\20151118_0858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4064477"/>
            <a:ext cx="3600400" cy="27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7" name="Picture 5" descr="\\uprava\Doc\!Отчет главы управы перд СД 2016!\Надьярный\20151120_11304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1954" y="4054208"/>
            <a:ext cx="2001920" cy="2669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uprava\Doc\!Отчет главы управы перд СД 2016!\Надьярный\IMG_775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143" b="17820"/>
          <a:stretch/>
        </p:blipFill>
        <p:spPr bwMode="auto">
          <a:xfrm>
            <a:off x="1907704" y="1209226"/>
            <a:ext cx="2041226" cy="2643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9" name="Picture 7" descr="\\uprava\Doc\!Отчет главы управы перд СД 2016!\Надьярный\2015_12_17_17213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7163" y="1132634"/>
            <a:ext cx="4090773" cy="2797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286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p:cTn id="7" dur="500" fill="hold"/>
                                        <p:tgtEl>
                                          <p:spTgt spid="8198"/>
                                        </p:tgtEl>
                                        <p:attrNameLst>
                                          <p:attrName>ppt_w</p:attrName>
                                        </p:attrNameLst>
                                      </p:cBhvr>
                                      <p:tavLst>
                                        <p:tav tm="0">
                                          <p:val>
                                            <p:fltVal val="0"/>
                                          </p:val>
                                        </p:tav>
                                        <p:tav tm="100000">
                                          <p:val>
                                            <p:strVal val="#ppt_w"/>
                                          </p:val>
                                        </p:tav>
                                      </p:tavLst>
                                    </p:anim>
                                    <p:anim calcmode="lin" valueType="num">
                                      <p:cBhvr>
                                        <p:cTn id="8" dur="500" fill="hold"/>
                                        <p:tgtEl>
                                          <p:spTgt spid="8198"/>
                                        </p:tgtEl>
                                        <p:attrNameLst>
                                          <p:attrName>ppt_h</p:attrName>
                                        </p:attrNameLst>
                                      </p:cBhvr>
                                      <p:tavLst>
                                        <p:tav tm="0">
                                          <p:val>
                                            <p:fltVal val="0"/>
                                          </p:val>
                                        </p:tav>
                                        <p:tav tm="100000">
                                          <p:val>
                                            <p:strVal val="#ppt_h"/>
                                          </p:val>
                                        </p:tav>
                                      </p:tavLst>
                                    </p:anim>
                                    <p:animEffect transition="in" filter="fade">
                                      <p:cBhvr>
                                        <p:cTn id="9" dur="500"/>
                                        <p:tgtEl>
                                          <p:spTgt spid="819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199"/>
                                        </p:tgtEl>
                                        <p:attrNameLst>
                                          <p:attrName>style.visibility</p:attrName>
                                        </p:attrNameLst>
                                      </p:cBhvr>
                                      <p:to>
                                        <p:strVal val="visible"/>
                                      </p:to>
                                    </p:set>
                                    <p:anim calcmode="lin" valueType="num">
                                      <p:cBhvr>
                                        <p:cTn id="13" dur="500" fill="hold"/>
                                        <p:tgtEl>
                                          <p:spTgt spid="8199"/>
                                        </p:tgtEl>
                                        <p:attrNameLst>
                                          <p:attrName>ppt_w</p:attrName>
                                        </p:attrNameLst>
                                      </p:cBhvr>
                                      <p:tavLst>
                                        <p:tav tm="0">
                                          <p:val>
                                            <p:fltVal val="0"/>
                                          </p:val>
                                        </p:tav>
                                        <p:tav tm="100000">
                                          <p:val>
                                            <p:strVal val="#ppt_w"/>
                                          </p:val>
                                        </p:tav>
                                      </p:tavLst>
                                    </p:anim>
                                    <p:anim calcmode="lin" valueType="num">
                                      <p:cBhvr>
                                        <p:cTn id="14" dur="500" fill="hold"/>
                                        <p:tgtEl>
                                          <p:spTgt spid="8199"/>
                                        </p:tgtEl>
                                        <p:attrNameLst>
                                          <p:attrName>ppt_h</p:attrName>
                                        </p:attrNameLst>
                                      </p:cBhvr>
                                      <p:tavLst>
                                        <p:tav tm="0">
                                          <p:val>
                                            <p:fltVal val="0"/>
                                          </p:val>
                                        </p:tav>
                                        <p:tav tm="100000">
                                          <p:val>
                                            <p:strVal val="#ppt_h"/>
                                          </p:val>
                                        </p:tav>
                                      </p:tavLst>
                                    </p:anim>
                                    <p:animEffect transition="in" filter="fade">
                                      <p:cBhvr>
                                        <p:cTn id="15" dur="500"/>
                                        <p:tgtEl>
                                          <p:spTgt spid="819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 calcmode="lin" valueType="num">
                                      <p:cBhvr>
                                        <p:cTn id="19" dur="500" fill="hold"/>
                                        <p:tgtEl>
                                          <p:spTgt spid="8194"/>
                                        </p:tgtEl>
                                        <p:attrNameLst>
                                          <p:attrName>ppt_w</p:attrName>
                                        </p:attrNameLst>
                                      </p:cBhvr>
                                      <p:tavLst>
                                        <p:tav tm="0">
                                          <p:val>
                                            <p:fltVal val="0"/>
                                          </p:val>
                                        </p:tav>
                                        <p:tav tm="100000">
                                          <p:val>
                                            <p:strVal val="#ppt_w"/>
                                          </p:val>
                                        </p:tav>
                                      </p:tavLst>
                                    </p:anim>
                                    <p:anim calcmode="lin" valueType="num">
                                      <p:cBhvr>
                                        <p:cTn id="20" dur="500" fill="hold"/>
                                        <p:tgtEl>
                                          <p:spTgt spid="8194"/>
                                        </p:tgtEl>
                                        <p:attrNameLst>
                                          <p:attrName>ppt_h</p:attrName>
                                        </p:attrNameLst>
                                      </p:cBhvr>
                                      <p:tavLst>
                                        <p:tav tm="0">
                                          <p:val>
                                            <p:fltVal val="0"/>
                                          </p:val>
                                        </p:tav>
                                        <p:tav tm="100000">
                                          <p:val>
                                            <p:strVal val="#ppt_h"/>
                                          </p:val>
                                        </p:tav>
                                      </p:tavLst>
                                    </p:anim>
                                    <p:animEffect transition="in" filter="fade">
                                      <p:cBhvr>
                                        <p:cTn id="21" dur="500"/>
                                        <p:tgtEl>
                                          <p:spTgt spid="819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p:cTn id="25" dur="500" fill="hold"/>
                                        <p:tgtEl>
                                          <p:spTgt spid="8197"/>
                                        </p:tgtEl>
                                        <p:attrNameLst>
                                          <p:attrName>ppt_w</p:attrName>
                                        </p:attrNameLst>
                                      </p:cBhvr>
                                      <p:tavLst>
                                        <p:tav tm="0">
                                          <p:val>
                                            <p:fltVal val="0"/>
                                          </p:val>
                                        </p:tav>
                                        <p:tav tm="100000">
                                          <p:val>
                                            <p:strVal val="#ppt_w"/>
                                          </p:val>
                                        </p:tav>
                                      </p:tavLst>
                                    </p:anim>
                                    <p:anim calcmode="lin" valueType="num">
                                      <p:cBhvr>
                                        <p:cTn id="26" dur="500" fill="hold"/>
                                        <p:tgtEl>
                                          <p:spTgt spid="8197"/>
                                        </p:tgtEl>
                                        <p:attrNameLst>
                                          <p:attrName>ppt_h</p:attrName>
                                        </p:attrNameLst>
                                      </p:cBhvr>
                                      <p:tavLst>
                                        <p:tav tm="0">
                                          <p:val>
                                            <p:fltVal val="0"/>
                                          </p:val>
                                        </p:tav>
                                        <p:tav tm="100000">
                                          <p:val>
                                            <p:strVal val="#ppt_h"/>
                                          </p:val>
                                        </p:tav>
                                      </p:tavLst>
                                    </p:anim>
                                    <p:animEffect transition="in" filter="fade">
                                      <p:cBhvr>
                                        <p:cTn id="2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883521" y="210740"/>
            <a:ext cx="7341086" cy="523220"/>
          </a:xfrm>
          <a:prstGeom prst="rect">
            <a:avLst/>
          </a:prstGeom>
        </p:spPr>
        <p:txBody>
          <a:bodyPr wrap="square">
            <a:spAutoFit/>
          </a:bodyPr>
          <a:lstStyle/>
          <a:p>
            <a:pPr algn="ctr"/>
            <a:r>
              <a:rPr lang="ru-RU" sz="2800" b="1" dirty="0" smtClean="0">
                <a:solidFill>
                  <a:prstClr val="black"/>
                </a:solidFill>
              </a:rPr>
              <a:t>Молодежная палата</a:t>
            </a:r>
            <a:endParaRPr lang="ru-RU" sz="2800" b="1" dirty="0">
              <a:solidFill>
                <a:prstClr val="black"/>
              </a:solidFill>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4" name="Рисунок 13" descr="C:\Users\Татьяна\AppData\Local\Microsoft\Windows\Temporary Internet Files\Content.Word\IMG_2437.jpg"/>
          <p:cNvPicPr/>
          <p:nvPr/>
        </p:nvPicPr>
        <p:blipFill rotWithShape="1">
          <a:blip r:embed="rId5" cstate="print"/>
          <a:srcRect t="9951"/>
          <a:stretch/>
        </p:blipFill>
        <p:spPr bwMode="auto">
          <a:xfrm>
            <a:off x="2938151" y="3501008"/>
            <a:ext cx="3861095" cy="3240360"/>
          </a:xfrm>
          <a:prstGeom prst="rect">
            <a:avLst/>
          </a:prstGeom>
          <a:ln>
            <a:noFill/>
          </a:ln>
          <a:effectLst>
            <a:outerShdw blurRad="292100" dist="139700" dir="2700000" algn="tl" rotWithShape="0">
              <a:srgbClr val="333333">
                <a:alpha val="65000"/>
              </a:srgbClr>
            </a:outerShdw>
          </a:effectLst>
        </p:spPr>
      </p:pic>
      <p:pic>
        <p:nvPicPr>
          <p:cNvPr id="9218" name="Picture 2" descr="\\uprava\Doc\!Отчет главы управы перд СД 2016!\Фото с мероприятий\8mgdgKWuhw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985812"/>
            <a:ext cx="3538037" cy="2368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uprava\Doc\!Отчет главы управы перд СД 2016!\Фото с мероприятий\_aX2mAw7RZ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897"/>
          <a:stretch/>
        </p:blipFill>
        <p:spPr bwMode="auto">
          <a:xfrm>
            <a:off x="971600" y="978375"/>
            <a:ext cx="3933103" cy="2376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50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 fill="hold"/>
                                        <p:tgtEl>
                                          <p:spTgt spid="9219"/>
                                        </p:tgtEl>
                                        <p:attrNameLst>
                                          <p:attrName>ppt_w</p:attrName>
                                        </p:attrNameLst>
                                      </p:cBhvr>
                                      <p:tavLst>
                                        <p:tav tm="0">
                                          <p:val>
                                            <p:fltVal val="0"/>
                                          </p:val>
                                        </p:tav>
                                        <p:tav tm="100000">
                                          <p:val>
                                            <p:strVal val="#ppt_w"/>
                                          </p:val>
                                        </p:tav>
                                      </p:tavLst>
                                    </p:anim>
                                    <p:anim calcmode="lin" valueType="num">
                                      <p:cBhvr>
                                        <p:cTn id="8" dur="500" fill="hold"/>
                                        <p:tgtEl>
                                          <p:spTgt spid="9219"/>
                                        </p:tgtEl>
                                        <p:attrNameLst>
                                          <p:attrName>ppt_h</p:attrName>
                                        </p:attrNameLst>
                                      </p:cBhvr>
                                      <p:tavLst>
                                        <p:tav tm="0">
                                          <p:val>
                                            <p:fltVal val="0"/>
                                          </p:val>
                                        </p:tav>
                                        <p:tav tm="100000">
                                          <p:val>
                                            <p:strVal val="#ppt_h"/>
                                          </p:val>
                                        </p:tav>
                                      </p:tavLst>
                                    </p:anim>
                                    <p:animEffect transition="in" filter="fade">
                                      <p:cBhvr>
                                        <p:cTn id="9" dur="500"/>
                                        <p:tgtEl>
                                          <p:spTgt spid="92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p:cTn id="13" dur="500" fill="hold"/>
                                        <p:tgtEl>
                                          <p:spTgt spid="9218"/>
                                        </p:tgtEl>
                                        <p:attrNameLst>
                                          <p:attrName>ppt_w</p:attrName>
                                        </p:attrNameLst>
                                      </p:cBhvr>
                                      <p:tavLst>
                                        <p:tav tm="0">
                                          <p:val>
                                            <p:fltVal val="0"/>
                                          </p:val>
                                        </p:tav>
                                        <p:tav tm="100000">
                                          <p:val>
                                            <p:strVal val="#ppt_w"/>
                                          </p:val>
                                        </p:tav>
                                      </p:tavLst>
                                    </p:anim>
                                    <p:anim calcmode="lin" valueType="num">
                                      <p:cBhvr>
                                        <p:cTn id="14" dur="500" fill="hold"/>
                                        <p:tgtEl>
                                          <p:spTgt spid="9218"/>
                                        </p:tgtEl>
                                        <p:attrNameLst>
                                          <p:attrName>ppt_h</p:attrName>
                                        </p:attrNameLst>
                                      </p:cBhvr>
                                      <p:tavLst>
                                        <p:tav tm="0">
                                          <p:val>
                                            <p:fltVal val="0"/>
                                          </p:val>
                                        </p:tav>
                                        <p:tav tm="100000">
                                          <p:val>
                                            <p:strVal val="#ppt_h"/>
                                          </p:val>
                                        </p:tav>
                                      </p:tavLst>
                                    </p:anim>
                                    <p:animEffect transition="in" filter="fade">
                                      <p:cBhvr>
                                        <p:cTn id="15" dur="500"/>
                                        <p:tgtEl>
                                          <p:spTgt spid="92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sp>
        <p:nvSpPr>
          <p:cNvPr id="9" name="Прямоугольник 8"/>
          <p:cNvSpPr/>
          <p:nvPr/>
        </p:nvSpPr>
        <p:spPr>
          <a:xfrm>
            <a:off x="883521" y="210740"/>
            <a:ext cx="7341086" cy="523220"/>
          </a:xfrm>
          <a:prstGeom prst="rect">
            <a:avLst/>
          </a:prstGeom>
        </p:spPr>
        <p:txBody>
          <a:bodyPr wrap="square">
            <a:spAutoFit/>
          </a:bodyPr>
          <a:lstStyle/>
          <a:p>
            <a:pPr algn="ctr"/>
            <a:r>
              <a:rPr lang="ru-RU" sz="2800" b="1" dirty="0" smtClean="0">
                <a:solidFill>
                  <a:prstClr val="black"/>
                </a:solidFill>
              </a:rPr>
              <a:t>Молодежная палата</a:t>
            </a:r>
            <a:endParaRPr lang="ru-RU" sz="2800" b="1" dirty="0">
              <a:solidFill>
                <a:prstClr val="black"/>
              </a:solidFill>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9220" name="Picture 4" descr="\\uprava\Doc\!Отчет главы управы перд СД 2016!\Фото с мероприятий\hDV_sPudPF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831" y="1628800"/>
            <a:ext cx="4104456" cy="410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1" name="Picture 5" descr="\\uprava\Doc\!Отчет главы управы перд СД 2016!\Фото с мероприятий\7qZaAAuCmF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4012" y="3090380"/>
            <a:ext cx="3672408" cy="3672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2" name="Picture 2" descr="\\uprava\Doc\!Отчет главы управы перд СД 2016!\Фото с мероприятий\jkmC9DZzse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8388" y="733960"/>
            <a:ext cx="3523656" cy="2356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Tree>
    <p:extLst>
      <p:ext uri="{BB962C8B-B14F-4D97-AF65-F5344CB8AC3E}">
        <p14:creationId xmlns:p14="http://schemas.microsoft.com/office/powerpoint/2010/main" val="3172085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220"/>
                                        </p:tgtEl>
                                        <p:attrNameLst>
                                          <p:attrName>style.visibility</p:attrName>
                                        </p:attrNameLst>
                                      </p:cBhvr>
                                      <p:to>
                                        <p:strVal val="visible"/>
                                      </p:to>
                                    </p:set>
                                    <p:anim calcmode="lin" valueType="num">
                                      <p:cBhvr>
                                        <p:cTn id="13" dur="500" fill="hold"/>
                                        <p:tgtEl>
                                          <p:spTgt spid="9220"/>
                                        </p:tgtEl>
                                        <p:attrNameLst>
                                          <p:attrName>ppt_w</p:attrName>
                                        </p:attrNameLst>
                                      </p:cBhvr>
                                      <p:tavLst>
                                        <p:tav tm="0">
                                          <p:val>
                                            <p:fltVal val="0"/>
                                          </p:val>
                                        </p:tav>
                                        <p:tav tm="100000">
                                          <p:val>
                                            <p:strVal val="#ppt_w"/>
                                          </p:val>
                                        </p:tav>
                                      </p:tavLst>
                                    </p:anim>
                                    <p:anim calcmode="lin" valueType="num">
                                      <p:cBhvr>
                                        <p:cTn id="14" dur="500" fill="hold"/>
                                        <p:tgtEl>
                                          <p:spTgt spid="9220"/>
                                        </p:tgtEl>
                                        <p:attrNameLst>
                                          <p:attrName>ppt_h</p:attrName>
                                        </p:attrNameLst>
                                      </p:cBhvr>
                                      <p:tavLst>
                                        <p:tav tm="0">
                                          <p:val>
                                            <p:fltVal val="0"/>
                                          </p:val>
                                        </p:tav>
                                        <p:tav tm="100000">
                                          <p:val>
                                            <p:strVal val="#ppt_h"/>
                                          </p:val>
                                        </p:tav>
                                      </p:tavLst>
                                    </p:anim>
                                    <p:animEffect transition="in" filter="fade">
                                      <p:cBhvr>
                                        <p:cTn id="15" dur="500"/>
                                        <p:tgtEl>
                                          <p:spTgt spid="922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221"/>
                                        </p:tgtEl>
                                        <p:attrNameLst>
                                          <p:attrName>style.visibility</p:attrName>
                                        </p:attrNameLst>
                                      </p:cBhvr>
                                      <p:to>
                                        <p:strVal val="visible"/>
                                      </p:to>
                                    </p:set>
                                    <p:anim calcmode="lin" valueType="num">
                                      <p:cBhvr>
                                        <p:cTn id="19" dur="500" fill="hold"/>
                                        <p:tgtEl>
                                          <p:spTgt spid="9221"/>
                                        </p:tgtEl>
                                        <p:attrNameLst>
                                          <p:attrName>ppt_w</p:attrName>
                                        </p:attrNameLst>
                                      </p:cBhvr>
                                      <p:tavLst>
                                        <p:tav tm="0">
                                          <p:val>
                                            <p:fltVal val="0"/>
                                          </p:val>
                                        </p:tav>
                                        <p:tav tm="100000">
                                          <p:val>
                                            <p:strVal val="#ppt_w"/>
                                          </p:val>
                                        </p:tav>
                                      </p:tavLst>
                                    </p:anim>
                                    <p:anim calcmode="lin" valueType="num">
                                      <p:cBhvr>
                                        <p:cTn id="20" dur="500" fill="hold"/>
                                        <p:tgtEl>
                                          <p:spTgt spid="9221"/>
                                        </p:tgtEl>
                                        <p:attrNameLst>
                                          <p:attrName>ppt_h</p:attrName>
                                        </p:attrNameLst>
                                      </p:cBhvr>
                                      <p:tavLst>
                                        <p:tav tm="0">
                                          <p:val>
                                            <p:fltVal val="0"/>
                                          </p:val>
                                        </p:tav>
                                        <p:tav tm="100000">
                                          <p:val>
                                            <p:strVal val="#ppt_h"/>
                                          </p:val>
                                        </p:tav>
                                      </p:tavLst>
                                    </p:anim>
                                    <p:animEffect transition="in" filter="fade">
                                      <p:cBhvr>
                                        <p:cTn id="21"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sp>
        <p:nvSpPr>
          <p:cNvPr id="10" name="Прямоугольник 9"/>
          <p:cNvSpPr/>
          <p:nvPr/>
        </p:nvSpPr>
        <p:spPr>
          <a:xfrm>
            <a:off x="873324" y="188640"/>
            <a:ext cx="7341086" cy="95410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2800" b="1" dirty="0">
                <a:effectLst>
                  <a:outerShdw blurRad="38100" dist="38100" dir="2700000" algn="tl">
                    <a:srgbClr val="000000">
                      <a:alpha val="43137"/>
                    </a:srgbClr>
                  </a:outerShdw>
                </a:effectLst>
              </a:rPr>
              <a:t>Ремонт, оснащение мебелью и офисной техникой помещений Совета Ветеранов</a:t>
            </a:r>
            <a:endParaRPr lang="ru-RU" sz="2800" b="1" dirty="0"/>
          </a:p>
        </p:txBody>
      </p:sp>
      <p:pic>
        <p:nvPicPr>
          <p:cNvPr id="16387" name="Picture 3" descr="\\uprava\Doc\Соц сфера\отчет главы перед СД соц\ФОТО к докладу соц\оснащение совета ветеранов.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1166758"/>
            <a:ext cx="4512501" cy="3384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6" name="Picture 2" descr="\\uprava\Doc\Соц сфера\отчет главы перед СД соц\ФОТО к докладу соц\оснащение совета ветеранов вывеска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0" y="3031207"/>
            <a:ext cx="4896544" cy="36724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00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ppt_w</p:attrName>
                                        </p:attrNameLst>
                                      </p:cBhvr>
                                      <p:tavLst>
                                        <p:tav tm="0">
                                          <p:val>
                                            <p:fltVal val="0"/>
                                          </p:val>
                                        </p:tav>
                                        <p:tav tm="100000">
                                          <p:val>
                                            <p:strVal val="#ppt_w"/>
                                          </p:val>
                                        </p:tav>
                                      </p:tavLst>
                                    </p:anim>
                                    <p:anim calcmode="lin" valueType="num">
                                      <p:cBhvr>
                                        <p:cTn id="8" dur="500" fill="hold"/>
                                        <p:tgtEl>
                                          <p:spTgt spid="16387"/>
                                        </p:tgtEl>
                                        <p:attrNameLst>
                                          <p:attrName>ppt_h</p:attrName>
                                        </p:attrNameLst>
                                      </p:cBhvr>
                                      <p:tavLst>
                                        <p:tav tm="0">
                                          <p:val>
                                            <p:fltVal val="0"/>
                                          </p:val>
                                        </p:tav>
                                        <p:tav tm="100000">
                                          <p:val>
                                            <p:strVal val="#ppt_h"/>
                                          </p:val>
                                        </p:tav>
                                      </p:tavLst>
                                    </p:anim>
                                    <p:animEffect transition="in" filter="fade">
                                      <p:cBhvr>
                                        <p:cTn id="9" dur="500"/>
                                        <p:tgtEl>
                                          <p:spTgt spid="1638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386"/>
                                        </p:tgtEl>
                                        <p:attrNameLst>
                                          <p:attrName>style.visibility</p:attrName>
                                        </p:attrNameLst>
                                      </p:cBhvr>
                                      <p:to>
                                        <p:strVal val="visible"/>
                                      </p:to>
                                    </p:set>
                                    <p:anim calcmode="lin" valueType="num">
                                      <p:cBhvr>
                                        <p:cTn id="13" dur="500" fill="hold"/>
                                        <p:tgtEl>
                                          <p:spTgt spid="16386"/>
                                        </p:tgtEl>
                                        <p:attrNameLst>
                                          <p:attrName>ppt_w</p:attrName>
                                        </p:attrNameLst>
                                      </p:cBhvr>
                                      <p:tavLst>
                                        <p:tav tm="0">
                                          <p:val>
                                            <p:fltVal val="0"/>
                                          </p:val>
                                        </p:tav>
                                        <p:tav tm="100000">
                                          <p:val>
                                            <p:strVal val="#ppt_w"/>
                                          </p:val>
                                        </p:tav>
                                      </p:tavLst>
                                    </p:anim>
                                    <p:anim calcmode="lin" valueType="num">
                                      <p:cBhvr>
                                        <p:cTn id="14" dur="500" fill="hold"/>
                                        <p:tgtEl>
                                          <p:spTgt spid="16386"/>
                                        </p:tgtEl>
                                        <p:attrNameLst>
                                          <p:attrName>ppt_h</p:attrName>
                                        </p:attrNameLst>
                                      </p:cBhvr>
                                      <p:tavLst>
                                        <p:tav tm="0">
                                          <p:val>
                                            <p:fltVal val="0"/>
                                          </p:val>
                                        </p:tav>
                                        <p:tav tm="100000">
                                          <p:val>
                                            <p:strVal val="#ppt_h"/>
                                          </p:val>
                                        </p:tav>
                                      </p:tavLst>
                                    </p:anim>
                                    <p:animEffect transition="in" filter="fade">
                                      <p:cBhvr>
                                        <p:cTn id="15"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757247" y="199355"/>
            <a:ext cx="7797757" cy="523220"/>
          </a:xfrm>
          <a:prstGeom prst="rect">
            <a:avLst/>
          </a:prstGeom>
        </p:spPr>
        <p:txBody>
          <a:bodyPr wrap="square">
            <a:spAutoFit/>
          </a:bodyPr>
          <a:lstStyle/>
          <a:p>
            <a:pPr algn="ctr"/>
            <a:r>
              <a:rPr lang="ru-RU" sz="2800" dirty="0"/>
              <a:t>Физкультурно-оздоровительная работа управы</a:t>
            </a:r>
            <a:endParaRPr lang="ru-RU" sz="2800" b="1" dirty="0">
              <a:solidFill>
                <a:prstClr val="black"/>
              </a:solidFill>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7410" name="Picture 2" descr="C:\Users\SidnevaEN\Desktop\фтто-видео\ГТО\IMG_16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906438"/>
            <a:ext cx="4068452" cy="3051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1" name="Picture 3" descr="C:\Users\SidnevaEN\Desktop\фтто-видео\ГТО\IMG_16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125" y="1313852"/>
            <a:ext cx="4385193" cy="3288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C:\Users\SidnevaEN\Desktop\фтто-видео\ГТО\IMG_161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3027" y="3645024"/>
            <a:ext cx="4056451" cy="3042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ppt_w</p:attrName>
                                        </p:attrNameLst>
                                      </p:cBhvr>
                                      <p:tavLst>
                                        <p:tav tm="0">
                                          <p:val>
                                            <p:fltVal val="0"/>
                                          </p:val>
                                        </p:tav>
                                        <p:tav tm="100000">
                                          <p:val>
                                            <p:strVal val="#ppt_w"/>
                                          </p:val>
                                        </p:tav>
                                      </p:tavLst>
                                    </p:anim>
                                    <p:anim calcmode="lin" valueType="num">
                                      <p:cBhvr>
                                        <p:cTn id="8" dur="500" fill="hold"/>
                                        <p:tgtEl>
                                          <p:spTgt spid="17410"/>
                                        </p:tgtEl>
                                        <p:attrNameLst>
                                          <p:attrName>ppt_h</p:attrName>
                                        </p:attrNameLst>
                                      </p:cBhvr>
                                      <p:tavLst>
                                        <p:tav tm="0">
                                          <p:val>
                                            <p:fltVal val="0"/>
                                          </p:val>
                                        </p:tav>
                                        <p:tav tm="100000">
                                          <p:val>
                                            <p:strVal val="#ppt_h"/>
                                          </p:val>
                                        </p:tav>
                                      </p:tavLst>
                                    </p:anim>
                                    <p:animEffect transition="in" filter="fade">
                                      <p:cBhvr>
                                        <p:cTn id="9" dur="500"/>
                                        <p:tgtEl>
                                          <p:spTgt spid="174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p:cTn id="13" dur="500" fill="hold"/>
                                        <p:tgtEl>
                                          <p:spTgt spid="17411"/>
                                        </p:tgtEl>
                                        <p:attrNameLst>
                                          <p:attrName>ppt_w</p:attrName>
                                        </p:attrNameLst>
                                      </p:cBhvr>
                                      <p:tavLst>
                                        <p:tav tm="0">
                                          <p:val>
                                            <p:fltVal val="0"/>
                                          </p:val>
                                        </p:tav>
                                        <p:tav tm="100000">
                                          <p:val>
                                            <p:strVal val="#ppt_w"/>
                                          </p:val>
                                        </p:tav>
                                      </p:tavLst>
                                    </p:anim>
                                    <p:anim calcmode="lin" valueType="num">
                                      <p:cBhvr>
                                        <p:cTn id="14" dur="500" fill="hold"/>
                                        <p:tgtEl>
                                          <p:spTgt spid="17411"/>
                                        </p:tgtEl>
                                        <p:attrNameLst>
                                          <p:attrName>ppt_h</p:attrName>
                                        </p:attrNameLst>
                                      </p:cBhvr>
                                      <p:tavLst>
                                        <p:tav tm="0">
                                          <p:val>
                                            <p:fltVal val="0"/>
                                          </p:val>
                                        </p:tav>
                                        <p:tav tm="100000">
                                          <p:val>
                                            <p:strVal val="#ppt_h"/>
                                          </p:val>
                                        </p:tav>
                                      </p:tavLst>
                                    </p:anim>
                                    <p:animEffect transition="in" filter="fade">
                                      <p:cBhvr>
                                        <p:cTn id="15" dur="500"/>
                                        <p:tgtEl>
                                          <p:spTgt spid="174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p:cTn id="19" dur="500" fill="hold"/>
                                        <p:tgtEl>
                                          <p:spTgt spid="17412"/>
                                        </p:tgtEl>
                                        <p:attrNameLst>
                                          <p:attrName>ppt_w</p:attrName>
                                        </p:attrNameLst>
                                      </p:cBhvr>
                                      <p:tavLst>
                                        <p:tav tm="0">
                                          <p:val>
                                            <p:fltVal val="0"/>
                                          </p:val>
                                        </p:tav>
                                        <p:tav tm="100000">
                                          <p:val>
                                            <p:strVal val="#ppt_w"/>
                                          </p:val>
                                        </p:tav>
                                      </p:tavLst>
                                    </p:anim>
                                    <p:anim calcmode="lin" valueType="num">
                                      <p:cBhvr>
                                        <p:cTn id="20" dur="500" fill="hold"/>
                                        <p:tgtEl>
                                          <p:spTgt spid="17412"/>
                                        </p:tgtEl>
                                        <p:attrNameLst>
                                          <p:attrName>ppt_h</p:attrName>
                                        </p:attrNameLst>
                                      </p:cBhvr>
                                      <p:tavLst>
                                        <p:tav tm="0">
                                          <p:val>
                                            <p:fltVal val="0"/>
                                          </p:val>
                                        </p:tav>
                                        <p:tav tm="100000">
                                          <p:val>
                                            <p:strVal val="#ppt_h"/>
                                          </p:val>
                                        </p:tav>
                                      </p:tavLst>
                                    </p:anim>
                                    <p:animEffect transition="in" filter="fade">
                                      <p:cBhvr>
                                        <p:cTn id="21"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134935" y="116632"/>
            <a:ext cx="2861002" cy="3108543"/>
          </a:xfrm>
          <a:prstGeom prst="rect">
            <a:avLst/>
          </a:prstGeom>
        </p:spPr>
        <p:txBody>
          <a:bodyPr wrap="square">
            <a:spAutoFit/>
          </a:bodyPr>
          <a:lstStyle/>
          <a:p>
            <a:pPr algn="just"/>
            <a:r>
              <a:rPr lang="ru-RU" sz="1400" dirty="0"/>
              <a:t>В зимний период 2014-2015 гг.  в целях создания условий для зимнего отдыха жителей  на дворовых спортивных площадках были залиты </a:t>
            </a:r>
            <a:r>
              <a:rPr lang="ru-RU" sz="1400" b="1" dirty="0"/>
              <a:t>7 катков  </a:t>
            </a:r>
            <a:r>
              <a:rPr lang="ru-RU" sz="1400" dirty="0"/>
              <a:t>с естественным льдом и работали </a:t>
            </a:r>
            <a:r>
              <a:rPr lang="ru-RU" sz="1400" b="1" dirty="0"/>
              <a:t>2 катка </a:t>
            </a:r>
            <a:r>
              <a:rPr lang="ru-RU" sz="1400" dirty="0"/>
              <a:t>с искусственным льдом с  отапливаемым помещением для переодевания, пунктами питания и проката.  Проложены 3 прогулочные лыжни в природном комплексе </a:t>
            </a:r>
            <a:r>
              <a:rPr lang="ru-RU" sz="1400" dirty="0" err="1"/>
              <a:t>Медведковский</a:t>
            </a:r>
            <a:r>
              <a:rPr lang="ru-RU" sz="1400" dirty="0"/>
              <a:t>, парковой зоне напротив улиц Северодвинская и </a:t>
            </a:r>
            <a:r>
              <a:rPr lang="ru-RU" sz="1400" dirty="0" err="1"/>
              <a:t>Сухонская</a:t>
            </a:r>
            <a:endParaRPr lang="ru-RU" sz="1400" dirty="0"/>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18436" name="Picture 4" descr="\\uprava\Doc\Соц сфера\отчет главы перед СД соц\ФОТО к докладу соц\мер я на катке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4935" y="3324791"/>
            <a:ext cx="4760910" cy="3173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3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8101" y="4474221"/>
            <a:ext cx="2699345" cy="20245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8101" y="2486440"/>
            <a:ext cx="2650374" cy="19877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descr="\\uprava\Doc\Соц сфера\отчет главы перед СД соц\ФОТО к докладу соц\мер я на катке.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4610" y="449561"/>
            <a:ext cx="3664026" cy="2442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275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500" fill="hold"/>
                                        <p:tgtEl>
                                          <p:spTgt spid="18435"/>
                                        </p:tgtEl>
                                        <p:attrNameLst>
                                          <p:attrName>ppt_w</p:attrName>
                                        </p:attrNameLst>
                                      </p:cBhvr>
                                      <p:tavLst>
                                        <p:tav tm="0">
                                          <p:val>
                                            <p:fltVal val="0"/>
                                          </p:val>
                                        </p:tav>
                                        <p:tav tm="100000">
                                          <p:val>
                                            <p:strVal val="#ppt_w"/>
                                          </p:val>
                                        </p:tav>
                                      </p:tavLst>
                                    </p:anim>
                                    <p:anim calcmode="lin" valueType="num">
                                      <p:cBhvr>
                                        <p:cTn id="8" dur="500" fill="hold"/>
                                        <p:tgtEl>
                                          <p:spTgt spid="18435"/>
                                        </p:tgtEl>
                                        <p:attrNameLst>
                                          <p:attrName>ppt_h</p:attrName>
                                        </p:attrNameLst>
                                      </p:cBhvr>
                                      <p:tavLst>
                                        <p:tav tm="0">
                                          <p:val>
                                            <p:fltVal val="0"/>
                                          </p:val>
                                        </p:tav>
                                        <p:tav tm="100000">
                                          <p:val>
                                            <p:strVal val="#ppt_h"/>
                                          </p:val>
                                        </p:tav>
                                      </p:tavLst>
                                    </p:anim>
                                    <p:animEffect transition="in" filter="fade">
                                      <p:cBhvr>
                                        <p:cTn id="9" dur="500"/>
                                        <p:tgtEl>
                                          <p:spTgt spid="1843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436"/>
                                        </p:tgtEl>
                                        <p:attrNameLst>
                                          <p:attrName>style.visibility</p:attrName>
                                        </p:attrNameLst>
                                      </p:cBhvr>
                                      <p:to>
                                        <p:strVal val="visible"/>
                                      </p:to>
                                    </p:set>
                                    <p:anim calcmode="lin" valueType="num">
                                      <p:cBhvr>
                                        <p:cTn id="13" dur="500" fill="hold"/>
                                        <p:tgtEl>
                                          <p:spTgt spid="18436"/>
                                        </p:tgtEl>
                                        <p:attrNameLst>
                                          <p:attrName>ppt_w</p:attrName>
                                        </p:attrNameLst>
                                      </p:cBhvr>
                                      <p:tavLst>
                                        <p:tav tm="0">
                                          <p:val>
                                            <p:fltVal val="0"/>
                                          </p:val>
                                        </p:tav>
                                        <p:tav tm="100000">
                                          <p:val>
                                            <p:strVal val="#ppt_w"/>
                                          </p:val>
                                        </p:tav>
                                      </p:tavLst>
                                    </p:anim>
                                    <p:anim calcmode="lin" valueType="num">
                                      <p:cBhvr>
                                        <p:cTn id="14" dur="500" fill="hold"/>
                                        <p:tgtEl>
                                          <p:spTgt spid="18436"/>
                                        </p:tgtEl>
                                        <p:attrNameLst>
                                          <p:attrName>ppt_h</p:attrName>
                                        </p:attrNameLst>
                                      </p:cBhvr>
                                      <p:tavLst>
                                        <p:tav tm="0">
                                          <p:val>
                                            <p:fltVal val="0"/>
                                          </p:val>
                                        </p:tav>
                                        <p:tav tm="100000">
                                          <p:val>
                                            <p:strVal val="#ppt_h"/>
                                          </p:val>
                                        </p:tav>
                                      </p:tavLst>
                                    </p:anim>
                                    <p:animEffect transition="in" filter="fade">
                                      <p:cBhvr>
                                        <p:cTn id="15" dur="500"/>
                                        <p:tgtEl>
                                          <p:spTgt spid="1843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438"/>
                                        </p:tgtEl>
                                        <p:attrNameLst>
                                          <p:attrName>style.visibility</p:attrName>
                                        </p:attrNameLst>
                                      </p:cBhvr>
                                      <p:to>
                                        <p:strVal val="visible"/>
                                      </p:to>
                                    </p:set>
                                    <p:anim calcmode="lin" valueType="num">
                                      <p:cBhvr>
                                        <p:cTn id="19" dur="500" fill="hold"/>
                                        <p:tgtEl>
                                          <p:spTgt spid="18438"/>
                                        </p:tgtEl>
                                        <p:attrNameLst>
                                          <p:attrName>ppt_w</p:attrName>
                                        </p:attrNameLst>
                                      </p:cBhvr>
                                      <p:tavLst>
                                        <p:tav tm="0">
                                          <p:val>
                                            <p:fltVal val="0"/>
                                          </p:val>
                                        </p:tav>
                                        <p:tav tm="100000">
                                          <p:val>
                                            <p:strVal val="#ppt_w"/>
                                          </p:val>
                                        </p:tav>
                                      </p:tavLst>
                                    </p:anim>
                                    <p:anim calcmode="lin" valueType="num">
                                      <p:cBhvr>
                                        <p:cTn id="20" dur="500" fill="hold"/>
                                        <p:tgtEl>
                                          <p:spTgt spid="18438"/>
                                        </p:tgtEl>
                                        <p:attrNameLst>
                                          <p:attrName>ppt_h</p:attrName>
                                        </p:attrNameLst>
                                      </p:cBhvr>
                                      <p:tavLst>
                                        <p:tav tm="0">
                                          <p:val>
                                            <p:fltVal val="0"/>
                                          </p:val>
                                        </p:tav>
                                        <p:tav tm="100000">
                                          <p:val>
                                            <p:strVal val="#ppt_h"/>
                                          </p:val>
                                        </p:tav>
                                      </p:tavLst>
                                    </p:anim>
                                    <p:animEffect transition="in" filter="fade">
                                      <p:cBhvr>
                                        <p:cTn id="21" dur="500"/>
                                        <p:tgtEl>
                                          <p:spTgt spid="1843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8437"/>
                                        </p:tgtEl>
                                        <p:attrNameLst>
                                          <p:attrName>style.visibility</p:attrName>
                                        </p:attrNameLst>
                                      </p:cBhvr>
                                      <p:to>
                                        <p:strVal val="visible"/>
                                      </p:to>
                                    </p:set>
                                    <p:anim calcmode="lin" valueType="num">
                                      <p:cBhvr>
                                        <p:cTn id="25" dur="500" fill="hold"/>
                                        <p:tgtEl>
                                          <p:spTgt spid="18437"/>
                                        </p:tgtEl>
                                        <p:attrNameLst>
                                          <p:attrName>ppt_w</p:attrName>
                                        </p:attrNameLst>
                                      </p:cBhvr>
                                      <p:tavLst>
                                        <p:tav tm="0">
                                          <p:val>
                                            <p:fltVal val="0"/>
                                          </p:val>
                                        </p:tav>
                                        <p:tav tm="100000">
                                          <p:val>
                                            <p:strVal val="#ppt_w"/>
                                          </p:val>
                                        </p:tav>
                                      </p:tavLst>
                                    </p:anim>
                                    <p:anim calcmode="lin" valueType="num">
                                      <p:cBhvr>
                                        <p:cTn id="26" dur="500" fill="hold"/>
                                        <p:tgtEl>
                                          <p:spTgt spid="18437"/>
                                        </p:tgtEl>
                                        <p:attrNameLst>
                                          <p:attrName>ppt_h</p:attrName>
                                        </p:attrNameLst>
                                      </p:cBhvr>
                                      <p:tavLst>
                                        <p:tav tm="0">
                                          <p:val>
                                            <p:fltVal val="0"/>
                                          </p:val>
                                        </p:tav>
                                        <p:tav tm="100000">
                                          <p:val>
                                            <p:strVal val="#ppt_h"/>
                                          </p:val>
                                        </p:tav>
                                      </p:tavLst>
                                    </p:anim>
                                    <p:animEffect transition="in" filter="fade">
                                      <p:cBhvr>
                                        <p:cTn id="27"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20356" y="4076742"/>
            <a:ext cx="3275147" cy="2264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64569" y="1346765"/>
            <a:ext cx="3036993" cy="2277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505054" y="4077072"/>
            <a:ext cx="3019072" cy="2264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627784" y="467380"/>
            <a:ext cx="45518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smtClean="0"/>
              <a:t>Деятельность ГБУ </a:t>
            </a:r>
            <a:r>
              <a:rPr lang="ru-RU" b="1" dirty="0"/>
              <a:t>ЦДС «Паллада» </a:t>
            </a:r>
          </a:p>
        </p:txBody>
      </p:sp>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267128" y="1412608"/>
            <a:ext cx="3494923" cy="2184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067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883521" y="210740"/>
            <a:ext cx="7341086" cy="954107"/>
          </a:xfrm>
          <a:prstGeom prst="rect">
            <a:avLst/>
          </a:prstGeom>
        </p:spPr>
        <p:txBody>
          <a:bodyPr wrap="square">
            <a:spAutoFit/>
          </a:bodyPr>
          <a:lstStyle/>
          <a:p>
            <a:pPr algn="ctr"/>
            <a:r>
              <a:rPr lang="ru-RU" sz="2800" b="1" dirty="0" smtClean="0">
                <a:solidFill>
                  <a:prstClr val="black"/>
                </a:solidFill>
                <a:effectLst>
                  <a:outerShdw blurRad="38100" dist="38100" dir="2700000" algn="tl">
                    <a:srgbClr val="000000">
                      <a:alpha val="43137"/>
                    </a:srgbClr>
                  </a:outerShdw>
                </a:effectLst>
              </a:rPr>
              <a:t>Работа по пресечению несанкционированной торговли</a:t>
            </a:r>
            <a:endParaRPr lang="ru-RU" sz="2800" b="1" dirty="0">
              <a:solidFill>
                <a:prstClr val="black"/>
              </a:solidFill>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Прямоугольник 2"/>
          <p:cNvSpPr/>
          <p:nvPr/>
        </p:nvSpPr>
        <p:spPr>
          <a:xfrm>
            <a:off x="1455855" y="1164847"/>
            <a:ext cx="6768752" cy="1569660"/>
          </a:xfrm>
          <a:prstGeom prst="rect">
            <a:avLst/>
          </a:prstGeom>
        </p:spPr>
        <p:txBody>
          <a:bodyPr wrap="square">
            <a:spAutoFit/>
          </a:bodyPr>
          <a:lstStyle/>
          <a:p>
            <a:pPr algn="just"/>
            <a:r>
              <a:rPr lang="ru-RU" sz="2400" dirty="0"/>
              <a:t>Управой района ежедневно проводится мониторинг территории мобильной группой по пресечению несанкционированной торговли, созданной по распоряжению главы управы</a:t>
            </a:r>
            <a:endParaRPr lang="ru-RU" sz="2200" dirty="0"/>
          </a:p>
        </p:txBody>
      </p:sp>
      <p:pic>
        <p:nvPicPr>
          <p:cNvPr id="13" name="Рисунок 12"/>
          <p:cNvPicPr/>
          <p:nvPr/>
        </p:nvPicPr>
        <p:blipFill>
          <a:blip r:embed="rId5" cstate="print">
            <a:extLst>
              <a:ext uri="{28A0092B-C50C-407E-A947-70E740481C1C}">
                <a14:useLocalDpi xmlns:a14="http://schemas.microsoft.com/office/drawing/2010/main" val="0"/>
              </a:ext>
            </a:extLst>
          </a:blip>
          <a:stretch>
            <a:fillRect/>
          </a:stretch>
        </p:blipFill>
        <p:spPr bwMode="auto">
          <a:xfrm>
            <a:off x="307976" y="3068960"/>
            <a:ext cx="4244576" cy="28575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Рисунок 14" descr="\\uprava\Doc\ОРГ. ОТДЕЛ\Кузьмина О.И\ТОРГОВЛЯ\IMG_0965.jpg"/>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1835" t="13675" r="-801" b="22222"/>
          <a:stretch/>
        </p:blipFill>
        <p:spPr bwMode="auto">
          <a:xfrm>
            <a:off x="4788024" y="3068960"/>
            <a:ext cx="4099076" cy="28575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35173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883521" y="260648"/>
            <a:ext cx="7341086" cy="954107"/>
          </a:xfrm>
          <a:prstGeom prst="rect">
            <a:avLst/>
          </a:prstGeom>
        </p:spPr>
        <p:txBody>
          <a:bodyPr wrap="square">
            <a:spAutoFit/>
          </a:bodyPr>
          <a:lstStyle/>
          <a:p>
            <a:pPr algn="ctr"/>
            <a:r>
              <a:rPr lang="ru-RU" sz="2800" b="1" dirty="0" smtClean="0">
                <a:solidFill>
                  <a:prstClr val="black"/>
                </a:solidFill>
                <a:effectLst>
                  <a:outerShdw blurRad="38100" dist="38100" dir="2700000" algn="tl">
                    <a:srgbClr val="000000">
                      <a:alpha val="43137"/>
                    </a:srgbClr>
                  </a:outerShdw>
                </a:effectLst>
              </a:rPr>
              <a:t>Работа с нестационарными торговыми объектами</a:t>
            </a:r>
            <a:endParaRPr lang="ru-RU" sz="2800" b="1" dirty="0">
              <a:solidFill>
                <a:prstClr val="black"/>
              </a:solidFill>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Прямоугольник 9"/>
          <p:cNvSpPr/>
          <p:nvPr/>
        </p:nvSpPr>
        <p:spPr>
          <a:xfrm>
            <a:off x="1401684" y="1772816"/>
            <a:ext cx="6912768" cy="313932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dirty="0" smtClean="0"/>
              <a:t>	В </a:t>
            </a:r>
            <a:r>
              <a:rPr lang="ru-RU" dirty="0"/>
              <a:t>настоящее время в Москве проходят мероприятия по упорядочению стихийно сложившейся сети распространения периодической печатной продукции, в том числе замена НТО со специализацией «Печать» на новые модели и актуализация схемы их размещения.</a:t>
            </a:r>
          </a:p>
          <a:p>
            <a:pPr algn="just"/>
            <a:r>
              <a:rPr lang="ru-RU" dirty="0" smtClean="0"/>
              <a:t>	По </a:t>
            </a:r>
            <a:r>
              <a:rPr lang="ru-RU" dirty="0"/>
              <a:t>вопросу функционирования нестационарных торговых объектов со специализацией «Печать» тип «Киоск» (далее – НТО «Печать») руководством города было принято решение сохранить объекты печати по текущим местам размещения до момента установки новых моделей независимо от срока окончания действия договоров </a:t>
            </a:r>
            <a:endParaRPr lang="ru-RU" dirty="0"/>
          </a:p>
        </p:txBody>
      </p:sp>
    </p:spTree>
    <p:extLst>
      <p:ext uri="{BB962C8B-B14F-4D97-AF65-F5344CB8AC3E}">
        <p14:creationId xmlns:p14="http://schemas.microsoft.com/office/powerpoint/2010/main" val="4100391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4" name="Прямоугольник 13"/>
          <p:cNvSpPr/>
          <p:nvPr/>
        </p:nvSpPr>
        <p:spPr>
          <a:xfrm>
            <a:off x="1242392" y="395372"/>
            <a:ext cx="68580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a:t>Участие в проведении месячников, субботников</a:t>
            </a:r>
            <a:endParaRPr lang="ru-RU" b="1" dirty="0">
              <a:solidFill>
                <a:prstClr val="black"/>
              </a:solidFill>
            </a:endParaRPr>
          </a:p>
        </p:txBody>
      </p:sp>
      <p:pic>
        <p:nvPicPr>
          <p:cNvPr id="19458" name="Picture 2" descr="C:\Users\SidnevaEN\Desktop\фтто-видео\фото субботник дета\IMG_15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977862"/>
            <a:ext cx="5040560" cy="2835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59" name="Picture 3" descr="C:\Users\SidnevaEN\Desktop\фтто-видео\фото субботник дета\IMG_14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808136" y="2640783"/>
            <a:ext cx="3360373"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0" name="Picture 4" descr="C:\Users\SidnevaEN\Desktop\фтто-видео\отчет субботник\IMG_126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4894" y="3911674"/>
            <a:ext cx="3672408" cy="27543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18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p:cTn id="13" dur="500" fill="hold"/>
                                        <p:tgtEl>
                                          <p:spTgt spid="19459"/>
                                        </p:tgtEl>
                                        <p:attrNameLst>
                                          <p:attrName>ppt_w</p:attrName>
                                        </p:attrNameLst>
                                      </p:cBhvr>
                                      <p:tavLst>
                                        <p:tav tm="0">
                                          <p:val>
                                            <p:fltVal val="0"/>
                                          </p:val>
                                        </p:tav>
                                        <p:tav tm="100000">
                                          <p:val>
                                            <p:strVal val="#ppt_w"/>
                                          </p:val>
                                        </p:tav>
                                      </p:tavLst>
                                    </p:anim>
                                    <p:anim calcmode="lin" valueType="num">
                                      <p:cBhvr>
                                        <p:cTn id="14" dur="500" fill="hold"/>
                                        <p:tgtEl>
                                          <p:spTgt spid="19459"/>
                                        </p:tgtEl>
                                        <p:attrNameLst>
                                          <p:attrName>ppt_h</p:attrName>
                                        </p:attrNameLst>
                                      </p:cBhvr>
                                      <p:tavLst>
                                        <p:tav tm="0">
                                          <p:val>
                                            <p:fltVal val="0"/>
                                          </p:val>
                                        </p:tav>
                                        <p:tav tm="100000">
                                          <p:val>
                                            <p:strVal val="#ppt_h"/>
                                          </p:val>
                                        </p:tav>
                                      </p:tavLst>
                                    </p:anim>
                                    <p:animEffect transition="in" filter="fade">
                                      <p:cBhvr>
                                        <p:cTn id="15" dur="500"/>
                                        <p:tgtEl>
                                          <p:spTgt spid="194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460"/>
                                        </p:tgtEl>
                                        <p:attrNameLst>
                                          <p:attrName>style.visibility</p:attrName>
                                        </p:attrNameLst>
                                      </p:cBhvr>
                                      <p:to>
                                        <p:strVal val="visible"/>
                                      </p:to>
                                    </p:set>
                                    <p:anim calcmode="lin" valueType="num">
                                      <p:cBhvr>
                                        <p:cTn id="19" dur="500" fill="hold"/>
                                        <p:tgtEl>
                                          <p:spTgt spid="19460"/>
                                        </p:tgtEl>
                                        <p:attrNameLst>
                                          <p:attrName>ppt_w</p:attrName>
                                        </p:attrNameLst>
                                      </p:cBhvr>
                                      <p:tavLst>
                                        <p:tav tm="0">
                                          <p:val>
                                            <p:fltVal val="0"/>
                                          </p:val>
                                        </p:tav>
                                        <p:tav tm="100000">
                                          <p:val>
                                            <p:strVal val="#ppt_w"/>
                                          </p:val>
                                        </p:tav>
                                      </p:tavLst>
                                    </p:anim>
                                    <p:anim calcmode="lin" valueType="num">
                                      <p:cBhvr>
                                        <p:cTn id="20" dur="500" fill="hold"/>
                                        <p:tgtEl>
                                          <p:spTgt spid="19460"/>
                                        </p:tgtEl>
                                        <p:attrNameLst>
                                          <p:attrName>ppt_h</p:attrName>
                                        </p:attrNameLst>
                                      </p:cBhvr>
                                      <p:tavLst>
                                        <p:tav tm="0">
                                          <p:val>
                                            <p:fltVal val="0"/>
                                          </p:val>
                                        </p:tav>
                                        <p:tav tm="100000">
                                          <p:val>
                                            <p:strVal val="#ppt_h"/>
                                          </p:val>
                                        </p:tav>
                                      </p:tavLst>
                                    </p:anim>
                                    <p:animEffect transition="in" filter="fade">
                                      <p:cBhvr>
                                        <p:cTn id="21"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sp>
        <p:nvSpPr>
          <p:cNvPr id="12" name="Прямоугольник 11"/>
          <p:cNvSpPr/>
          <p:nvPr/>
        </p:nvSpPr>
        <p:spPr>
          <a:xfrm>
            <a:off x="2627784" y="467380"/>
            <a:ext cx="45518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a:solidFill>
                  <a:prstClr val="black"/>
                </a:solidFill>
              </a:rPr>
              <a:t>Организация деятельности ОПОП</a:t>
            </a:r>
          </a:p>
        </p:txBody>
      </p:sp>
      <p:sp>
        <p:nvSpPr>
          <p:cNvPr id="2" name="Прямоугольник 1"/>
          <p:cNvSpPr/>
          <p:nvPr/>
        </p:nvSpPr>
        <p:spPr>
          <a:xfrm>
            <a:off x="1691680" y="1867694"/>
            <a:ext cx="6784635"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t>В 2015 г. на материально-техническое обеспечение ОПОП было израсходовано бюджетных средств на сумму 161 тыс. руб. на содержание помещений ОПОП затрачено бюджетных средств на сумму 684 тыс. руб. </a:t>
            </a:r>
            <a:endParaRPr lang="ru-RU" dirty="0"/>
          </a:p>
        </p:txBody>
      </p:sp>
    </p:spTree>
    <p:extLst>
      <p:ext uri="{BB962C8B-B14F-4D97-AF65-F5344CB8AC3E}">
        <p14:creationId xmlns:p14="http://schemas.microsoft.com/office/powerpoint/2010/main" val="2185886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304" y="332656"/>
            <a:ext cx="6976555" cy="2520280"/>
          </a:xfrm>
          <a:prstGeom prst="rect">
            <a:avLst/>
          </a:prstGeom>
          <a:ln>
            <a:noFill/>
          </a:ln>
          <a:effectLst>
            <a:softEdge rad="112500"/>
          </a:effectLst>
        </p:spPr>
      </p:pic>
      <p:sp>
        <p:nvSpPr>
          <p:cNvPr id="10" name="Прямоугольник 9"/>
          <p:cNvSpPr/>
          <p:nvPr/>
        </p:nvSpPr>
        <p:spPr>
          <a:xfrm>
            <a:off x="1539255" y="3089920"/>
            <a:ext cx="6912768" cy="954107"/>
          </a:xfrm>
          <a:prstGeom prst="rect">
            <a:avLst/>
          </a:prstGeom>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800" b="1" dirty="0"/>
              <a:t>С</a:t>
            </a:r>
            <a:r>
              <a:rPr lang="ru-RU" sz="2800" b="1" dirty="0" smtClean="0"/>
              <a:t>фера </a:t>
            </a:r>
            <a:r>
              <a:rPr lang="ru-RU" sz="2800" b="1" dirty="0"/>
              <a:t>благоустройства и жилищно-коммунального хозяйства</a:t>
            </a:r>
            <a:endParaRPr lang="ru-RU" sz="2800"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10445" y="4437112"/>
            <a:ext cx="7909779" cy="1889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50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par>
                          <p:cTn id="14" fill="hold">
                            <p:stCondLst>
                              <p:cond delay="2500"/>
                            </p:stCondLst>
                            <p:childTnLst>
                              <p:par>
                                <p:cTn id="15" presetID="5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975330" y="260648"/>
            <a:ext cx="734108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smtClean="0"/>
              <a:t>Участие в работе по предупреждению и ликвидации чрезвычайных ситуаций и обеспечению пожарной безопасности</a:t>
            </a:r>
            <a:endParaRPr lang="ru-RU" dirty="0"/>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603660" y="1439316"/>
            <a:ext cx="4921810" cy="4921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903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1331640" y="323364"/>
            <a:ext cx="684076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smtClean="0">
                <a:solidFill>
                  <a:prstClr val="black"/>
                </a:solidFill>
              </a:rPr>
              <a:t>МФЦ</a:t>
            </a:r>
            <a:endParaRPr lang="ru-RU" dirty="0">
              <a:solidFill>
                <a:prstClr val="black"/>
              </a:solidFill>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 name="Прямоугольник 2"/>
          <p:cNvSpPr/>
          <p:nvPr/>
        </p:nvSpPr>
        <p:spPr>
          <a:xfrm>
            <a:off x="1115616" y="1196752"/>
            <a:ext cx="7642493"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dirty="0">
                <a:solidFill>
                  <a:prstClr val="black"/>
                </a:solidFill>
              </a:rPr>
              <a:t>В августе 2015 МФЦ переехал в новое здание по адресу: улица Полярная, дом 31, строение 1, площадь занимаемого помещения 2011 кв. м. </a:t>
            </a:r>
          </a:p>
          <a:p>
            <a:pPr algn="just"/>
            <a:r>
              <a:rPr lang="ru-RU" dirty="0">
                <a:solidFill>
                  <a:prstClr val="black"/>
                </a:solidFill>
              </a:rPr>
              <a:t>В МФЦ в 50 окнах ведется прием граждан ведущими специалистами, предоставляющими услуги городских органов исполнительной власти и федеральных структур</a:t>
            </a:r>
          </a:p>
        </p:txBody>
      </p:sp>
      <p:pic>
        <p:nvPicPr>
          <p:cNvPr id="20482" name="Picture 2" descr="\\uprava\Doc\!Отчет главы управы перд СД 2016!\Надьярный\40_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852936"/>
            <a:ext cx="5328592" cy="3402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973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482"/>
                                        </p:tgtEl>
                                        <p:attrNameLst>
                                          <p:attrName>style.visibility</p:attrName>
                                        </p:attrNameLst>
                                      </p:cBhvr>
                                      <p:to>
                                        <p:strVal val="visible"/>
                                      </p:to>
                                    </p:set>
                                    <p:anim calcmode="lin" valueType="num">
                                      <p:cBhvr>
                                        <p:cTn id="13" dur="500" fill="hold"/>
                                        <p:tgtEl>
                                          <p:spTgt spid="20482"/>
                                        </p:tgtEl>
                                        <p:attrNameLst>
                                          <p:attrName>ppt_w</p:attrName>
                                        </p:attrNameLst>
                                      </p:cBhvr>
                                      <p:tavLst>
                                        <p:tav tm="0">
                                          <p:val>
                                            <p:fltVal val="0"/>
                                          </p:val>
                                        </p:tav>
                                        <p:tav tm="100000">
                                          <p:val>
                                            <p:strVal val="#ppt_w"/>
                                          </p:val>
                                        </p:tav>
                                      </p:tavLst>
                                    </p:anim>
                                    <p:anim calcmode="lin" valueType="num">
                                      <p:cBhvr>
                                        <p:cTn id="14" dur="500" fill="hold"/>
                                        <p:tgtEl>
                                          <p:spTgt spid="20482"/>
                                        </p:tgtEl>
                                        <p:attrNameLst>
                                          <p:attrName>ppt_h</p:attrName>
                                        </p:attrNameLst>
                                      </p:cBhvr>
                                      <p:tavLst>
                                        <p:tav tm="0">
                                          <p:val>
                                            <p:fltVal val="0"/>
                                          </p:val>
                                        </p:tav>
                                        <p:tav tm="100000">
                                          <p:val>
                                            <p:strVal val="#ppt_h"/>
                                          </p:val>
                                        </p:tav>
                                      </p:tavLst>
                                    </p:anim>
                                    <p:animEffect transition="in" filter="fade">
                                      <p:cBhvr>
                                        <p:cTn id="15"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1331640" y="323364"/>
            <a:ext cx="684076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b="1" dirty="0"/>
              <a:t>ВЗАИМОДЕЙСТВИЕ УПРАВЫ С ЖИТЕЛЯМИ РАЙОНА</a:t>
            </a:r>
            <a:endParaRPr lang="ru-RU" dirty="0"/>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Прямоугольник 2"/>
          <p:cNvSpPr/>
          <p:nvPr/>
        </p:nvSpPr>
        <p:spPr>
          <a:xfrm>
            <a:off x="1331640" y="1268760"/>
            <a:ext cx="7416824"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2800" u="sng" dirty="0"/>
              <a:t>1.Работа с обращениями</a:t>
            </a:r>
            <a:r>
              <a:rPr lang="ru-RU" sz="2800" dirty="0"/>
              <a:t>. За прошедший год поступило </a:t>
            </a:r>
            <a:r>
              <a:rPr lang="ru-RU" sz="2800" b="1" dirty="0" smtClean="0"/>
              <a:t>3242</a:t>
            </a:r>
            <a:r>
              <a:rPr lang="ru-RU" sz="2800" dirty="0" smtClean="0"/>
              <a:t> </a:t>
            </a:r>
            <a:r>
              <a:rPr lang="ru-RU" sz="2800" dirty="0"/>
              <a:t>обращений. Количество полученных обращений осталось на уровне </a:t>
            </a:r>
            <a:r>
              <a:rPr lang="ru-RU" sz="2800" dirty="0" smtClean="0"/>
              <a:t>2014 </a:t>
            </a:r>
            <a:r>
              <a:rPr lang="ru-RU" sz="2800" dirty="0"/>
              <a:t>года. </a:t>
            </a:r>
          </a:p>
        </p:txBody>
      </p:sp>
      <p:pic>
        <p:nvPicPr>
          <p:cNvPr id="1026" name="Picture 2" descr="C:\Users\SidnevaEN\Desktop\gf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3284984"/>
            <a:ext cx="4423370" cy="317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846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anim calcmode="lin" valueType="num">
                                      <p:cBhvr>
                                        <p:cTn id="14" dur="2000" fill="hold"/>
                                        <p:tgtEl>
                                          <p:spTgt spid="1026"/>
                                        </p:tgtEl>
                                        <p:attrNameLst>
                                          <p:attrName>ppt_w</p:attrName>
                                        </p:attrNameLst>
                                      </p:cBhvr>
                                      <p:tavLst>
                                        <p:tav tm="0" fmla="#ppt_w*sin(2.5*pi*$)">
                                          <p:val>
                                            <p:fltVal val="0"/>
                                          </p:val>
                                        </p:tav>
                                        <p:tav tm="100000">
                                          <p:val>
                                            <p:fltVal val="1"/>
                                          </p:val>
                                        </p:tav>
                                      </p:tavLst>
                                    </p:anim>
                                    <p:anim calcmode="lin" valueType="num">
                                      <p:cBhvr>
                                        <p:cTn id="1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1331640" y="323364"/>
            <a:ext cx="684076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t>Организация и проведение встреч с населением</a:t>
            </a: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Прямоугольник 2"/>
          <p:cNvSpPr/>
          <p:nvPr/>
        </p:nvSpPr>
        <p:spPr>
          <a:xfrm>
            <a:off x="1331640" y="1196752"/>
            <a:ext cx="7416824"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2000" dirty="0"/>
              <a:t>Ежемесячно (каждую третью среду месяца в 19.00) проводятся встречи главы управы района и главы МО Северное Медведково с населением по утвержденным на квартал вопросам. За 2015 год проведено </a:t>
            </a:r>
            <a:r>
              <a:rPr lang="ru-RU" sz="2000" b="1" dirty="0"/>
              <a:t>12</a:t>
            </a:r>
            <a:r>
              <a:rPr lang="ru-RU" sz="2000" dirty="0"/>
              <a:t> встреч с населением. В ходе встреч было дано </a:t>
            </a:r>
            <a:r>
              <a:rPr lang="ru-RU" sz="2000" b="1" dirty="0"/>
              <a:t>362</a:t>
            </a:r>
            <a:r>
              <a:rPr lang="ru-RU" sz="2000" dirty="0"/>
              <a:t> поручения, </a:t>
            </a:r>
            <a:r>
              <a:rPr lang="ru-RU" sz="2000" b="1" dirty="0"/>
              <a:t>166</a:t>
            </a:r>
            <a:r>
              <a:rPr lang="ru-RU" sz="2000" dirty="0"/>
              <a:t> поставлены на контроль</a:t>
            </a:r>
            <a:endParaRPr lang="ru-RU" sz="2000" dirty="0" smtClean="0"/>
          </a:p>
          <a:p>
            <a:endParaRPr lang="ru-RU" sz="2000" dirty="0">
              <a:effectLst/>
            </a:endParaRPr>
          </a:p>
        </p:txBody>
      </p:sp>
      <p:pic>
        <p:nvPicPr>
          <p:cNvPr id="2050" name="Picture 2" descr="C:\Users\SidnevaEN\Desktop\Goryachaya liniy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3573016"/>
            <a:ext cx="2952328" cy="2685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298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500" fill="hold"/>
                                        <p:tgtEl>
                                          <p:spTgt spid="2050"/>
                                        </p:tgtEl>
                                        <p:attrNameLst>
                                          <p:attrName>ppt_w</p:attrName>
                                        </p:attrNameLst>
                                      </p:cBhvr>
                                      <p:tavLst>
                                        <p:tav tm="0">
                                          <p:val>
                                            <p:fltVal val="0"/>
                                          </p:val>
                                        </p:tav>
                                        <p:tav tm="100000">
                                          <p:val>
                                            <p:strVal val="#ppt_w"/>
                                          </p:val>
                                        </p:tav>
                                      </p:tavLst>
                                    </p:anim>
                                    <p:anim calcmode="lin" valueType="num">
                                      <p:cBhvr>
                                        <p:cTn id="14" dur="500" fill="hold"/>
                                        <p:tgtEl>
                                          <p:spTgt spid="2050"/>
                                        </p:tgtEl>
                                        <p:attrNameLst>
                                          <p:attrName>ppt_h</p:attrName>
                                        </p:attrNameLst>
                                      </p:cBhvr>
                                      <p:tavLst>
                                        <p:tav tm="0">
                                          <p:val>
                                            <p:fltVal val="0"/>
                                          </p:val>
                                        </p:tav>
                                        <p:tav tm="100000">
                                          <p:val>
                                            <p:strVal val="#ppt_h"/>
                                          </p:val>
                                        </p:tav>
                                      </p:tavLst>
                                    </p:anim>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93" name="Picture 17" descr="\\uprava\Doc\!Отчет главы управы перд СД 2016!\Надьярный\961ae55e226961ee2247aec2a04c382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6380" y="143992"/>
            <a:ext cx="2142793" cy="120532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 name="Picture 2" descr="C:\Users\AndrosenkoNV\Desktop\веч москва.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999" y="1653554"/>
            <a:ext cx="1945825" cy="619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AndrosenkoNV\Desktop\кп.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6797" y="1653554"/>
            <a:ext cx="35528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ndrosenkoNV\Desktop\зб.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4283" y="4225340"/>
            <a:ext cx="2652142" cy="9829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ndrosenkoNV\Desktop\вести.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4826" y="4379854"/>
            <a:ext cx="1584176" cy="6529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AndrosenkoNV\Desktop\м2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5322" y="5398251"/>
            <a:ext cx="3290123" cy="12603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idnevaEN\Desktop\logo-izvestiya.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6116" y="2812988"/>
            <a:ext cx="4277406" cy="1270390"/>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uprava\Doc\!Отчет главы управы перд СД 2016!\Надьярный\programma-chtoby-stavit-parol-na-papki-16114-smal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30747" y="7937"/>
            <a:ext cx="2219375" cy="1335324"/>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uprava\Doc\!Отчет главы управы перд СД 2016!\Надьярный\main_large_1324589388_telekanal_dozhd.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05021" y="5275180"/>
            <a:ext cx="2845043" cy="1506540"/>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15" descr="\\uprava\Doc\!Отчет главы управы перд СД 2016!\Надьярный\bc7ae6ff-b535-4f84-8c6b-be89ebb3da1a.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85060" y="3255764"/>
            <a:ext cx="2704356" cy="1513688"/>
          </a:xfrm>
          <a:prstGeom prst="rect">
            <a:avLst/>
          </a:prstGeom>
          <a:noFill/>
          <a:extLst>
            <a:ext uri="{909E8E84-426E-40DD-AFC4-6F175D3DCCD1}">
              <a14:hiddenFill xmlns:a14="http://schemas.microsoft.com/office/drawing/2010/main">
                <a:solidFill>
                  <a:srgbClr val="FFFFFF"/>
                </a:solidFill>
              </a14:hiddenFill>
            </a:ext>
          </a:extLst>
        </p:spPr>
      </p:pic>
      <p:pic>
        <p:nvPicPr>
          <p:cNvPr id="24592" name="Picture 16" descr="\\uprava\Doc\!Отчет главы управы перд СД 2016!\Надьярный\235577_2_1363852723.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99457" y="1155079"/>
            <a:ext cx="1914525" cy="1463675"/>
          </a:xfrm>
          <a:prstGeom prst="rect">
            <a:avLst/>
          </a:prstGeom>
          <a:noFill/>
          <a:extLst>
            <a:ext uri="{909E8E84-426E-40DD-AFC4-6F175D3DCCD1}">
              <a14:hiddenFill xmlns:a14="http://schemas.microsoft.com/office/drawing/2010/main">
                <a:solidFill>
                  <a:srgbClr val="FFFFFF"/>
                </a:solidFill>
              </a14:hiddenFill>
            </a:ext>
          </a:extLst>
        </p:spPr>
      </p:pic>
      <p:pic>
        <p:nvPicPr>
          <p:cNvPr id="24595" name="Picture 19" descr="\\uprava\Doc\!Отчет главы управы перд СД 2016!\Надьярный\0b83c4ebc467325bb45576f42cc20db5.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40761" y="191027"/>
            <a:ext cx="17399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24589" name="Picture 13" descr="\\uprava\Doc\!Отчет главы управы перд СД 2016!\Надьярный\star_re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37829" y="4533958"/>
            <a:ext cx="2733604" cy="498833"/>
          </a:xfrm>
          <a:prstGeom prst="rect">
            <a:avLst/>
          </a:prstGeom>
          <a:noFill/>
          <a:extLst>
            <a:ext uri="{909E8E84-426E-40DD-AFC4-6F175D3DCCD1}">
              <a14:hiddenFill xmlns:a14="http://schemas.microsoft.com/office/drawing/2010/main">
                <a:solidFill>
                  <a:srgbClr val="FFFFFF"/>
                </a:solidFill>
              </a14:hiddenFill>
            </a:ext>
          </a:extLst>
        </p:spPr>
      </p:pic>
      <p:pic>
        <p:nvPicPr>
          <p:cNvPr id="24594" name="Picture 18" descr="\\uprava\Doc\!Отчет главы управы перд СД 2016!\Надьярный\560b5f872e757.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15445" y="4695048"/>
            <a:ext cx="1160263" cy="11602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AndrosenkoNV\Desktop\лайф.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36822" y="2868351"/>
            <a:ext cx="2466975"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772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500"/>
                            </p:stCondLst>
                            <p:childTnLst>
                              <p:par>
                                <p:cTn id="18" presetID="45"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anim calcmode="lin" valueType="num">
                                      <p:cBhvr>
                                        <p:cTn id="21" dur="2000" fill="hold"/>
                                        <p:tgtEl>
                                          <p:spTgt spid="16"/>
                                        </p:tgtEl>
                                        <p:attrNameLst>
                                          <p:attrName>ppt_w</p:attrName>
                                        </p:attrNameLst>
                                      </p:cBhvr>
                                      <p:tavLst>
                                        <p:tav tm="0" fmla="#ppt_w*sin(2.5*pi*$)">
                                          <p:val>
                                            <p:fltVal val="0"/>
                                          </p:val>
                                        </p:tav>
                                        <p:tav tm="100000">
                                          <p:val>
                                            <p:fltVal val="1"/>
                                          </p:val>
                                        </p:tav>
                                      </p:tavLst>
                                    </p:anim>
                                    <p:anim calcmode="lin" valueType="num">
                                      <p:cBhvr>
                                        <p:cTn id="22" dur="2000" fill="hold"/>
                                        <p:tgtEl>
                                          <p:spTgt spid="16"/>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31"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par>
                          <p:cTn id="30" fill="hold">
                            <p:stCondLst>
                              <p:cond delay="4500"/>
                            </p:stCondLst>
                            <p:childTnLst>
                              <p:par>
                                <p:cTn id="31" presetID="31"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fltVal val="0"/>
                                          </p:val>
                                        </p:tav>
                                        <p:tav tm="100000">
                                          <p:val>
                                            <p:strVal val="#ppt_w"/>
                                          </p:val>
                                        </p:tav>
                                      </p:tavLst>
                                    </p:anim>
                                    <p:anim calcmode="lin" valueType="num">
                                      <p:cBhvr>
                                        <p:cTn id="34" dur="1000" fill="hold"/>
                                        <p:tgtEl>
                                          <p:spTgt spid="19"/>
                                        </p:tgtEl>
                                        <p:attrNameLst>
                                          <p:attrName>ppt_h</p:attrName>
                                        </p:attrNameLst>
                                      </p:cBhvr>
                                      <p:tavLst>
                                        <p:tav tm="0">
                                          <p:val>
                                            <p:fltVal val="0"/>
                                          </p:val>
                                        </p:tav>
                                        <p:tav tm="100000">
                                          <p:val>
                                            <p:strVal val="#ppt_h"/>
                                          </p:val>
                                        </p:tav>
                                      </p:tavLst>
                                    </p:anim>
                                    <p:anim calcmode="lin" valueType="num">
                                      <p:cBhvr>
                                        <p:cTn id="35" dur="1000" fill="hold"/>
                                        <p:tgtEl>
                                          <p:spTgt spid="19"/>
                                        </p:tgtEl>
                                        <p:attrNameLst>
                                          <p:attrName>style.rotation</p:attrName>
                                        </p:attrNameLst>
                                      </p:cBhvr>
                                      <p:tavLst>
                                        <p:tav tm="0">
                                          <p:val>
                                            <p:fltVal val="90"/>
                                          </p:val>
                                        </p:tav>
                                        <p:tav tm="100000">
                                          <p:val>
                                            <p:fltVal val="0"/>
                                          </p:val>
                                        </p:tav>
                                      </p:tavLst>
                                    </p:anim>
                                    <p:animEffect transition="in" filter="fade">
                                      <p:cBhvr>
                                        <p:cTn id="36" dur="1000"/>
                                        <p:tgtEl>
                                          <p:spTgt spid="19"/>
                                        </p:tgtEl>
                                      </p:cBhvr>
                                    </p:animEffect>
                                  </p:childTnLst>
                                </p:cTn>
                              </p:par>
                            </p:childTnLst>
                          </p:cTn>
                        </p:par>
                        <p:par>
                          <p:cTn id="37" fill="hold">
                            <p:stCondLst>
                              <p:cond delay="5500"/>
                            </p:stCondLst>
                            <p:childTnLst>
                              <p:par>
                                <p:cTn id="38" presetID="53" presetClass="entr" presetSubtype="16"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par>
                          <p:cTn id="43" fill="hold">
                            <p:stCondLst>
                              <p:cond delay="6000"/>
                            </p:stCondLst>
                            <p:childTnLst>
                              <p:par>
                                <p:cTn id="44" presetID="53" presetClass="entr" presetSubtype="16"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par>
                          <p:cTn id="49" fill="hold">
                            <p:stCondLst>
                              <p:cond delay="6500"/>
                            </p:stCondLst>
                            <p:childTnLst>
                              <p:par>
                                <p:cTn id="50" presetID="53" presetClass="entr" presetSubtype="16" fill="hold" nodeType="afterEffect">
                                  <p:stCondLst>
                                    <p:cond delay="0"/>
                                  </p:stCondLst>
                                  <p:childTnLst>
                                    <p:set>
                                      <p:cBhvr>
                                        <p:cTn id="51" dur="1" fill="hold">
                                          <p:stCondLst>
                                            <p:cond delay="0"/>
                                          </p:stCondLst>
                                        </p:cTn>
                                        <p:tgtEl>
                                          <p:spTgt spid="24593"/>
                                        </p:tgtEl>
                                        <p:attrNameLst>
                                          <p:attrName>style.visibility</p:attrName>
                                        </p:attrNameLst>
                                      </p:cBhvr>
                                      <p:to>
                                        <p:strVal val="visible"/>
                                      </p:to>
                                    </p:set>
                                    <p:anim calcmode="lin" valueType="num">
                                      <p:cBhvr>
                                        <p:cTn id="52" dur="500" fill="hold"/>
                                        <p:tgtEl>
                                          <p:spTgt spid="24593"/>
                                        </p:tgtEl>
                                        <p:attrNameLst>
                                          <p:attrName>ppt_w</p:attrName>
                                        </p:attrNameLst>
                                      </p:cBhvr>
                                      <p:tavLst>
                                        <p:tav tm="0">
                                          <p:val>
                                            <p:fltVal val="0"/>
                                          </p:val>
                                        </p:tav>
                                        <p:tav tm="100000">
                                          <p:val>
                                            <p:strVal val="#ppt_w"/>
                                          </p:val>
                                        </p:tav>
                                      </p:tavLst>
                                    </p:anim>
                                    <p:anim calcmode="lin" valueType="num">
                                      <p:cBhvr>
                                        <p:cTn id="53" dur="500" fill="hold"/>
                                        <p:tgtEl>
                                          <p:spTgt spid="24593"/>
                                        </p:tgtEl>
                                        <p:attrNameLst>
                                          <p:attrName>ppt_h</p:attrName>
                                        </p:attrNameLst>
                                      </p:cBhvr>
                                      <p:tavLst>
                                        <p:tav tm="0">
                                          <p:val>
                                            <p:fltVal val="0"/>
                                          </p:val>
                                        </p:tav>
                                        <p:tav tm="100000">
                                          <p:val>
                                            <p:strVal val="#ppt_h"/>
                                          </p:val>
                                        </p:tav>
                                      </p:tavLst>
                                    </p:anim>
                                    <p:animEffect transition="in" filter="fade">
                                      <p:cBhvr>
                                        <p:cTn id="54" dur="500"/>
                                        <p:tgtEl>
                                          <p:spTgt spid="24593"/>
                                        </p:tgtEl>
                                      </p:cBhvr>
                                    </p:animEffect>
                                  </p:childTnLst>
                                </p:cTn>
                              </p:par>
                            </p:childTnLst>
                          </p:cTn>
                        </p:par>
                        <p:par>
                          <p:cTn id="55" fill="hold">
                            <p:stCondLst>
                              <p:cond delay="7000"/>
                            </p:stCondLst>
                            <p:childTnLst>
                              <p:par>
                                <p:cTn id="56" presetID="53" presetClass="entr" presetSubtype="16" fill="hold" nodeType="afterEffect">
                                  <p:stCondLst>
                                    <p:cond delay="0"/>
                                  </p:stCondLst>
                                  <p:childTnLst>
                                    <p:set>
                                      <p:cBhvr>
                                        <p:cTn id="57" dur="1" fill="hold">
                                          <p:stCondLst>
                                            <p:cond delay="0"/>
                                          </p:stCondLst>
                                        </p:cTn>
                                        <p:tgtEl>
                                          <p:spTgt spid="24588"/>
                                        </p:tgtEl>
                                        <p:attrNameLst>
                                          <p:attrName>style.visibility</p:attrName>
                                        </p:attrNameLst>
                                      </p:cBhvr>
                                      <p:to>
                                        <p:strVal val="visible"/>
                                      </p:to>
                                    </p:set>
                                    <p:anim calcmode="lin" valueType="num">
                                      <p:cBhvr>
                                        <p:cTn id="58" dur="500" fill="hold"/>
                                        <p:tgtEl>
                                          <p:spTgt spid="24588"/>
                                        </p:tgtEl>
                                        <p:attrNameLst>
                                          <p:attrName>ppt_w</p:attrName>
                                        </p:attrNameLst>
                                      </p:cBhvr>
                                      <p:tavLst>
                                        <p:tav tm="0">
                                          <p:val>
                                            <p:fltVal val="0"/>
                                          </p:val>
                                        </p:tav>
                                        <p:tav tm="100000">
                                          <p:val>
                                            <p:strVal val="#ppt_w"/>
                                          </p:val>
                                        </p:tav>
                                      </p:tavLst>
                                    </p:anim>
                                    <p:anim calcmode="lin" valueType="num">
                                      <p:cBhvr>
                                        <p:cTn id="59" dur="500" fill="hold"/>
                                        <p:tgtEl>
                                          <p:spTgt spid="24588"/>
                                        </p:tgtEl>
                                        <p:attrNameLst>
                                          <p:attrName>ppt_h</p:attrName>
                                        </p:attrNameLst>
                                      </p:cBhvr>
                                      <p:tavLst>
                                        <p:tav tm="0">
                                          <p:val>
                                            <p:fltVal val="0"/>
                                          </p:val>
                                        </p:tav>
                                        <p:tav tm="100000">
                                          <p:val>
                                            <p:strVal val="#ppt_h"/>
                                          </p:val>
                                        </p:tav>
                                      </p:tavLst>
                                    </p:anim>
                                    <p:animEffect transition="in" filter="fade">
                                      <p:cBhvr>
                                        <p:cTn id="60" dur="500"/>
                                        <p:tgtEl>
                                          <p:spTgt spid="24588"/>
                                        </p:tgtEl>
                                      </p:cBhvr>
                                    </p:animEffect>
                                  </p:childTnLst>
                                </p:cTn>
                              </p:par>
                            </p:childTnLst>
                          </p:cTn>
                        </p:par>
                        <p:par>
                          <p:cTn id="61" fill="hold">
                            <p:stCondLst>
                              <p:cond delay="7500"/>
                            </p:stCondLst>
                            <p:childTnLst>
                              <p:par>
                                <p:cTn id="62" presetID="53" presetClass="entr" presetSubtype="16" fill="hold" nodeType="afterEffect">
                                  <p:stCondLst>
                                    <p:cond delay="0"/>
                                  </p:stCondLst>
                                  <p:childTnLst>
                                    <p:set>
                                      <p:cBhvr>
                                        <p:cTn id="63" dur="1" fill="hold">
                                          <p:stCondLst>
                                            <p:cond delay="0"/>
                                          </p:stCondLst>
                                        </p:cTn>
                                        <p:tgtEl>
                                          <p:spTgt spid="24595"/>
                                        </p:tgtEl>
                                        <p:attrNameLst>
                                          <p:attrName>style.visibility</p:attrName>
                                        </p:attrNameLst>
                                      </p:cBhvr>
                                      <p:to>
                                        <p:strVal val="visible"/>
                                      </p:to>
                                    </p:set>
                                    <p:anim calcmode="lin" valueType="num">
                                      <p:cBhvr>
                                        <p:cTn id="64" dur="500" fill="hold"/>
                                        <p:tgtEl>
                                          <p:spTgt spid="24595"/>
                                        </p:tgtEl>
                                        <p:attrNameLst>
                                          <p:attrName>ppt_w</p:attrName>
                                        </p:attrNameLst>
                                      </p:cBhvr>
                                      <p:tavLst>
                                        <p:tav tm="0">
                                          <p:val>
                                            <p:fltVal val="0"/>
                                          </p:val>
                                        </p:tav>
                                        <p:tav tm="100000">
                                          <p:val>
                                            <p:strVal val="#ppt_w"/>
                                          </p:val>
                                        </p:tav>
                                      </p:tavLst>
                                    </p:anim>
                                    <p:anim calcmode="lin" valueType="num">
                                      <p:cBhvr>
                                        <p:cTn id="65" dur="500" fill="hold"/>
                                        <p:tgtEl>
                                          <p:spTgt spid="24595"/>
                                        </p:tgtEl>
                                        <p:attrNameLst>
                                          <p:attrName>ppt_h</p:attrName>
                                        </p:attrNameLst>
                                      </p:cBhvr>
                                      <p:tavLst>
                                        <p:tav tm="0">
                                          <p:val>
                                            <p:fltVal val="0"/>
                                          </p:val>
                                        </p:tav>
                                        <p:tav tm="100000">
                                          <p:val>
                                            <p:strVal val="#ppt_h"/>
                                          </p:val>
                                        </p:tav>
                                      </p:tavLst>
                                    </p:anim>
                                    <p:animEffect transition="in" filter="fade">
                                      <p:cBhvr>
                                        <p:cTn id="66" dur="500"/>
                                        <p:tgtEl>
                                          <p:spTgt spid="24595"/>
                                        </p:tgtEl>
                                      </p:cBhvr>
                                    </p:animEffect>
                                  </p:childTnLst>
                                </p:cTn>
                              </p:par>
                            </p:childTnLst>
                          </p:cTn>
                        </p:par>
                        <p:par>
                          <p:cTn id="67" fill="hold">
                            <p:stCondLst>
                              <p:cond delay="8000"/>
                            </p:stCondLst>
                            <p:childTnLst>
                              <p:par>
                                <p:cTn id="68" presetID="53" presetClass="entr" presetSubtype="16" fill="hold" nodeType="afterEffect">
                                  <p:stCondLst>
                                    <p:cond delay="0"/>
                                  </p:stCondLst>
                                  <p:childTnLst>
                                    <p:set>
                                      <p:cBhvr>
                                        <p:cTn id="69" dur="1" fill="hold">
                                          <p:stCondLst>
                                            <p:cond delay="0"/>
                                          </p:stCondLst>
                                        </p:cTn>
                                        <p:tgtEl>
                                          <p:spTgt spid="24592"/>
                                        </p:tgtEl>
                                        <p:attrNameLst>
                                          <p:attrName>style.visibility</p:attrName>
                                        </p:attrNameLst>
                                      </p:cBhvr>
                                      <p:to>
                                        <p:strVal val="visible"/>
                                      </p:to>
                                    </p:set>
                                    <p:anim calcmode="lin" valueType="num">
                                      <p:cBhvr>
                                        <p:cTn id="70" dur="500" fill="hold"/>
                                        <p:tgtEl>
                                          <p:spTgt spid="24592"/>
                                        </p:tgtEl>
                                        <p:attrNameLst>
                                          <p:attrName>ppt_w</p:attrName>
                                        </p:attrNameLst>
                                      </p:cBhvr>
                                      <p:tavLst>
                                        <p:tav tm="0">
                                          <p:val>
                                            <p:fltVal val="0"/>
                                          </p:val>
                                        </p:tav>
                                        <p:tav tm="100000">
                                          <p:val>
                                            <p:strVal val="#ppt_w"/>
                                          </p:val>
                                        </p:tav>
                                      </p:tavLst>
                                    </p:anim>
                                    <p:anim calcmode="lin" valueType="num">
                                      <p:cBhvr>
                                        <p:cTn id="71" dur="500" fill="hold"/>
                                        <p:tgtEl>
                                          <p:spTgt spid="24592"/>
                                        </p:tgtEl>
                                        <p:attrNameLst>
                                          <p:attrName>ppt_h</p:attrName>
                                        </p:attrNameLst>
                                      </p:cBhvr>
                                      <p:tavLst>
                                        <p:tav tm="0">
                                          <p:val>
                                            <p:fltVal val="0"/>
                                          </p:val>
                                        </p:tav>
                                        <p:tav tm="100000">
                                          <p:val>
                                            <p:strVal val="#ppt_h"/>
                                          </p:val>
                                        </p:tav>
                                      </p:tavLst>
                                    </p:anim>
                                    <p:animEffect transition="in" filter="fade">
                                      <p:cBhvr>
                                        <p:cTn id="72" dur="500"/>
                                        <p:tgtEl>
                                          <p:spTgt spid="24592"/>
                                        </p:tgtEl>
                                      </p:cBhvr>
                                    </p:animEffect>
                                  </p:childTnLst>
                                </p:cTn>
                              </p:par>
                            </p:childTnLst>
                          </p:cTn>
                        </p:par>
                        <p:par>
                          <p:cTn id="73" fill="hold">
                            <p:stCondLst>
                              <p:cond delay="8500"/>
                            </p:stCondLst>
                            <p:childTnLst>
                              <p:par>
                                <p:cTn id="74" presetID="53" presetClass="entr" presetSubtype="16" fill="hold" nodeType="afterEffect">
                                  <p:stCondLst>
                                    <p:cond delay="0"/>
                                  </p:stCondLst>
                                  <p:childTnLst>
                                    <p:set>
                                      <p:cBhvr>
                                        <p:cTn id="75" dur="1" fill="hold">
                                          <p:stCondLst>
                                            <p:cond delay="0"/>
                                          </p:stCondLst>
                                        </p:cTn>
                                        <p:tgtEl>
                                          <p:spTgt spid="24591"/>
                                        </p:tgtEl>
                                        <p:attrNameLst>
                                          <p:attrName>style.visibility</p:attrName>
                                        </p:attrNameLst>
                                      </p:cBhvr>
                                      <p:to>
                                        <p:strVal val="visible"/>
                                      </p:to>
                                    </p:set>
                                    <p:anim calcmode="lin" valueType="num">
                                      <p:cBhvr>
                                        <p:cTn id="76" dur="500" fill="hold"/>
                                        <p:tgtEl>
                                          <p:spTgt spid="24591"/>
                                        </p:tgtEl>
                                        <p:attrNameLst>
                                          <p:attrName>ppt_w</p:attrName>
                                        </p:attrNameLst>
                                      </p:cBhvr>
                                      <p:tavLst>
                                        <p:tav tm="0">
                                          <p:val>
                                            <p:fltVal val="0"/>
                                          </p:val>
                                        </p:tav>
                                        <p:tav tm="100000">
                                          <p:val>
                                            <p:strVal val="#ppt_w"/>
                                          </p:val>
                                        </p:tav>
                                      </p:tavLst>
                                    </p:anim>
                                    <p:anim calcmode="lin" valueType="num">
                                      <p:cBhvr>
                                        <p:cTn id="77" dur="500" fill="hold"/>
                                        <p:tgtEl>
                                          <p:spTgt spid="24591"/>
                                        </p:tgtEl>
                                        <p:attrNameLst>
                                          <p:attrName>ppt_h</p:attrName>
                                        </p:attrNameLst>
                                      </p:cBhvr>
                                      <p:tavLst>
                                        <p:tav tm="0">
                                          <p:val>
                                            <p:fltVal val="0"/>
                                          </p:val>
                                        </p:tav>
                                        <p:tav tm="100000">
                                          <p:val>
                                            <p:strVal val="#ppt_h"/>
                                          </p:val>
                                        </p:tav>
                                      </p:tavLst>
                                    </p:anim>
                                    <p:animEffect transition="in" filter="fade">
                                      <p:cBhvr>
                                        <p:cTn id="78" dur="500"/>
                                        <p:tgtEl>
                                          <p:spTgt spid="24591"/>
                                        </p:tgtEl>
                                      </p:cBhvr>
                                    </p:animEffect>
                                  </p:childTnLst>
                                </p:cTn>
                              </p:par>
                            </p:childTnLst>
                          </p:cTn>
                        </p:par>
                        <p:par>
                          <p:cTn id="79" fill="hold">
                            <p:stCondLst>
                              <p:cond delay="9000"/>
                            </p:stCondLst>
                            <p:childTnLst>
                              <p:par>
                                <p:cTn id="80" presetID="53" presetClass="entr" presetSubtype="16" fill="hold" nodeType="afterEffect">
                                  <p:stCondLst>
                                    <p:cond delay="0"/>
                                  </p:stCondLst>
                                  <p:childTnLst>
                                    <p:set>
                                      <p:cBhvr>
                                        <p:cTn id="81" dur="1" fill="hold">
                                          <p:stCondLst>
                                            <p:cond delay="0"/>
                                          </p:stCondLst>
                                        </p:cTn>
                                        <p:tgtEl>
                                          <p:spTgt spid="24589"/>
                                        </p:tgtEl>
                                        <p:attrNameLst>
                                          <p:attrName>style.visibility</p:attrName>
                                        </p:attrNameLst>
                                      </p:cBhvr>
                                      <p:to>
                                        <p:strVal val="visible"/>
                                      </p:to>
                                    </p:set>
                                    <p:anim calcmode="lin" valueType="num">
                                      <p:cBhvr>
                                        <p:cTn id="82" dur="500" fill="hold"/>
                                        <p:tgtEl>
                                          <p:spTgt spid="24589"/>
                                        </p:tgtEl>
                                        <p:attrNameLst>
                                          <p:attrName>ppt_w</p:attrName>
                                        </p:attrNameLst>
                                      </p:cBhvr>
                                      <p:tavLst>
                                        <p:tav tm="0">
                                          <p:val>
                                            <p:fltVal val="0"/>
                                          </p:val>
                                        </p:tav>
                                        <p:tav tm="100000">
                                          <p:val>
                                            <p:strVal val="#ppt_w"/>
                                          </p:val>
                                        </p:tav>
                                      </p:tavLst>
                                    </p:anim>
                                    <p:anim calcmode="lin" valueType="num">
                                      <p:cBhvr>
                                        <p:cTn id="83" dur="500" fill="hold"/>
                                        <p:tgtEl>
                                          <p:spTgt spid="24589"/>
                                        </p:tgtEl>
                                        <p:attrNameLst>
                                          <p:attrName>ppt_h</p:attrName>
                                        </p:attrNameLst>
                                      </p:cBhvr>
                                      <p:tavLst>
                                        <p:tav tm="0">
                                          <p:val>
                                            <p:fltVal val="0"/>
                                          </p:val>
                                        </p:tav>
                                        <p:tav tm="100000">
                                          <p:val>
                                            <p:strVal val="#ppt_h"/>
                                          </p:val>
                                        </p:tav>
                                      </p:tavLst>
                                    </p:anim>
                                    <p:animEffect transition="in" filter="fade">
                                      <p:cBhvr>
                                        <p:cTn id="84" dur="500"/>
                                        <p:tgtEl>
                                          <p:spTgt spid="24589"/>
                                        </p:tgtEl>
                                      </p:cBhvr>
                                    </p:animEffect>
                                  </p:childTnLst>
                                </p:cTn>
                              </p:par>
                            </p:childTnLst>
                          </p:cTn>
                        </p:par>
                        <p:par>
                          <p:cTn id="85" fill="hold">
                            <p:stCondLst>
                              <p:cond delay="9500"/>
                            </p:stCondLst>
                            <p:childTnLst>
                              <p:par>
                                <p:cTn id="86" presetID="53" presetClass="entr" presetSubtype="16" fill="hold" nodeType="afterEffect">
                                  <p:stCondLst>
                                    <p:cond delay="0"/>
                                  </p:stCondLst>
                                  <p:childTnLst>
                                    <p:set>
                                      <p:cBhvr>
                                        <p:cTn id="87" dur="1" fill="hold">
                                          <p:stCondLst>
                                            <p:cond delay="0"/>
                                          </p:stCondLst>
                                        </p:cTn>
                                        <p:tgtEl>
                                          <p:spTgt spid="24590"/>
                                        </p:tgtEl>
                                        <p:attrNameLst>
                                          <p:attrName>style.visibility</p:attrName>
                                        </p:attrNameLst>
                                      </p:cBhvr>
                                      <p:to>
                                        <p:strVal val="visible"/>
                                      </p:to>
                                    </p:set>
                                    <p:anim calcmode="lin" valueType="num">
                                      <p:cBhvr>
                                        <p:cTn id="88" dur="500" fill="hold"/>
                                        <p:tgtEl>
                                          <p:spTgt spid="24590"/>
                                        </p:tgtEl>
                                        <p:attrNameLst>
                                          <p:attrName>ppt_w</p:attrName>
                                        </p:attrNameLst>
                                      </p:cBhvr>
                                      <p:tavLst>
                                        <p:tav tm="0">
                                          <p:val>
                                            <p:fltVal val="0"/>
                                          </p:val>
                                        </p:tav>
                                        <p:tav tm="100000">
                                          <p:val>
                                            <p:strVal val="#ppt_w"/>
                                          </p:val>
                                        </p:tav>
                                      </p:tavLst>
                                    </p:anim>
                                    <p:anim calcmode="lin" valueType="num">
                                      <p:cBhvr>
                                        <p:cTn id="89" dur="500" fill="hold"/>
                                        <p:tgtEl>
                                          <p:spTgt spid="24590"/>
                                        </p:tgtEl>
                                        <p:attrNameLst>
                                          <p:attrName>ppt_h</p:attrName>
                                        </p:attrNameLst>
                                      </p:cBhvr>
                                      <p:tavLst>
                                        <p:tav tm="0">
                                          <p:val>
                                            <p:fltVal val="0"/>
                                          </p:val>
                                        </p:tav>
                                        <p:tav tm="100000">
                                          <p:val>
                                            <p:strVal val="#ppt_h"/>
                                          </p:val>
                                        </p:tav>
                                      </p:tavLst>
                                    </p:anim>
                                    <p:animEffect transition="in" filter="fade">
                                      <p:cBhvr>
                                        <p:cTn id="90" dur="500"/>
                                        <p:tgtEl>
                                          <p:spTgt spid="24590"/>
                                        </p:tgtEl>
                                      </p:cBhvr>
                                    </p:animEffect>
                                  </p:childTnLst>
                                </p:cTn>
                              </p:par>
                            </p:childTnLst>
                          </p:cTn>
                        </p:par>
                        <p:par>
                          <p:cTn id="91" fill="hold">
                            <p:stCondLst>
                              <p:cond delay="10000"/>
                            </p:stCondLst>
                            <p:childTnLst>
                              <p:par>
                                <p:cTn id="92" presetID="53" presetClass="entr" presetSubtype="16" fill="hold" nodeType="afterEffect">
                                  <p:stCondLst>
                                    <p:cond delay="0"/>
                                  </p:stCondLst>
                                  <p:childTnLst>
                                    <p:set>
                                      <p:cBhvr>
                                        <p:cTn id="93" dur="1" fill="hold">
                                          <p:stCondLst>
                                            <p:cond delay="0"/>
                                          </p:stCondLst>
                                        </p:cTn>
                                        <p:tgtEl>
                                          <p:spTgt spid="24594"/>
                                        </p:tgtEl>
                                        <p:attrNameLst>
                                          <p:attrName>style.visibility</p:attrName>
                                        </p:attrNameLst>
                                      </p:cBhvr>
                                      <p:to>
                                        <p:strVal val="visible"/>
                                      </p:to>
                                    </p:set>
                                    <p:anim calcmode="lin" valueType="num">
                                      <p:cBhvr>
                                        <p:cTn id="94" dur="500" fill="hold"/>
                                        <p:tgtEl>
                                          <p:spTgt spid="24594"/>
                                        </p:tgtEl>
                                        <p:attrNameLst>
                                          <p:attrName>ppt_w</p:attrName>
                                        </p:attrNameLst>
                                      </p:cBhvr>
                                      <p:tavLst>
                                        <p:tav tm="0">
                                          <p:val>
                                            <p:fltVal val="0"/>
                                          </p:val>
                                        </p:tav>
                                        <p:tav tm="100000">
                                          <p:val>
                                            <p:strVal val="#ppt_w"/>
                                          </p:val>
                                        </p:tav>
                                      </p:tavLst>
                                    </p:anim>
                                    <p:anim calcmode="lin" valueType="num">
                                      <p:cBhvr>
                                        <p:cTn id="95" dur="500" fill="hold"/>
                                        <p:tgtEl>
                                          <p:spTgt spid="24594"/>
                                        </p:tgtEl>
                                        <p:attrNameLst>
                                          <p:attrName>ppt_h</p:attrName>
                                        </p:attrNameLst>
                                      </p:cBhvr>
                                      <p:tavLst>
                                        <p:tav tm="0">
                                          <p:val>
                                            <p:fltVal val="0"/>
                                          </p:val>
                                        </p:tav>
                                        <p:tav tm="100000">
                                          <p:val>
                                            <p:strVal val="#ppt_h"/>
                                          </p:val>
                                        </p:tav>
                                      </p:tavLst>
                                    </p:anim>
                                    <p:animEffect transition="in" filter="fade">
                                      <p:cBhvr>
                                        <p:cTn id="96" dur="500"/>
                                        <p:tgtEl>
                                          <p:spTgt spid="2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1" t="5734" r="2559" b="3766"/>
          <a:stretch/>
        </p:blipFill>
        <p:spPr bwMode="auto">
          <a:xfrm>
            <a:off x="1462134" y="2420888"/>
            <a:ext cx="6470482" cy="34563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D:\картинки для през\1234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834029"/>
            <a:ext cx="6835923" cy="122681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5" name="Picture 4" descr="C:\Users\SidnevaEN\Desktop\ios_homescreen_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3738378"/>
            <a:ext cx="1224136" cy="12241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9" name="Picture 5" descr="C:\Users\SidnevaEN\Desktop\1003866_10151866677239947_1449259905_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4005064"/>
            <a:ext cx="1307976" cy="13079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0952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0" fill="hold"/>
                                        <p:tgtEl>
                                          <p:spTgt spid="1027"/>
                                        </p:tgtEl>
                                        <p:attrNameLst>
                                          <p:attrName>ppt_w</p:attrName>
                                        </p:attrNameLst>
                                      </p:cBhvr>
                                      <p:tavLst>
                                        <p:tav tm="0">
                                          <p:val>
                                            <p:fltVal val="0"/>
                                          </p:val>
                                        </p:tav>
                                        <p:tav tm="100000">
                                          <p:val>
                                            <p:strVal val="#ppt_w"/>
                                          </p:val>
                                        </p:tav>
                                      </p:tavLst>
                                    </p:anim>
                                    <p:anim calcmode="lin" valueType="num">
                                      <p:cBhvr>
                                        <p:cTn id="8" dur="5000" fill="hold"/>
                                        <p:tgtEl>
                                          <p:spTgt spid="1027"/>
                                        </p:tgtEl>
                                        <p:attrNameLst>
                                          <p:attrName>ppt_h</p:attrName>
                                        </p:attrNameLst>
                                      </p:cBhvr>
                                      <p:tavLst>
                                        <p:tav tm="0">
                                          <p:val>
                                            <p:fltVal val="0"/>
                                          </p:val>
                                        </p:tav>
                                        <p:tav tm="100000">
                                          <p:val>
                                            <p:strVal val="#ppt_h"/>
                                          </p:val>
                                        </p:tav>
                                      </p:tavLst>
                                    </p:anim>
                                    <p:anim calcmode="lin" valueType="num">
                                      <p:cBhvr>
                                        <p:cTn id="9" dur="5000" fill="hold"/>
                                        <p:tgtEl>
                                          <p:spTgt spid="1027"/>
                                        </p:tgtEl>
                                        <p:attrNameLst>
                                          <p:attrName>style.rotation</p:attrName>
                                        </p:attrNameLst>
                                      </p:cBhvr>
                                      <p:tavLst>
                                        <p:tav tm="0">
                                          <p:val>
                                            <p:fltVal val="90"/>
                                          </p:val>
                                        </p:tav>
                                        <p:tav tm="100000">
                                          <p:val>
                                            <p:fltVal val="0"/>
                                          </p:val>
                                        </p:tav>
                                      </p:tavLst>
                                    </p:anim>
                                    <p:animEffect transition="in" filter="fade">
                                      <p:cBhvr>
                                        <p:cTn id="10" dur="5000"/>
                                        <p:tgtEl>
                                          <p:spTgt spid="1027"/>
                                        </p:tgtEl>
                                      </p:cBhvr>
                                    </p:animEffect>
                                  </p:childTnLst>
                                </p:cTn>
                              </p:par>
                            </p:childTnLst>
                          </p:cTn>
                        </p:par>
                        <p:par>
                          <p:cTn id="11" fill="hold">
                            <p:stCondLst>
                              <p:cond delay="5000"/>
                            </p:stCondLst>
                            <p:childTnLst>
                              <p:par>
                                <p:cTn id="12" presetID="53" presetClass="entr" presetSubtype="16" fill="hold" nodeType="afterEffect">
                                  <p:stCondLst>
                                    <p:cond delay="600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6000" fill="hold"/>
                                        <p:tgtEl>
                                          <p:spTgt spid="1026"/>
                                        </p:tgtEl>
                                        <p:attrNameLst>
                                          <p:attrName>ppt_w</p:attrName>
                                        </p:attrNameLst>
                                      </p:cBhvr>
                                      <p:tavLst>
                                        <p:tav tm="0">
                                          <p:val>
                                            <p:fltVal val="0"/>
                                          </p:val>
                                        </p:tav>
                                        <p:tav tm="100000">
                                          <p:val>
                                            <p:strVal val="#ppt_w"/>
                                          </p:val>
                                        </p:tav>
                                      </p:tavLst>
                                    </p:anim>
                                    <p:anim calcmode="lin" valueType="num">
                                      <p:cBhvr>
                                        <p:cTn id="15" dur="6000" fill="hold"/>
                                        <p:tgtEl>
                                          <p:spTgt spid="1026"/>
                                        </p:tgtEl>
                                        <p:attrNameLst>
                                          <p:attrName>ppt_h</p:attrName>
                                        </p:attrNameLst>
                                      </p:cBhvr>
                                      <p:tavLst>
                                        <p:tav tm="0">
                                          <p:val>
                                            <p:fltVal val="0"/>
                                          </p:val>
                                        </p:tav>
                                        <p:tav tm="100000">
                                          <p:val>
                                            <p:strVal val="#ppt_h"/>
                                          </p:val>
                                        </p:tav>
                                      </p:tavLst>
                                    </p:anim>
                                    <p:animEffect transition="in" filter="fade">
                                      <p:cBhvr>
                                        <p:cTn id="16" dur="6000"/>
                                        <p:tgtEl>
                                          <p:spTgt spid="1026"/>
                                        </p:tgtEl>
                                      </p:cBhvr>
                                    </p:animEffect>
                                  </p:childTnLst>
                                </p:cTn>
                              </p:par>
                            </p:childTnLst>
                          </p:cTn>
                        </p:par>
                        <p:par>
                          <p:cTn id="17" fill="hold">
                            <p:stCondLst>
                              <p:cond delay="1700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80">
                                          <p:stCondLst>
                                            <p:cond delay="0"/>
                                          </p:stCondLst>
                                        </p:cTn>
                                        <p:tgtEl>
                                          <p:spTgt spid="5"/>
                                        </p:tgtEl>
                                      </p:cBhvr>
                                    </p:animEffect>
                                    <p:anim calcmode="lin" valueType="num">
                                      <p:cBhvr>
                                        <p:cTn id="2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6" dur="26">
                                          <p:stCondLst>
                                            <p:cond delay="650"/>
                                          </p:stCondLst>
                                        </p:cTn>
                                        <p:tgtEl>
                                          <p:spTgt spid="5"/>
                                        </p:tgtEl>
                                      </p:cBhvr>
                                      <p:to x="100000" y="60000"/>
                                    </p:animScale>
                                    <p:animScale>
                                      <p:cBhvr>
                                        <p:cTn id="27" dur="166" decel="50000">
                                          <p:stCondLst>
                                            <p:cond delay="676"/>
                                          </p:stCondLst>
                                        </p:cTn>
                                        <p:tgtEl>
                                          <p:spTgt spid="5"/>
                                        </p:tgtEl>
                                      </p:cBhvr>
                                      <p:to x="100000" y="100000"/>
                                    </p:animScale>
                                    <p:animScale>
                                      <p:cBhvr>
                                        <p:cTn id="28" dur="26">
                                          <p:stCondLst>
                                            <p:cond delay="1312"/>
                                          </p:stCondLst>
                                        </p:cTn>
                                        <p:tgtEl>
                                          <p:spTgt spid="5"/>
                                        </p:tgtEl>
                                      </p:cBhvr>
                                      <p:to x="100000" y="80000"/>
                                    </p:animScale>
                                    <p:animScale>
                                      <p:cBhvr>
                                        <p:cTn id="29" dur="166" decel="50000">
                                          <p:stCondLst>
                                            <p:cond delay="1338"/>
                                          </p:stCondLst>
                                        </p:cTn>
                                        <p:tgtEl>
                                          <p:spTgt spid="5"/>
                                        </p:tgtEl>
                                      </p:cBhvr>
                                      <p:to x="100000" y="100000"/>
                                    </p:animScale>
                                    <p:animScale>
                                      <p:cBhvr>
                                        <p:cTn id="30" dur="26">
                                          <p:stCondLst>
                                            <p:cond delay="1642"/>
                                          </p:stCondLst>
                                        </p:cTn>
                                        <p:tgtEl>
                                          <p:spTgt spid="5"/>
                                        </p:tgtEl>
                                      </p:cBhvr>
                                      <p:to x="100000" y="90000"/>
                                    </p:animScale>
                                    <p:animScale>
                                      <p:cBhvr>
                                        <p:cTn id="31" dur="166" decel="50000">
                                          <p:stCondLst>
                                            <p:cond delay="1668"/>
                                          </p:stCondLst>
                                        </p:cTn>
                                        <p:tgtEl>
                                          <p:spTgt spid="5"/>
                                        </p:tgtEl>
                                      </p:cBhvr>
                                      <p:to x="100000" y="100000"/>
                                    </p:animScale>
                                    <p:animScale>
                                      <p:cBhvr>
                                        <p:cTn id="32" dur="26">
                                          <p:stCondLst>
                                            <p:cond delay="1808"/>
                                          </p:stCondLst>
                                        </p:cTn>
                                        <p:tgtEl>
                                          <p:spTgt spid="5"/>
                                        </p:tgtEl>
                                      </p:cBhvr>
                                      <p:to x="100000" y="95000"/>
                                    </p:animScale>
                                    <p:animScale>
                                      <p:cBhvr>
                                        <p:cTn id="33" dur="166" decel="50000">
                                          <p:stCondLst>
                                            <p:cond delay="1834"/>
                                          </p:stCondLst>
                                        </p:cTn>
                                        <p:tgtEl>
                                          <p:spTgt spid="5"/>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wipe(down)">
                                      <p:cBhvr>
                                        <p:cTn id="38" dur="580">
                                          <p:stCondLst>
                                            <p:cond delay="0"/>
                                          </p:stCondLst>
                                        </p:cTn>
                                        <p:tgtEl>
                                          <p:spTgt spid="1029"/>
                                        </p:tgtEl>
                                      </p:cBhvr>
                                    </p:animEffect>
                                    <p:anim calcmode="lin" valueType="num">
                                      <p:cBhvr>
                                        <p:cTn id="39" dur="1822" tmFilter="0,0; 0.14,0.36; 0.43,0.73; 0.71,0.91; 1.0,1.0">
                                          <p:stCondLst>
                                            <p:cond delay="0"/>
                                          </p:stCondLst>
                                        </p:cTn>
                                        <p:tgtEl>
                                          <p:spTgt spid="102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2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2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2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29"/>
                                        </p:tgtEl>
                                        <p:attrNameLst>
                                          <p:attrName>ppt_y</p:attrName>
                                        </p:attrNameLst>
                                      </p:cBhvr>
                                      <p:tavLst>
                                        <p:tav tm="0" fmla="#ppt_y-sin(pi*$)/81">
                                          <p:val>
                                            <p:fltVal val="0"/>
                                          </p:val>
                                        </p:tav>
                                        <p:tav tm="100000">
                                          <p:val>
                                            <p:fltVal val="1"/>
                                          </p:val>
                                        </p:tav>
                                      </p:tavLst>
                                    </p:anim>
                                    <p:animScale>
                                      <p:cBhvr>
                                        <p:cTn id="44" dur="26">
                                          <p:stCondLst>
                                            <p:cond delay="650"/>
                                          </p:stCondLst>
                                        </p:cTn>
                                        <p:tgtEl>
                                          <p:spTgt spid="1029"/>
                                        </p:tgtEl>
                                      </p:cBhvr>
                                      <p:to x="100000" y="60000"/>
                                    </p:animScale>
                                    <p:animScale>
                                      <p:cBhvr>
                                        <p:cTn id="45" dur="166" decel="50000">
                                          <p:stCondLst>
                                            <p:cond delay="676"/>
                                          </p:stCondLst>
                                        </p:cTn>
                                        <p:tgtEl>
                                          <p:spTgt spid="1029"/>
                                        </p:tgtEl>
                                      </p:cBhvr>
                                      <p:to x="100000" y="100000"/>
                                    </p:animScale>
                                    <p:animScale>
                                      <p:cBhvr>
                                        <p:cTn id="46" dur="26">
                                          <p:stCondLst>
                                            <p:cond delay="1312"/>
                                          </p:stCondLst>
                                        </p:cTn>
                                        <p:tgtEl>
                                          <p:spTgt spid="1029"/>
                                        </p:tgtEl>
                                      </p:cBhvr>
                                      <p:to x="100000" y="80000"/>
                                    </p:animScale>
                                    <p:animScale>
                                      <p:cBhvr>
                                        <p:cTn id="47" dur="166" decel="50000">
                                          <p:stCondLst>
                                            <p:cond delay="1338"/>
                                          </p:stCondLst>
                                        </p:cTn>
                                        <p:tgtEl>
                                          <p:spTgt spid="1029"/>
                                        </p:tgtEl>
                                      </p:cBhvr>
                                      <p:to x="100000" y="100000"/>
                                    </p:animScale>
                                    <p:animScale>
                                      <p:cBhvr>
                                        <p:cTn id="48" dur="26">
                                          <p:stCondLst>
                                            <p:cond delay="1642"/>
                                          </p:stCondLst>
                                        </p:cTn>
                                        <p:tgtEl>
                                          <p:spTgt spid="1029"/>
                                        </p:tgtEl>
                                      </p:cBhvr>
                                      <p:to x="100000" y="90000"/>
                                    </p:animScale>
                                    <p:animScale>
                                      <p:cBhvr>
                                        <p:cTn id="49" dur="166" decel="50000">
                                          <p:stCondLst>
                                            <p:cond delay="1668"/>
                                          </p:stCondLst>
                                        </p:cTn>
                                        <p:tgtEl>
                                          <p:spTgt spid="1029"/>
                                        </p:tgtEl>
                                      </p:cBhvr>
                                      <p:to x="100000" y="100000"/>
                                    </p:animScale>
                                    <p:animScale>
                                      <p:cBhvr>
                                        <p:cTn id="50" dur="26">
                                          <p:stCondLst>
                                            <p:cond delay="1808"/>
                                          </p:stCondLst>
                                        </p:cTn>
                                        <p:tgtEl>
                                          <p:spTgt spid="1029"/>
                                        </p:tgtEl>
                                      </p:cBhvr>
                                      <p:to x="100000" y="95000"/>
                                    </p:animScale>
                                    <p:animScale>
                                      <p:cBhvr>
                                        <p:cTn id="51" dur="166" decel="50000">
                                          <p:stCondLst>
                                            <p:cond delay="1834"/>
                                          </p:stCondLst>
                                        </p:cTn>
                                        <p:tgtEl>
                                          <p:spTgt spid="10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1619672" y="323364"/>
            <a:ext cx="648072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t>Работа с депутатами муниципального округа</a:t>
            </a: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1084015" y="1412776"/>
            <a:ext cx="3168352" cy="424731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r>
              <a:rPr lang="ru-RU" b="1" dirty="0"/>
              <a:t>Глава управы принял участие в 12 заседаниях Совета депутатов, а также в совместной работе комиссии по приемке  с выходом во дворы района. Одновременно  хотелось бы отметить слаженную и результативную работу по взаимодействию в решении важных вопросов с главой муниципального округа Тамарой Николаевной Денисовой и депутатами Совета депутатов</a:t>
            </a:r>
            <a:r>
              <a:rPr lang="ru-RU" b="1" i="1" dirty="0"/>
              <a:t>.</a:t>
            </a:r>
            <a:endParaRPr lang="ru-RU" b="1" dirty="0">
              <a:effectLst/>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1844824"/>
            <a:ext cx="4644008" cy="30960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023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1043608" y="260648"/>
            <a:ext cx="7416824"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a:t>Участие в работе по организации призыва на военную службу</a:t>
            </a:r>
          </a:p>
          <a:p>
            <a:pPr algn="ctr"/>
            <a:r>
              <a:rPr lang="ru-RU" sz="2000" b="1" dirty="0"/>
              <a:t>жителей муниципального округа Северное Медведково</a:t>
            </a:r>
            <a:endParaRPr lang="ru-RU" sz="2000" b="1" dirty="0"/>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1619672" y="1268760"/>
            <a:ext cx="6624736"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t>За 2015 год установленные задания по призыву в ряды Вооружённых Сил Российской Федерации призывников из района Северное Медведково выполнены полностью: состоялось 18 заседаний призывных комиссий, в ходе которых был призван 131 человек. Район Северное Медведково отмечен как лучший не только по Бабушкинскому районному комиссариату г. Москвы, но и по СВАО и  по г. Москве в </a:t>
            </a:r>
            <a:r>
              <a:rPr lang="ru-RU" dirty="0" smtClean="0"/>
              <a:t>целом.</a:t>
            </a:r>
            <a:endParaRPr lang="ru-RU" dirty="0">
              <a:effectLst/>
            </a:endParaRPr>
          </a:p>
        </p:txBody>
      </p:sp>
      <p:pic>
        <p:nvPicPr>
          <p:cNvPr id="22531" name="Picture 3" descr="\\uprava\Doc\!Отчет главы управы перд СД 2016!\2016\фото от Денисовой\IMG-20160314-WA00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9184" y="3485144"/>
            <a:ext cx="4094811" cy="3071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530" name="Picture 2" descr="\\uprava\Doc\!Отчет главы управы перд СД 2016!\2016\фото от Денисовой\IMG-20160314-WA00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921" y="3485144"/>
            <a:ext cx="4094811" cy="3071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33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22530"/>
                                        </p:tgtEl>
                                        <p:attrNameLst>
                                          <p:attrName>style.visibility</p:attrName>
                                        </p:attrNameLst>
                                      </p:cBhvr>
                                      <p:to>
                                        <p:strVal val="visible"/>
                                      </p:to>
                                    </p:set>
                                    <p:anim calcmode="lin" valueType="num">
                                      <p:cBhvr>
                                        <p:cTn id="13" dur="500" fill="hold"/>
                                        <p:tgtEl>
                                          <p:spTgt spid="22530"/>
                                        </p:tgtEl>
                                        <p:attrNameLst>
                                          <p:attrName>ppt_w</p:attrName>
                                        </p:attrNameLst>
                                      </p:cBhvr>
                                      <p:tavLst>
                                        <p:tav tm="0">
                                          <p:val>
                                            <p:fltVal val="0"/>
                                          </p:val>
                                        </p:tav>
                                        <p:tav tm="100000">
                                          <p:val>
                                            <p:strVal val="#ppt_w"/>
                                          </p:val>
                                        </p:tav>
                                      </p:tavLst>
                                    </p:anim>
                                    <p:anim calcmode="lin" valueType="num">
                                      <p:cBhvr>
                                        <p:cTn id="14" dur="500" fill="hold"/>
                                        <p:tgtEl>
                                          <p:spTgt spid="22530"/>
                                        </p:tgtEl>
                                        <p:attrNameLst>
                                          <p:attrName>ppt_h</p:attrName>
                                        </p:attrNameLst>
                                      </p:cBhvr>
                                      <p:tavLst>
                                        <p:tav tm="0">
                                          <p:val>
                                            <p:fltVal val="0"/>
                                          </p:val>
                                        </p:tav>
                                        <p:tav tm="100000">
                                          <p:val>
                                            <p:strVal val="#ppt_h"/>
                                          </p:val>
                                        </p:tav>
                                      </p:tavLst>
                                    </p:anim>
                                    <p:animEffect transition="in" filter="fade">
                                      <p:cBhvr>
                                        <p:cTn id="15" dur="500"/>
                                        <p:tgtEl>
                                          <p:spTgt spid="22530"/>
                                        </p:tgtEl>
                                      </p:cBhvr>
                                    </p:animEffec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22531"/>
                                        </p:tgtEl>
                                        <p:attrNameLst>
                                          <p:attrName>style.visibility</p:attrName>
                                        </p:attrNameLst>
                                      </p:cBhvr>
                                      <p:to>
                                        <p:strVal val="visible"/>
                                      </p:to>
                                    </p:set>
                                    <p:anim calcmode="lin" valueType="num">
                                      <p:cBhvr>
                                        <p:cTn id="19" dur="500" fill="hold"/>
                                        <p:tgtEl>
                                          <p:spTgt spid="22531"/>
                                        </p:tgtEl>
                                        <p:attrNameLst>
                                          <p:attrName>ppt_w</p:attrName>
                                        </p:attrNameLst>
                                      </p:cBhvr>
                                      <p:tavLst>
                                        <p:tav tm="0">
                                          <p:val>
                                            <p:fltVal val="0"/>
                                          </p:val>
                                        </p:tav>
                                        <p:tav tm="100000">
                                          <p:val>
                                            <p:strVal val="#ppt_w"/>
                                          </p:val>
                                        </p:tav>
                                      </p:tavLst>
                                    </p:anim>
                                    <p:anim calcmode="lin" valueType="num">
                                      <p:cBhvr>
                                        <p:cTn id="20" dur="500" fill="hold"/>
                                        <p:tgtEl>
                                          <p:spTgt spid="22531"/>
                                        </p:tgtEl>
                                        <p:attrNameLst>
                                          <p:attrName>ppt_h</p:attrName>
                                        </p:attrNameLst>
                                      </p:cBhvr>
                                      <p:tavLst>
                                        <p:tav tm="0">
                                          <p:val>
                                            <p:fltVal val="0"/>
                                          </p:val>
                                        </p:tav>
                                        <p:tav tm="100000">
                                          <p:val>
                                            <p:strVal val="#ppt_h"/>
                                          </p:val>
                                        </p:tav>
                                      </p:tavLst>
                                    </p:anim>
                                    <p:animEffect transition="in" filter="fade">
                                      <p:cBhvr>
                                        <p:cTn id="21"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1475656" y="260648"/>
            <a:ext cx="6048672" cy="44627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678180" algn="just">
              <a:lnSpc>
                <a:spcPct val="115000"/>
              </a:lnSpc>
              <a:spcAft>
                <a:spcPts val="0"/>
              </a:spcAft>
            </a:pPr>
            <a:r>
              <a:rPr lang="ru-RU" sz="2000" b="1" dirty="0">
                <a:latin typeface="Times New Roman"/>
                <a:ea typeface="Calibri"/>
              </a:rPr>
              <a:t>Общественные советники главы управы</a:t>
            </a:r>
            <a:endParaRPr lang="ru-RU" sz="2000" dirty="0">
              <a:effectLst/>
              <a:latin typeface="Times New Roman"/>
              <a:ea typeface="Calibri"/>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 name="Прямоугольник 1"/>
          <p:cNvSpPr/>
          <p:nvPr/>
        </p:nvSpPr>
        <p:spPr>
          <a:xfrm>
            <a:off x="1259632" y="1052736"/>
            <a:ext cx="7479187" cy="258532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solidFill>
                  <a:prstClr val="black"/>
                </a:solidFill>
              </a:rPr>
              <a:t>В 2015 году завершен набор общественных советников главы управы района. Сейчас их количество составляет 273 человека. Советники осуществляя информирование жителей по вопросам организации городского шествия «Бессмертный полк», по вопросам льгот при оплате Капитального ремонта и  другие. Председателем районного Совета общественных советников стал </a:t>
            </a:r>
            <a:r>
              <a:rPr lang="ru-RU" dirty="0" err="1">
                <a:solidFill>
                  <a:prstClr val="black"/>
                </a:solidFill>
              </a:rPr>
              <a:t>Моложин</a:t>
            </a:r>
            <a:r>
              <a:rPr lang="ru-RU" dirty="0">
                <a:solidFill>
                  <a:prstClr val="black"/>
                </a:solidFill>
              </a:rPr>
              <a:t> Станислав Сергеевич.</a:t>
            </a:r>
          </a:p>
          <a:p>
            <a:r>
              <a:rPr lang="ru-RU" dirty="0">
                <a:solidFill>
                  <a:prstClr val="black"/>
                </a:solidFill>
              </a:rPr>
              <a:t>По итогам 2015 года 126 человек активных жителей и общественных советников были награждены грамотами и подарками за активное участие района</a:t>
            </a:r>
          </a:p>
        </p:txBody>
      </p:sp>
      <p:pic>
        <p:nvPicPr>
          <p:cNvPr id="23554" name="Picture 2" descr="\\uprava\Doc\Соц сфера\отчет главы перед СД соц\ФОТО к докладу соц\меропр с Осами2.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861047"/>
            <a:ext cx="3737247" cy="2802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55" name="Picture 3" descr="\\uprava\Doc\Соц сфера\отчет главы перед СД соц\ФОТО к докладу соц\меропр с ОСами1.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4006" y="3907085"/>
            <a:ext cx="3737247" cy="2802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0881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23554"/>
                                        </p:tgtEl>
                                        <p:attrNameLst>
                                          <p:attrName>style.visibility</p:attrName>
                                        </p:attrNameLst>
                                      </p:cBhvr>
                                      <p:to>
                                        <p:strVal val="visible"/>
                                      </p:to>
                                    </p:set>
                                    <p:anim calcmode="lin" valueType="num">
                                      <p:cBhvr>
                                        <p:cTn id="13" dur="500" fill="hold"/>
                                        <p:tgtEl>
                                          <p:spTgt spid="23554"/>
                                        </p:tgtEl>
                                        <p:attrNameLst>
                                          <p:attrName>ppt_w</p:attrName>
                                        </p:attrNameLst>
                                      </p:cBhvr>
                                      <p:tavLst>
                                        <p:tav tm="0">
                                          <p:val>
                                            <p:fltVal val="0"/>
                                          </p:val>
                                        </p:tav>
                                        <p:tav tm="100000">
                                          <p:val>
                                            <p:strVal val="#ppt_w"/>
                                          </p:val>
                                        </p:tav>
                                      </p:tavLst>
                                    </p:anim>
                                    <p:anim calcmode="lin" valueType="num">
                                      <p:cBhvr>
                                        <p:cTn id="14" dur="500" fill="hold"/>
                                        <p:tgtEl>
                                          <p:spTgt spid="23554"/>
                                        </p:tgtEl>
                                        <p:attrNameLst>
                                          <p:attrName>ppt_h</p:attrName>
                                        </p:attrNameLst>
                                      </p:cBhvr>
                                      <p:tavLst>
                                        <p:tav tm="0">
                                          <p:val>
                                            <p:fltVal val="0"/>
                                          </p:val>
                                        </p:tav>
                                        <p:tav tm="100000">
                                          <p:val>
                                            <p:strVal val="#ppt_h"/>
                                          </p:val>
                                        </p:tav>
                                      </p:tavLst>
                                    </p:anim>
                                    <p:animEffect transition="in" filter="fade">
                                      <p:cBhvr>
                                        <p:cTn id="15" dur="500"/>
                                        <p:tgtEl>
                                          <p:spTgt spid="23554"/>
                                        </p:tgtEl>
                                      </p:cBhvr>
                                    </p:animEffec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23555"/>
                                        </p:tgtEl>
                                        <p:attrNameLst>
                                          <p:attrName>style.visibility</p:attrName>
                                        </p:attrNameLst>
                                      </p:cBhvr>
                                      <p:to>
                                        <p:strVal val="visible"/>
                                      </p:to>
                                    </p:set>
                                    <p:anim calcmode="lin" valueType="num">
                                      <p:cBhvr>
                                        <p:cTn id="19" dur="500" fill="hold"/>
                                        <p:tgtEl>
                                          <p:spTgt spid="23555"/>
                                        </p:tgtEl>
                                        <p:attrNameLst>
                                          <p:attrName>ppt_w</p:attrName>
                                        </p:attrNameLst>
                                      </p:cBhvr>
                                      <p:tavLst>
                                        <p:tav tm="0">
                                          <p:val>
                                            <p:fltVal val="0"/>
                                          </p:val>
                                        </p:tav>
                                        <p:tav tm="100000">
                                          <p:val>
                                            <p:strVal val="#ppt_w"/>
                                          </p:val>
                                        </p:tav>
                                      </p:tavLst>
                                    </p:anim>
                                    <p:anim calcmode="lin" valueType="num">
                                      <p:cBhvr>
                                        <p:cTn id="20" dur="500" fill="hold"/>
                                        <p:tgtEl>
                                          <p:spTgt spid="23555"/>
                                        </p:tgtEl>
                                        <p:attrNameLst>
                                          <p:attrName>ppt_h</p:attrName>
                                        </p:attrNameLst>
                                      </p:cBhvr>
                                      <p:tavLst>
                                        <p:tav tm="0">
                                          <p:val>
                                            <p:fltVal val="0"/>
                                          </p:val>
                                        </p:tav>
                                        <p:tav tm="100000">
                                          <p:val>
                                            <p:strVal val="#ppt_h"/>
                                          </p:val>
                                        </p:tav>
                                      </p:tavLst>
                                    </p:anim>
                                    <p:animEffect transition="in" filter="fade">
                                      <p:cBhvr>
                                        <p:cTn id="21"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2267744" y="260648"/>
            <a:ext cx="5256584"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dirty="0"/>
              <a:t>Проведение публичных слушаний</a:t>
            </a:r>
            <a:endParaRPr lang="ru-RU" sz="2000" b="1" dirty="0">
              <a:effectLst/>
            </a:endParaRP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1187624" y="1124744"/>
            <a:ext cx="7695211" cy="480131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t>Всего в 2015 году в управе района состоялись 5 публичных слушаний</a:t>
            </a:r>
          </a:p>
          <a:p>
            <a:r>
              <a:rPr lang="ru-RU" dirty="0"/>
              <a:t>по проектам градостроительного межевания территорий по следующим адресам:</a:t>
            </a:r>
          </a:p>
          <a:p>
            <a:r>
              <a:rPr lang="ru-RU" dirty="0"/>
              <a:t>-  квартал, ограниченный ул. Тихомирова, Заревым проездом, проездом Шокальского, проектируемым проездом №6205;</a:t>
            </a:r>
          </a:p>
          <a:p>
            <a:r>
              <a:rPr lang="ru-RU" dirty="0"/>
              <a:t>- квартал, ограниченный Студеным проездом, проездом №6013, Широкой улицей, ул. </a:t>
            </a:r>
            <a:r>
              <a:rPr lang="ru-RU" dirty="0" err="1"/>
              <a:t>Грекова</a:t>
            </a:r>
            <a:r>
              <a:rPr lang="ru-RU" dirty="0"/>
              <a:t>;</a:t>
            </a:r>
          </a:p>
          <a:p>
            <a:r>
              <a:rPr lang="ru-RU" dirty="0"/>
              <a:t> - квартал, ограниченный Широкой ул., ул. </a:t>
            </a:r>
            <a:r>
              <a:rPr lang="ru-RU" dirty="0" err="1"/>
              <a:t>Грекова</a:t>
            </a:r>
            <a:r>
              <a:rPr lang="ru-RU" dirty="0"/>
              <a:t>, пр. Шокальского и Заревым проездом;</a:t>
            </a:r>
          </a:p>
          <a:p>
            <a:r>
              <a:rPr lang="ru-RU" dirty="0"/>
              <a:t>- квартал, ограниченный ул. </a:t>
            </a:r>
            <a:r>
              <a:rPr lang="ru-RU" dirty="0" err="1"/>
              <a:t>Молодцова</a:t>
            </a:r>
            <a:r>
              <a:rPr lang="ru-RU" dirty="0"/>
              <a:t>, ул. Полярная, проектируемым проездом №6204, пр. Шокальского;</a:t>
            </a:r>
          </a:p>
          <a:p>
            <a:r>
              <a:rPr lang="ru-RU" dirty="0"/>
              <a:t>- квартала, ограниченный Студеным пр., </a:t>
            </a:r>
            <a:r>
              <a:rPr lang="ru-RU" dirty="0" err="1"/>
              <a:t>Осташковской</a:t>
            </a:r>
            <a:r>
              <a:rPr lang="ru-RU" dirty="0"/>
              <a:t> ул., МКАД, границей ПК 38.</a:t>
            </a:r>
          </a:p>
          <a:p>
            <a:r>
              <a:rPr lang="ru-RU" dirty="0"/>
              <a:t>Все публичные слушания, за исключением квартала, ограниченного Студеным проездом, проездом №6013, Широкой улицей, ул. </a:t>
            </a:r>
            <a:r>
              <a:rPr lang="ru-RU" dirty="0" err="1"/>
              <a:t>Грекова</a:t>
            </a:r>
            <a:r>
              <a:rPr lang="ru-RU" dirty="0"/>
              <a:t>, в связи с многочисленными протестными выступлениями жителей, получили положительные заключения.</a:t>
            </a:r>
            <a:endParaRPr lang="ru-RU" dirty="0"/>
          </a:p>
        </p:txBody>
      </p:sp>
    </p:spTree>
    <p:extLst>
      <p:ext uri="{BB962C8B-B14F-4D97-AF65-F5344CB8AC3E}">
        <p14:creationId xmlns:p14="http://schemas.microsoft.com/office/powerpoint/2010/main" val="3012659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uprava\Doc\!Отчет главы управы перд СД 2016!\2016\благоустройство\дворы\image-05-10-15-02-46-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650" y="1623805"/>
            <a:ext cx="2664296" cy="1998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sp>
        <p:nvSpPr>
          <p:cNvPr id="7" name="Прямоугольник 6"/>
          <p:cNvSpPr/>
          <p:nvPr/>
        </p:nvSpPr>
        <p:spPr>
          <a:xfrm>
            <a:off x="1043608" y="188947"/>
            <a:ext cx="7197070" cy="1200329"/>
          </a:xfrm>
          <a:prstGeom prst="rect">
            <a:avLst/>
          </a:prstGeom>
        </p:spPr>
        <p:txBody>
          <a:bodyPr wrap="square">
            <a:spAutoFit/>
          </a:bodyPr>
          <a:lstStyle/>
          <a:p>
            <a:pPr algn="ctr"/>
            <a:r>
              <a:rPr lang="ru-RU" sz="2400" dirty="0" smtClean="0"/>
              <a:t>Благоустройство </a:t>
            </a:r>
            <a:r>
              <a:rPr lang="ru-RU" sz="2400" dirty="0"/>
              <a:t>21-ой дворовой территории  на общую сумму 13 095 560 рублей и 6-ти дворов за счет стимулирование управ на сумму 2 151 000 руб.</a:t>
            </a:r>
            <a:endParaRPr lang="ru-RU" sz="2400" b="1" dirty="0"/>
          </a:p>
        </p:txBody>
      </p:sp>
      <p:pic>
        <p:nvPicPr>
          <p:cNvPr id="1028" name="Picture 4" descr="\\uprava\Doc\!Отчет главы управы перд СД 2016!\2016\благоустройство\дворы\image-05-10-15-03-16-3.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3232" y="1605803"/>
            <a:ext cx="2688299" cy="201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30" name="Picture 6" descr="\\uprava\Doc\!Отчет главы управы перд СД 2016!\2016\благоустройство\дворы\image-05-10-15-02-46-2.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6887" y="3717032"/>
            <a:ext cx="2880987" cy="2160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31" name="Picture 7" descr="\\uprava\Doc\!Отчет главы управы перд СД 2016!\2016\благоустройство\дворы\image-05-10-15-03-02-5.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562" y="3663526"/>
            <a:ext cx="2952328" cy="2214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29" name="Picture 5" descr="\\uprava\Doc\!Отчет главы управы перд СД 2016!\2016\благоустройство\дворы\image-05-10-15-03-02-14.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9117"/>
          <a:stretch/>
        </p:blipFill>
        <p:spPr bwMode="auto">
          <a:xfrm>
            <a:off x="3146944" y="1605803"/>
            <a:ext cx="3086288" cy="1872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33" name="Picture 9" descr="\\uprava\Doc\!Отчет главы управы перд СД 2016!\2016\благоустройство\дворы\image-05-10-15-03-16-11.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7026" y="3183520"/>
            <a:ext cx="2694174" cy="2020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34" name="Picture 10" descr="\\uprava\Doc\!Отчет главы управы перд СД 2016!\2016\благоустройство\дворы\image-05-10-15-03-16-5.jpe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1668" y="4669879"/>
            <a:ext cx="2750716" cy="2063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35" name="Picture 11" descr="\\uprava\Doc\!Отчет главы управы перд СД 2016!\2016\благоустройство\дворы\image-05-10-15-03-16-10.jpe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3016" y="4703901"/>
            <a:ext cx="2750715" cy="2063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734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animEffect transition="in" filter="fade">
                                      <p:cBhvr>
                                        <p:cTn id="9" dur="500"/>
                                        <p:tgtEl>
                                          <p:spTgt spid="102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32"/>
                                        </p:tgtEl>
                                        <p:attrNameLst>
                                          <p:attrName>style.visibility</p:attrName>
                                        </p:attrNameLst>
                                      </p:cBhvr>
                                      <p:to>
                                        <p:strVal val="visible"/>
                                      </p:to>
                                    </p:set>
                                    <p:anim calcmode="lin" valueType="num">
                                      <p:cBhvr>
                                        <p:cTn id="13" dur="500" fill="hold"/>
                                        <p:tgtEl>
                                          <p:spTgt spid="1032"/>
                                        </p:tgtEl>
                                        <p:attrNameLst>
                                          <p:attrName>ppt_w</p:attrName>
                                        </p:attrNameLst>
                                      </p:cBhvr>
                                      <p:tavLst>
                                        <p:tav tm="0">
                                          <p:val>
                                            <p:fltVal val="0"/>
                                          </p:val>
                                        </p:tav>
                                        <p:tav tm="100000">
                                          <p:val>
                                            <p:strVal val="#ppt_w"/>
                                          </p:val>
                                        </p:tav>
                                      </p:tavLst>
                                    </p:anim>
                                    <p:anim calcmode="lin" valueType="num">
                                      <p:cBhvr>
                                        <p:cTn id="14" dur="500" fill="hold"/>
                                        <p:tgtEl>
                                          <p:spTgt spid="1032"/>
                                        </p:tgtEl>
                                        <p:attrNameLst>
                                          <p:attrName>ppt_h</p:attrName>
                                        </p:attrNameLst>
                                      </p:cBhvr>
                                      <p:tavLst>
                                        <p:tav tm="0">
                                          <p:val>
                                            <p:fltVal val="0"/>
                                          </p:val>
                                        </p:tav>
                                        <p:tav tm="100000">
                                          <p:val>
                                            <p:strVal val="#ppt_h"/>
                                          </p:val>
                                        </p:tav>
                                      </p:tavLst>
                                    </p:anim>
                                    <p:animEffect transition="in" filter="fade">
                                      <p:cBhvr>
                                        <p:cTn id="15" dur="500"/>
                                        <p:tgtEl>
                                          <p:spTgt spid="103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031"/>
                                        </p:tgtEl>
                                        <p:attrNameLst>
                                          <p:attrName>style.visibility</p:attrName>
                                        </p:attrNameLst>
                                      </p:cBhvr>
                                      <p:to>
                                        <p:strVal val="visible"/>
                                      </p:to>
                                    </p:set>
                                    <p:anim calcmode="lin" valueType="num">
                                      <p:cBhvr>
                                        <p:cTn id="25" dur="500" fill="hold"/>
                                        <p:tgtEl>
                                          <p:spTgt spid="1031"/>
                                        </p:tgtEl>
                                        <p:attrNameLst>
                                          <p:attrName>ppt_w</p:attrName>
                                        </p:attrNameLst>
                                      </p:cBhvr>
                                      <p:tavLst>
                                        <p:tav tm="0">
                                          <p:val>
                                            <p:fltVal val="0"/>
                                          </p:val>
                                        </p:tav>
                                        <p:tav tm="100000">
                                          <p:val>
                                            <p:strVal val="#ppt_w"/>
                                          </p:val>
                                        </p:tav>
                                      </p:tavLst>
                                    </p:anim>
                                    <p:anim calcmode="lin" valueType="num">
                                      <p:cBhvr>
                                        <p:cTn id="26" dur="500" fill="hold"/>
                                        <p:tgtEl>
                                          <p:spTgt spid="1031"/>
                                        </p:tgtEl>
                                        <p:attrNameLst>
                                          <p:attrName>ppt_h</p:attrName>
                                        </p:attrNameLst>
                                      </p:cBhvr>
                                      <p:tavLst>
                                        <p:tav tm="0">
                                          <p:val>
                                            <p:fltVal val="0"/>
                                          </p:val>
                                        </p:tav>
                                        <p:tav tm="100000">
                                          <p:val>
                                            <p:strVal val="#ppt_h"/>
                                          </p:val>
                                        </p:tav>
                                      </p:tavLst>
                                    </p:anim>
                                    <p:animEffect transition="in" filter="fade">
                                      <p:cBhvr>
                                        <p:cTn id="27" dur="500"/>
                                        <p:tgtEl>
                                          <p:spTgt spid="103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p:cTn id="31" dur="500" fill="hold"/>
                                        <p:tgtEl>
                                          <p:spTgt spid="1030"/>
                                        </p:tgtEl>
                                        <p:attrNameLst>
                                          <p:attrName>ppt_w</p:attrName>
                                        </p:attrNameLst>
                                      </p:cBhvr>
                                      <p:tavLst>
                                        <p:tav tm="0">
                                          <p:val>
                                            <p:fltVal val="0"/>
                                          </p:val>
                                        </p:tav>
                                        <p:tav tm="100000">
                                          <p:val>
                                            <p:strVal val="#ppt_w"/>
                                          </p:val>
                                        </p:tav>
                                      </p:tavLst>
                                    </p:anim>
                                    <p:anim calcmode="lin" valueType="num">
                                      <p:cBhvr>
                                        <p:cTn id="32" dur="500" fill="hold"/>
                                        <p:tgtEl>
                                          <p:spTgt spid="1030"/>
                                        </p:tgtEl>
                                        <p:attrNameLst>
                                          <p:attrName>ppt_h</p:attrName>
                                        </p:attrNameLst>
                                      </p:cBhvr>
                                      <p:tavLst>
                                        <p:tav tm="0">
                                          <p:val>
                                            <p:fltVal val="0"/>
                                          </p:val>
                                        </p:tav>
                                        <p:tav tm="100000">
                                          <p:val>
                                            <p:strVal val="#ppt_h"/>
                                          </p:val>
                                        </p:tav>
                                      </p:tavLst>
                                    </p:anim>
                                    <p:animEffect transition="in" filter="fade">
                                      <p:cBhvr>
                                        <p:cTn id="33" dur="500"/>
                                        <p:tgtEl>
                                          <p:spTgt spid="103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33"/>
                                        </p:tgtEl>
                                        <p:attrNameLst>
                                          <p:attrName>style.visibility</p:attrName>
                                        </p:attrNameLst>
                                      </p:cBhvr>
                                      <p:to>
                                        <p:strVal val="visible"/>
                                      </p:to>
                                    </p:set>
                                    <p:anim calcmode="lin" valueType="num">
                                      <p:cBhvr>
                                        <p:cTn id="37" dur="500" fill="hold"/>
                                        <p:tgtEl>
                                          <p:spTgt spid="1033"/>
                                        </p:tgtEl>
                                        <p:attrNameLst>
                                          <p:attrName>ppt_w</p:attrName>
                                        </p:attrNameLst>
                                      </p:cBhvr>
                                      <p:tavLst>
                                        <p:tav tm="0">
                                          <p:val>
                                            <p:fltVal val="0"/>
                                          </p:val>
                                        </p:tav>
                                        <p:tav tm="100000">
                                          <p:val>
                                            <p:strVal val="#ppt_w"/>
                                          </p:val>
                                        </p:tav>
                                      </p:tavLst>
                                    </p:anim>
                                    <p:anim calcmode="lin" valueType="num">
                                      <p:cBhvr>
                                        <p:cTn id="38" dur="500" fill="hold"/>
                                        <p:tgtEl>
                                          <p:spTgt spid="1033"/>
                                        </p:tgtEl>
                                        <p:attrNameLst>
                                          <p:attrName>ppt_h</p:attrName>
                                        </p:attrNameLst>
                                      </p:cBhvr>
                                      <p:tavLst>
                                        <p:tav tm="0">
                                          <p:val>
                                            <p:fltVal val="0"/>
                                          </p:val>
                                        </p:tav>
                                        <p:tav tm="100000">
                                          <p:val>
                                            <p:strVal val="#ppt_h"/>
                                          </p:val>
                                        </p:tav>
                                      </p:tavLst>
                                    </p:anim>
                                    <p:animEffect transition="in" filter="fade">
                                      <p:cBhvr>
                                        <p:cTn id="39" dur="500"/>
                                        <p:tgtEl>
                                          <p:spTgt spid="103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p:cTn id="43" dur="500" fill="hold"/>
                                        <p:tgtEl>
                                          <p:spTgt spid="1034"/>
                                        </p:tgtEl>
                                        <p:attrNameLst>
                                          <p:attrName>ppt_w</p:attrName>
                                        </p:attrNameLst>
                                      </p:cBhvr>
                                      <p:tavLst>
                                        <p:tav tm="0">
                                          <p:val>
                                            <p:fltVal val="0"/>
                                          </p:val>
                                        </p:tav>
                                        <p:tav tm="100000">
                                          <p:val>
                                            <p:strVal val="#ppt_w"/>
                                          </p:val>
                                        </p:tav>
                                      </p:tavLst>
                                    </p:anim>
                                    <p:anim calcmode="lin" valueType="num">
                                      <p:cBhvr>
                                        <p:cTn id="44" dur="500" fill="hold"/>
                                        <p:tgtEl>
                                          <p:spTgt spid="1034"/>
                                        </p:tgtEl>
                                        <p:attrNameLst>
                                          <p:attrName>ppt_h</p:attrName>
                                        </p:attrNameLst>
                                      </p:cBhvr>
                                      <p:tavLst>
                                        <p:tav tm="0">
                                          <p:val>
                                            <p:fltVal val="0"/>
                                          </p:val>
                                        </p:tav>
                                        <p:tav tm="100000">
                                          <p:val>
                                            <p:strVal val="#ppt_h"/>
                                          </p:val>
                                        </p:tav>
                                      </p:tavLst>
                                    </p:anim>
                                    <p:animEffect transition="in" filter="fade">
                                      <p:cBhvr>
                                        <p:cTn id="45" dur="500"/>
                                        <p:tgtEl>
                                          <p:spTgt spid="1034"/>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035"/>
                                        </p:tgtEl>
                                        <p:attrNameLst>
                                          <p:attrName>style.visibility</p:attrName>
                                        </p:attrNameLst>
                                      </p:cBhvr>
                                      <p:to>
                                        <p:strVal val="visible"/>
                                      </p:to>
                                    </p:set>
                                    <p:anim calcmode="lin" valueType="num">
                                      <p:cBhvr>
                                        <p:cTn id="49" dur="500" fill="hold"/>
                                        <p:tgtEl>
                                          <p:spTgt spid="1035"/>
                                        </p:tgtEl>
                                        <p:attrNameLst>
                                          <p:attrName>ppt_w</p:attrName>
                                        </p:attrNameLst>
                                      </p:cBhvr>
                                      <p:tavLst>
                                        <p:tav tm="0">
                                          <p:val>
                                            <p:fltVal val="0"/>
                                          </p:val>
                                        </p:tav>
                                        <p:tav tm="100000">
                                          <p:val>
                                            <p:strVal val="#ppt_w"/>
                                          </p:val>
                                        </p:tav>
                                      </p:tavLst>
                                    </p:anim>
                                    <p:anim calcmode="lin" valueType="num">
                                      <p:cBhvr>
                                        <p:cTn id="50" dur="500" fill="hold"/>
                                        <p:tgtEl>
                                          <p:spTgt spid="1035"/>
                                        </p:tgtEl>
                                        <p:attrNameLst>
                                          <p:attrName>ppt_h</p:attrName>
                                        </p:attrNameLst>
                                      </p:cBhvr>
                                      <p:tavLst>
                                        <p:tav tm="0">
                                          <p:val>
                                            <p:fltVal val="0"/>
                                          </p:val>
                                        </p:tav>
                                        <p:tav tm="100000">
                                          <p:val>
                                            <p:strVal val="#ppt_h"/>
                                          </p:val>
                                        </p:tav>
                                      </p:tavLst>
                                    </p:anim>
                                    <p:animEffect transition="in" filter="fade">
                                      <p:cBhvr>
                                        <p:cTn id="51"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8424" y="260648"/>
            <a:ext cx="585709" cy="725164"/>
          </a:xfrm>
          <a:prstGeom prst="rect">
            <a:avLst/>
          </a:prstGeom>
        </p:spPr>
      </p:pic>
      <p:sp>
        <p:nvSpPr>
          <p:cNvPr id="9" name="Прямоугольник 8"/>
          <p:cNvSpPr/>
          <p:nvPr/>
        </p:nvSpPr>
        <p:spPr>
          <a:xfrm>
            <a:off x="2267744" y="260648"/>
            <a:ext cx="5256584"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dirty="0">
                <a:solidFill>
                  <a:prstClr val="black"/>
                </a:solidFill>
              </a:rPr>
              <a:t>Организация материально-технического </a:t>
            </a:r>
          </a:p>
          <a:p>
            <a:pPr algn="ctr"/>
            <a:r>
              <a:rPr lang="ru-RU" sz="2000" dirty="0">
                <a:solidFill>
                  <a:prstClr val="black"/>
                </a:solidFill>
              </a:rPr>
              <a:t>обеспечения проведения выборов</a:t>
            </a:r>
          </a:p>
        </p:txBody>
      </p:sp>
      <p:sp>
        <p:nvSpPr>
          <p:cNvPr id="4" name="AutoShape 4" descr="https://apf21.mail.ru/cgi-bin/readmsg/IMG_0366.JPG?id=13853587330000000080%3B0%3B3&amp;exif=1&amp;bs=156056&amp;bl=151599&amp;ct=image%2Fjpeg&amp;cn=IMG_0366.JPG&amp;cte=base6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 name="Прямоугольник 1"/>
          <p:cNvSpPr/>
          <p:nvPr/>
        </p:nvSpPr>
        <p:spPr>
          <a:xfrm>
            <a:off x="1835696" y="1484784"/>
            <a:ext cx="6552728"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ru-RU" sz="2000" dirty="0">
                <a:solidFill>
                  <a:prstClr val="black"/>
                </a:solidFill>
              </a:rPr>
              <a:t>13 сентября 2015 года в шести районах  города Москвы состоялись довыборы  муниципальных депутатов. Район Северное Медведково так же вошел в их число. Выборы проходили в одном из пяти избирательных округов. В ходе выборов были задействованы 7 избирательных комиссий, с общим число избирателей 15 702 человека. </a:t>
            </a:r>
          </a:p>
          <a:p>
            <a:pPr algn="just"/>
            <a:r>
              <a:rPr lang="ru-RU" sz="2000" dirty="0">
                <a:solidFill>
                  <a:prstClr val="black"/>
                </a:solidFill>
              </a:rPr>
              <a:t>В целом, по избирательному округу, в выборах приняло участие 11,38 %. избирателей, включенных в списки для голосования.</a:t>
            </a:r>
          </a:p>
          <a:p>
            <a:pPr algn="just"/>
            <a:r>
              <a:rPr lang="ru-RU" sz="2000" dirty="0">
                <a:solidFill>
                  <a:prstClr val="black"/>
                </a:solidFill>
              </a:rPr>
              <a:t> Управой района было оказано  материально-технического обеспечение участковым избирательным комиссиям на территории района</a:t>
            </a:r>
          </a:p>
        </p:txBody>
      </p:sp>
    </p:spTree>
    <p:extLst>
      <p:ext uri="{BB962C8B-B14F-4D97-AF65-F5344CB8AC3E}">
        <p14:creationId xmlns:p14="http://schemas.microsoft.com/office/powerpoint/2010/main" val="6678639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3608" y="2636912"/>
            <a:ext cx="7175351" cy="2160240"/>
          </a:xfrm>
          <a:ln w="34925" cmpd="dbl">
            <a:solidFill>
              <a:schemeClr val="accent1">
                <a:lumMod val="60000"/>
                <a:lumOff val="40000"/>
              </a:schemeClr>
            </a:solidFill>
          </a:ln>
          <a:effectLst>
            <a:softEdge rad="12700"/>
          </a:effectLst>
          <a:scene3d>
            <a:camera prst="orthographicFront">
              <a:rot lat="0" lon="0" rev="0"/>
            </a:camera>
            <a:lightRig rig="balanced" dir="t">
              <a:rot lat="0" lon="0" rev="8700000"/>
            </a:lightRig>
          </a:scene3d>
          <a:sp3d>
            <a:bevelT w="190500" h="38100" prst="relaxedInset"/>
            <a:bevelB w="165100" prst="coolSlant"/>
          </a:sp3d>
        </p:spPr>
        <p:txBody>
          <a:bodyPr/>
          <a:lstStyle/>
          <a:p>
            <a:pPr marL="182880" indent="0" algn="ctr">
              <a:lnSpc>
                <a:spcPct val="115000"/>
              </a:lnSpc>
              <a:buNone/>
            </a:pPr>
            <a:r>
              <a:rPr lang="ru-RU" sz="2000" dirty="0">
                <a:ln>
                  <a:solidFill>
                    <a:schemeClr val="tx2"/>
                  </a:solidFill>
                </a:ln>
                <a:solidFill>
                  <a:srgbClr val="C00000"/>
                </a:solidFill>
                <a:effectLst/>
                <a:latin typeface="Times New Roman"/>
                <a:ea typeface="Times New Roman"/>
                <a:cs typeface="Times New Roman"/>
              </a:rPr>
              <a:t/>
            </a:r>
            <a:br>
              <a:rPr lang="ru-RU" sz="2000" dirty="0">
                <a:ln>
                  <a:solidFill>
                    <a:schemeClr val="tx2"/>
                  </a:solidFill>
                </a:ln>
                <a:solidFill>
                  <a:srgbClr val="C00000"/>
                </a:solidFill>
                <a:effectLst/>
                <a:latin typeface="Times New Roman"/>
                <a:ea typeface="Times New Roman"/>
                <a:cs typeface="Times New Roman"/>
              </a:rPr>
            </a:br>
            <a:endParaRPr lang="ru-RU" sz="2000" dirty="0">
              <a:ln>
                <a:solidFill>
                  <a:schemeClr val="tx2"/>
                </a:solidFill>
              </a:ln>
              <a:effectLst/>
            </a:endParaRPr>
          </a:p>
        </p:txBody>
      </p:sp>
      <p:sp>
        <p:nvSpPr>
          <p:cNvPr id="6" name="Прямоугольник 5"/>
          <p:cNvSpPr/>
          <p:nvPr/>
        </p:nvSpPr>
        <p:spPr>
          <a:xfrm>
            <a:off x="323528" y="260648"/>
            <a:ext cx="8424936" cy="6192688"/>
          </a:xfrm>
          <a:prstGeom prst="rect">
            <a:avLst/>
          </a:prstGeom>
          <a:noFill/>
          <a:ln w="104775" cap="sq" cmpd="thinThick"/>
          <a:effectLst>
            <a:glow rad="101600">
              <a:schemeClr val="bg2">
                <a:lumMod val="75000"/>
                <a:alpha val="40000"/>
              </a:schemeClr>
            </a:glow>
            <a:innerShdw blurRad="114300">
              <a:prstClr val="black">
                <a:alpha val="51000"/>
              </a:prstClr>
            </a:innerShdw>
          </a:effectLst>
          <a:scene3d>
            <a:camera prst="orthographicFront"/>
            <a:lightRig rig="sunrise" dir="t"/>
          </a:scene3d>
          <a:sp3d extrusionH="76200" contourW="12700" prstMaterial="metal">
            <a:bevelT prst="relaxedInset"/>
            <a:bevelB w="165100" prst="coolSlant"/>
            <a:extrusionClr>
              <a:schemeClr val="tx2"/>
            </a:extrusionClr>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404664"/>
            <a:ext cx="1517408" cy="16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Moto\people\АНАТОЛИЙ\0300_Северо-Восточный_административный_округ_Bit.tif"/>
          <p:cNvPicPr>
            <a:picLocks noChangeAspect="1" noChangeArrowheads="1"/>
          </p:cNvPicPr>
          <p:nvPr/>
        </p:nvPicPr>
        <p:blipFill>
          <a:blip r:embed="rId3"/>
          <a:srcRect/>
          <a:stretch>
            <a:fillRect/>
          </a:stretch>
        </p:blipFill>
        <p:spPr bwMode="auto">
          <a:xfrm>
            <a:off x="467544" y="404664"/>
            <a:ext cx="1584176" cy="1584176"/>
          </a:xfrm>
          <a:prstGeom prst="rect">
            <a:avLst/>
          </a:prstGeom>
          <a:noFill/>
          <a:ln w="9525">
            <a:noFill/>
            <a:miter lim="800000"/>
            <a:headEnd/>
            <a:tailEnd/>
          </a:ln>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745" y="312622"/>
            <a:ext cx="5040560" cy="1820902"/>
          </a:xfrm>
          <a:prstGeom prst="rect">
            <a:avLst/>
          </a:prstGeom>
          <a:ln>
            <a:noFill/>
          </a:ln>
          <a:effectLst>
            <a:softEdge rad="112500"/>
          </a:effectLst>
        </p:spPr>
      </p:pic>
      <p:sp>
        <p:nvSpPr>
          <p:cNvPr id="11" name="Прямоугольник 10"/>
          <p:cNvSpPr/>
          <p:nvPr/>
        </p:nvSpPr>
        <p:spPr>
          <a:xfrm>
            <a:off x="1166066" y="5805264"/>
            <a:ext cx="6912768" cy="338554"/>
          </a:xfrm>
          <a:prstGeom prst="rect">
            <a:avLst/>
          </a:prstGeom>
          <a:effectLst>
            <a:outerShdw blurRad="50800" dist="38100" dir="18900000" algn="bl" rotWithShape="0">
              <a:prstClr val="black">
                <a:alpha val="40000"/>
              </a:prstClr>
            </a:outerShdw>
          </a:effectLst>
        </p:spPr>
        <p:txBody>
          <a:bodyPr wrap="square">
            <a:spAutoFit/>
          </a:bodyPr>
          <a:lstStyle/>
          <a:p>
            <a:pPr algn="ctr"/>
            <a:r>
              <a:rPr lang="ru-RU" sz="1600" b="1" dirty="0" smtClean="0">
                <a:solidFill>
                  <a:schemeClr val="tx2"/>
                </a:solidFill>
              </a:rPr>
              <a:t>Москва, март </a:t>
            </a:r>
            <a:r>
              <a:rPr lang="ru-RU" sz="1600" b="1" dirty="0" smtClean="0">
                <a:solidFill>
                  <a:schemeClr val="tx2"/>
                </a:solidFill>
              </a:rPr>
              <a:t>2016 </a:t>
            </a:r>
            <a:r>
              <a:rPr lang="ru-RU" sz="1600" b="1" dirty="0" smtClean="0">
                <a:solidFill>
                  <a:schemeClr val="tx2"/>
                </a:solidFill>
              </a:rPr>
              <a:t>г.</a:t>
            </a:r>
            <a:endParaRPr lang="ru-RU" sz="1600" b="1" dirty="0">
              <a:solidFill>
                <a:schemeClr val="tx2"/>
              </a:solidFill>
            </a:endParaRPr>
          </a:p>
        </p:txBody>
      </p:sp>
      <p:sp>
        <p:nvSpPr>
          <p:cNvPr id="3" name="Прямоугольник 2"/>
          <p:cNvSpPr/>
          <p:nvPr/>
        </p:nvSpPr>
        <p:spPr>
          <a:xfrm>
            <a:off x="971600" y="2852936"/>
            <a:ext cx="7344816" cy="1200329"/>
          </a:xfrm>
          <a:prstGeom prst="rect">
            <a:avLst/>
          </a:prstGeom>
        </p:spPr>
        <p:txBody>
          <a:bodyPr wrap="square">
            <a:spAutoFit/>
          </a:bodyPr>
          <a:lstStyle/>
          <a:p>
            <a:pPr algn="ctr"/>
            <a:r>
              <a:rPr lang="ru-RU" b="1" dirty="0"/>
              <a:t>Программа развития района за </a:t>
            </a:r>
            <a:r>
              <a:rPr lang="ru-RU" b="1" dirty="0" smtClean="0"/>
              <a:t>2015 </a:t>
            </a:r>
            <a:r>
              <a:rPr lang="ru-RU" b="1" dirty="0" smtClean="0"/>
              <a:t>год</a:t>
            </a:r>
            <a:r>
              <a:rPr lang="ru-RU" dirty="0" smtClean="0"/>
              <a:t> в </a:t>
            </a:r>
            <a:r>
              <a:rPr lang="ru-RU" dirty="0"/>
              <a:t>целом выполнена.</a:t>
            </a:r>
          </a:p>
          <a:p>
            <a:pPr algn="ctr"/>
            <a:r>
              <a:rPr lang="ru-RU" dirty="0"/>
              <a:t>Деятельность управы </a:t>
            </a:r>
            <a:r>
              <a:rPr lang="ru-RU" dirty="0" smtClean="0"/>
              <a:t>направлена на </a:t>
            </a:r>
            <a:r>
              <a:rPr lang="ru-RU" dirty="0"/>
              <a:t>реализацию запланированных </a:t>
            </a:r>
            <a:r>
              <a:rPr lang="ru-RU" dirty="0" smtClean="0"/>
              <a:t>мероприятий, государственных </a:t>
            </a:r>
            <a:r>
              <a:rPr lang="ru-RU" dirty="0"/>
              <a:t>целевых </a:t>
            </a:r>
            <a:r>
              <a:rPr lang="ru-RU" dirty="0" smtClean="0"/>
              <a:t>программ и политики</a:t>
            </a:r>
          </a:p>
          <a:p>
            <a:pPr algn="ctr"/>
            <a:r>
              <a:rPr lang="ru-RU" dirty="0" smtClean="0"/>
              <a:t> </a:t>
            </a:r>
            <a:r>
              <a:rPr lang="ru-RU" dirty="0"/>
              <a:t>Мэра Москвы С.С. </a:t>
            </a:r>
            <a:r>
              <a:rPr lang="ru-RU" dirty="0" err="1" smtClean="0"/>
              <a:t>Собянина</a:t>
            </a:r>
            <a:r>
              <a:rPr lang="ru-RU" dirty="0" smtClean="0"/>
              <a:t>.</a:t>
            </a:r>
            <a:endParaRPr lang="ru-RU" dirty="0"/>
          </a:p>
        </p:txBody>
      </p:sp>
    </p:spTree>
    <p:extLst>
      <p:ext uri="{BB962C8B-B14F-4D97-AF65-F5344CB8AC3E}">
        <p14:creationId xmlns:p14="http://schemas.microsoft.com/office/powerpoint/2010/main" val="705727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5"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anim calcmode="lin" valueType="num">
                                      <p:cBhvr>
                                        <p:cTn id="11" dur="2000" fill="hold"/>
                                        <p:tgtEl>
                                          <p:spTgt spid="7"/>
                                        </p:tgtEl>
                                        <p:attrNameLst>
                                          <p:attrName>ppt_w</p:attrName>
                                        </p:attrNameLst>
                                      </p:cBhvr>
                                      <p:tavLst>
                                        <p:tav tm="0" fmla="#ppt_w*sin(2.5*pi*$)">
                                          <p:val>
                                            <p:fltVal val="0"/>
                                          </p:val>
                                        </p:tav>
                                        <p:tav tm="100000">
                                          <p:val>
                                            <p:fltVal val="1"/>
                                          </p:val>
                                        </p:tav>
                                      </p:tavLst>
                                    </p:anim>
                                    <p:anim calcmode="lin" valueType="num">
                                      <p:cBhvr>
                                        <p:cTn id="12" dur="2000" fill="hold"/>
                                        <p:tgtEl>
                                          <p:spTgt spid="7"/>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anim calcmode="lin" valueType="num">
                                      <p:cBhvr>
                                        <p:cTn id="16" dur="2000" fill="hold"/>
                                        <p:tgtEl>
                                          <p:spTgt spid="8"/>
                                        </p:tgtEl>
                                        <p:attrNameLst>
                                          <p:attrName>ppt_w</p:attrName>
                                        </p:attrNameLst>
                                      </p:cBhvr>
                                      <p:tavLst>
                                        <p:tav tm="0" fmla="#ppt_w*sin(2.5*pi*$)">
                                          <p:val>
                                            <p:fltVal val="0"/>
                                          </p:val>
                                        </p:tav>
                                        <p:tav tm="100000">
                                          <p:val>
                                            <p:fltVal val="1"/>
                                          </p:val>
                                        </p:tav>
                                      </p:tavLst>
                                    </p:anim>
                                    <p:anim calcmode="lin" valueType="num">
                                      <p:cBhvr>
                                        <p:cTn id="1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sp>
        <p:nvSpPr>
          <p:cNvPr id="7" name="Прямоугольник 6"/>
          <p:cNvSpPr/>
          <p:nvPr/>
        </p:nvSpPr>
        <p:spPr>
          <a:xfrm>
            <a:off x="879301" y="116632"/>
            <a:ext cx="7704856" cy="523220"/>
          </a:xfrm>
          <a:prstGeom prst="rect">
            <a:avLst/>
          </a:prstGeom>
        </p:spPr>
        <p:txBody>
          <a:bodyPr wrap="square">
            <a:spAutoFit/>
          </a:bodyPr>
          <a:lstStyle/>
          <a:p>
            <a:r>
              <a:rPr lang="ru-RU" sz="2800" b="1" dirty="0">
                <a:effectLst>
                  <a:outerShdw blurRad="38100" dist="38100" dir="2700000" algn="tl">
                    <a:srgbClr val="000000">
                      <a:alpha val="43137"/>
                    </a:srgbClr>
                  </a:outerShdw>
                </a:effectLst>
              </a:rPr>
              <a:t>Благоустройство дворовых </a:t>
            </a:r>
            <a:r>
              <a:rPr lang="ru-RU" sz="2800" b="1" dirty="0" smtClean="0">
                <a:effectLst>
                  <a:outerShdw blurRad="38100" dist="38100" dir="2700000" algn="tl">
                    <a:srgbClr val="000000">
                      <a:alpha val="43137"/>
                    </a:srgbClr>
                  </a:outerShdw>
                </a:effectLst>
              </a:rPr>
              <a:t>территорий 27 ед.</a:t>
            </a:r>
            <a:endParaRPr lang="ru-RU" sz="2800" b="1" dirty="0"/>
          </a:p>
        </p:txBody>
      </p:sp>
      <p:pic>
        <p:nvPicPr>
          <p:cNvPr id="3079" name="Picture 7" descr="\\uprava\Doc\!Отчет главы управы перд СД 2016!\2016\благоустройство\дворы\image-05-10-15-03-02-7.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301" y="897434"/>
            <a:ext cx="3087388" cy="2315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031795" y="950428"/>
            <a:ext cx="4967040"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600" dirty="0" smtClean="0"/>
              <a:t>1.Ремонт </a:t>
            </a:r>
            <a:r>
              <a:rPr lang="ru-RU" sz="1600" dirty="0"/>
              <a:t>асфальтовых покрытий:  0,95 тыс. </a:t>
            </a:r>
            <a:r>
              <a:rPr lang="ru-RU" sz="1600" dirty="0" err="1"/>
              <a:t>кв.м</a:t>
            </a:r>
            <a:r>
              <a:rPr lang="ru-RU" sz="1600" dirty="0"/>
              <a:t>.</a:t>
            </a:r>
          </a:p>
          <a:p>
            <a:r>
              <a:rPr lang="ru-RU" sz="1600" dirty="0" smtClean="0"/>
              <a:t>2.Замена </a:t>
            </a:r>
            <a:r>
              <a:rPr lang="ru-RU" sz="1600" dirty="0"/>
              <a:t>бортового камня 50 </a:t>
            </a:r>
            <a:r>
              <a:rPr lang="ru-RU" sz="1600" dirty="0" err="1"/>
              <a:t>пог.м</a:t>
            </a:r>
            <a:r>
              <a:rPr lang="ru-RU" sz="1600" dirty="0"/>
              <a:t>.</a:t>
            </a:r>
          </a:p>
          <a:p>
            <a:r>
              <a:rPr lang="ru-RU" sz="1600" dirty="0" smtClean="0"/>
              <a:t>3.Устройство </a:t>
            </a:r>
            <a:r>
              <a:rPr lang="ru-RU" sz="1600" dirty="0"/>
              <a:t>ограждений 178 </a:t>
            </a:r>
            <a:r>
              <a:rPr lang="ru-RU" sz="1600" dirty="0" err="1"/>
              <a:t>пог.м</a:t>
            </a:r>
            <a:r>
              <a:rPr lang="ru-RU" sz="1600" dirty="0"/>
              <a:t>.</a:t>
            </a:r>
          </a:p>
          <a:p>
            <a:r>
              <a:rPr lang="ru-RU" sz="1600" dirty="0" smtClean="0"/>
              <a:t>4.Устройство </a:t>
            </a:r>
            <a:r>
              <a:rPr lang="ru-RU" sz="1600" dirty="0"/>
              <a:t>полиуретанового покрытия на детских площадках 2 463 </a:t>
            </a:r>
            <a:r>
              <a:rPr lang="ru-RU" sz="1600" dirty="0" err="1"/>
              <a:t>кв.м</a:t>
            </a:r>
            <a:r>
              <a:rPr lang="ru-RU" sz="1600" dirty="0"/>
              <a:t>.</a:t>
            </a:r>
          </a:p>
          <a:p>
            <a:r>
              <a:rPr lang="ru-RU" sz="1600" dirty="0" smtClean="0"/>
              <a:t>5.Замена </a:t>
            </a:r>
            <a:r>
              <a:rPr lang="ru-RU" sz="1600" dirty="0"/>
              <a:t>малых архитектурных форм 119 шт.</a:t>
            </a:r>
          </a:p>
          <a:p>
            <a:r>
              <a:rPr lang="ru-RU" sz="1600" dirty="0" smtClean="0"/>
              <a:t>6.Текущий </a:t>
            </a:r>
            <a:r>
              <a:rPr lang="ru-RU" sz="1600" dirty="0"/>
              <a:t>ремонт контейнерной площадки 1 шт., бункерных площадок 2 шт.</a:t>
            </a:r>
          </a:p>
          <a:p>
            <a:r>
              <a:rPr lang="ru-RU" sz="1600" dirty="0" smtClean="0"/>
              <a:t>7.Установка </a:t>
            </a:r>
            <a:r>
              <a:rPr lang="ru-RU" sz="1600" dirty="0" err="1"/>
              <a:t>противопарковочных</a:t>
            </a:r>
            <a:r>
              <a:rPr lang="ru-RU" sz="1600" dirty="0"/>
              <a:t> столбиков 50 шт.</a:t>
            </a:r>
          </a:p>
          <a:p>
            <a:r>
              <a:rPr lang="ru-RU" sz="1600" dirty="0" smtClean="0"/>
              <a:t>8.Устройство </a:t>
            </a:r>
            <a:r>
              <a:rPr lang="ru-RU" sz="1600" dirty="0"/>
              <a:t>дорожно-</a:t>
            </a:r>
            <a:r>
              <a:rPr lang="ru-RU" sz="1600" dirty="0" err="1"/>
              <a:t>тропиночной</a:t>
            </a:r>
            <a:r>
              <a:rPr lang="ru-RU" sz="1600" dirty="0"/>
              <a:t> сети 350 </a:t>
            </a:r>
            <a:r>
              <a:rPr lang="ru-RU" sz="1600" dirty="0" err="1"/>
              <a:t>кв.м</a:t>
            </a:r>
            <a:r>
              <a:rPr lang="ru-RU" sz="1600" dirty="0"/>
              <a:t>.</a:t>
            </a:r>
            <a:endParaRPr lang="ru-RU" sz="1600" dirty="0"/>
          </a:p>
        </p:txBody>
      </p:sp>
      <p:pic>
        <p:nvPicPr>
          <p:cNvPr id="3081" name="Picture 9" descr="\\uprava\Doc\!Отчет главы управы перд СД 2016!\2016\благоустройство\дворы\image-05-10-15-03-02-15.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0535" y="3645024"/>
            <a:ext cx="2145060" cy="2860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uprava\Doc\!Отчет главы управы перд СД 2016!\2016\благоустройство\дворы\image-05-10-15-03-16-11.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096" y="2479724"/>
            <a:ext cx="3116593" cy="2337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3" name="Picture 11" descr="\\uprava\Doc\!Отчет главы управы перд СД 2016!\2016\благоустройство\дворы\image-05-10-15-03-16-2.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096" y="4633826"/>
            <a:ext cx="2713412" cy="2035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uprava\Doc\!Отчет главы управы перд СД 2016!\2016\благоустройство\дворы\image-05-10-15-02-52.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5814" y="4633826"/>
            <a:ext cx="2699161" cy="2024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7" name="Picture 5" descr="\\uprava\Doc\!Отчет главы управы перд СД 2016!\2016\благоустройство\дворы\image-05-10-15-02-52-2.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6056" y="3980287"/>
            <a:ext cx="1986740" cy="2648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586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p:cTn id="7" dur="500" fill="hold"/>
                                        <p:tgtEl>
                                          <p:spTgt spid="3079"/>
                                        </p:tgtEl>
                                        <p:attrNameLst>
                                          <p:attrName>ppt_w</p:attrName>
                                        </p:attrNameLst>
                                      </p:cBhvr>
                                      <p:tavLst>
                                        <p:tav tm="0">
                                          <p:val>
                                            <p:fltVal val="0"/>
                                          </p:val>
                                        </p:tav>
                                        <p:tav tm="100000">
                                          <p:val>
                                            <p:strVal val="#ppt_w"/>
                                          </p:val>
                                        </p:tav>
                                      </p:tavLst>
                                    </p:anim>
                                    <p:anim calcmode="lin" valueType="num">
                                      <p:cBhvr>
                                        <p:cTn id="8" dur="500" fill="hold"/>
                                        <p:tgtEl>
                                          <p:spTgt spid="3079"/>
                                        </p:tgtEl>
                                        <p:attrNameLst>
                                          <p:attrName>ppt_h</p:attrName>
                                        </p:attrNameLst>
                                      </p:cBhvr>
                                      <p:tavLst>
                                        <p:tav tm="0">
                                          <p:val>
                                            <p:fltVal val="0"/>
                                          </p:val>
                                        </p:tav>
                                        <p:tav tm="100000">
                                          <p:val>
                                            <p:strVal val="#ppt_h"/>
                                          </p:val>
                                        </p:tav>
                                      </p:tavLst>
                                    </p:anim>
                                    <p:animEffect transition="in" filter="fade">
                                      <p:cBhvr>
                                        <p:cTn id="9" dur="500"/>
                                        <p:tgtEl>
                                          <p:spTgt spid="307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81"/>
                                        </p:tgtEl>
                                        <p:attrNameLst>
                                          <p:attrName>style.visibility</p:attrName>
                                        </p:attrNameLst>
                                      </p:cBhvr>
                                      <p:to>
                                        <p:strVal val="visible"/>
                                      </p:to>
                                    </p:set>
                                    <p:anim calcmode="lin" valueType="num">
                                      <p:cBhvr>
                                        <p:cTn id="13" dur="500" fill="hold"/>
                                        <p:tgtEl>
                                          <p:spTgt spid="3081"/>
                                        </p:tgtEl>
                                        <p:attrNameLst>
                                          <p:attrName>ppt_w</p:attrName>
                                        </p:attrNameLst>
                                      </p:cBhvr>
                                      <p:tavLst>
                                        <p:tav tm="0">
                                          <p:val>
                                            <p:fltVal val="0"/>
                                          </p:val>
                                        </p:tav>
                                        <p:tav tm="100000">
                                          <p:val>
                                            <p:strVal val="#ppt_w"/>
                                          </p:val>
                                        </p:tav>
                                      </p:tavLst>
                                    </p:anim>
                                    <p:anim calcmode="lin" valueType="num">
                                      <p:cBhvr>
                                        <p:cTn id="14" dur="500" fill="hold"/>
                                        <p:tgtEl>
                                          <p:spTgt spid="3081"/>
                                        </p:tgtEl>
                                        <p:attrNameLst>
                                          <p:attrName>ppt_h</p:attrName>
                                        </p:attrNameLst>
                                      </p:cBhvr>
                                      <p:tavLst>
                                        <p:tav tm="0">
                                          <p:val>
                                            <p:fltVal val="0"/>
                                          </p:val>
                                        </p:tav>
                                        <p:tav tm="100000">
                                          <p:val>
                                            <p:strVal val="#ppt_h"/>
                                          </p:val>
                                        </p:tav>
                                      </p:tavLst>
                                    </p:anim>
                                    <p:animEffect transition="in" filter="fade">
                                      <p:cBhvr>
                                        <p:cTn id="15" dur="500"/>
                                        <p:tgtEl>
                                          <p:spTgt spid="308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82"/>
                                        </p:tgtEl>
                                        <p:attrNameLst>
                                          <p:attrName>style.visibility</p:attrName>
                                        </p:attrNameLst>
                                      </p:cBhvr>
                                      <p:to>
                                        <p:strVal val="visible"/>
                                      </p:to>
                                    </p:set>
                                    <p:anim calcmode="lin" valueType="num">
                                      <p:cBhvr>
                                        <p:cTn id="19" dur="500" fill="hold"/>
                                        <p:tgtEl>
                                          <p:spTgt spid="3082"/>
                                        </p:tgtEl>
                                        <p:attrNameLst>
                                          <p:attrName>ppt_w</p:attrName>
                                        </p:attrNameLst>
                                      </p:cBhvr>
                                      <p:tavLst>
                                        <p:tav tm="0">
                                          <p:val>
                                            <p:fltVal val="0"/>
                                          </p:val>
                                        </p:tav>
                                        <p:tav tm="100000">
                                          <p:val>
                                            <p:strVal val="#ppt_w"/>
                                          </p:val>
                                        </p:tav>
                                      </p:tavLst>
                                    </p:anim>
                                    <p:anim calcmode="lin" valueType="num">
                                      <p:cBhvr>
                                        <p:cTn id="20" dur="500" fill="hold"/>
                                        <p:tgtEl>
                                          <p:spTgt spid="3082"/>
                                        </p:tgtEl>
                                        <p:attrNameLst>
                                          <p:attrName>ppt_h</p:attrName>
                                        </p:attrNameLst>
                                      </p:cBhvr>
                                      <p:tavLst>
                                        <p:tav tm="0">
                                          <p:val>
                                            <p:fltVal val="0"/>
                                          </p:val>
                                        </p:tav>
                                        <p:tav tm="100000">
                                          <p:val>
                                            <p:strVal val="#ppt_h"/>
                                          </p:val>
                                        </p:tav>
                                      </p:tavLst>
                                    </p:anim>
                                    <p:animEffect transition="in" filter="fade">
                                      <p:cBhvr>
                                        <p:cTn id="21" dur="500"/>
                                        <p:tgtEl>
                                          <p:spTgt spid="308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083"/>
                                        </p:tgtEl>
                                        <p:attrNameLst>
                                          <p:attrName>style.visibility</p:attrName>
                                        </p:attrNameLst>
                                      </p:cBhvr>
                                      <p:to>
                                        <p:strVal val="visible"/>
                                      </p:to>
                                    </p:set>
                                    <p:anim calcmode="lin" valueType="num">
                                      <p:cBhvr>
                                        <p:cTn id="25" dur="500" fill="hold"/>
                                        <p:tgtEl>
                                          <p:spTgt spid="3083"/>
                                        </p:tgtEl>
                                        <p:attrNameLst>
                                          <p:attrName>ppt_w</p:attrName>
                                        </p:attrNameLst>
                                      </p:cBhvr>
                                      <p:tavLst>
                                        <p:tav tm="0">
                                          <p:val>
                                            <p:fltVal val="0"/>
                                          </p:val>
                                        </p:tav>
                                        <p:tav tm="100000">
                                          <p:val>
                                            <p:strVal val="#ppt_w"/>
                                          </p:val>
                                        </p:tav>
                                      </p:tavLst>
                                    </p:anim>
                                    <p:anim calcmode="lin" valueType="num">
                                      <p:cBhvr>
                                        <p:cTn id="26" dur="500" fill="hold"/>
                                        <p:tgtEl>
                                          <p:spTgt spid="3083"/>
                                        </p:tgtEl>
                                        <p:attrNameLst>
                                          <p:attrName>ppt_h</p:attrName>
                                        </p:attrNameLst>
                                      </p:cBhvr>
                                      <p:tavLst>
                                        <p:tav tm="0">
                                          <p:val>
                                            <p:fltVal val="0"/>
                                          </p:val>
                                        </p:tav>
                                        <p:tav tm="100000">
                                          <p:val>
                                            <p:strVal val="#ppt_h"/>
                                          </p:val>
                                        </p:tav>
                                      </p:tavLst>
                                    </p:anim>
                                    <p:animEffect transition="in" filter="fade">
                                      <p:cBhvr>
                                        <p:cTn id="27" dur="500"/>
                                        <p:tgtEl>
                                          <p:spTgt spid="3083"/>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080"/>
                                        </p:tgtEl>
                                        <p:attrNameLst>
                                          <p:attrName>style.visibility</p:attrName>
                                        </p:attrNameLst>
                                      </p:cBhvr>
                                      <p:to>
                                        <p:strVal val="visible"/>
                                      </p:to>
                                    </p:set>
                                    <p:anim calcmode="lin" valueType="num">
                                      <p:cBhvr>
                                        <p:cTn id="31" dur="500" fill="hold"/>
                                        <p:tgtEl>
                                          <p:spTgt spid="3080"/>
                                        </p:tgtEl>
                                        <p:attrNameLst>
                                          <p:attrName>ppt_w</p:attrName>
                                        </p:attrNameLst>
                                      </p:cBhvr>
                                      <p:tavLst>
                                        <p:tav tm="0">
                                          <p:val>
                                            <p:fltVal val="0"/>
                                          </p:val>
                                        </p:tav>
                                        <p:tav tm="100000">
                                          <p:val>
                                            <p:strVal val="#ppt_w"/>
                                          </p:val>
                                        </p:tav>
                                      </p:tavLst>
                                    </p:anim>
                                    <p:anim calcmode="lin" valueType="num">
                                      <p:cBhvr>
                                        <p:cTn id="32" dur="500" fill="hold"/>
                                        <p:tgtEl>
                                          <p:spTgt spid="3080"/>
                                        </p:tgtEl>
                                        <p:attrNameLst>
                                          <p:attrName>ppt_h</p:attrName>
                                        </p:attrNameLst>
                                      </p:cBhvr>
                                      <p:tavLst>
                                        <p:tav tm="0">
                                          <p:val>
                                            <p:fltVal val="0"/>
                                          </p:val>
                                        </p:tav>
                                        <p:tav tm="100000">
                                          <p:val>
                                            <p:strVal val="#ppt_h"/>
                                          </p:val>
                                        </p:tav>
                                      </p:tavLst>
                                    </p:anim>
                                    <p:animEffect transition="in" filter="fade">
                                      <p:cBhvr>
                                        <p:cTn id="33" dur="500"/>
                                        <p:tgtEl>
                                          <p:spTgt spid="308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077"/>
                                        </p:tgtEl>
                                        <p:attrNameLst>
                                          <p:attrName>style.visibility</p:attrName>
                                        </p:attrNameLst>
                                      </p:cBhvr>
                                      <p:to>
                                        <p:strVal val="visible"/>
                                      </p:to>
                                    </p:set>
                                    <p:anim calcmode="lin" valueType="num">
                                      <p:cBhvr>
                                        <p:cTn id="37" dur="500" fill="hold"/>
                                        <p:tgtEl>
                                          <p:spTgt spid="3077"/>
                                        </p:tgtEl>
                                        <p:attrNameLst>
                                          <p:attrName>ppt_w</p:attrName>
                                        </p:attrNameLst>
                                      </p:cBhvr>
                                      <p:tavLst>
                                        <p:tav tm="0">
                                          <p:val>
                                            <p:fltVal val="0"/>
                                          </p:val>
                                        </p:tav>
                                        <p:tav tm="100000">
                                          <p:val>
                                            <p:strVal val="#ppt_w"/>
                                          </p:val>
                                        </p:tav>
                                      </p:tavLst>
                                    </p:anim>
                                    <p:anim calcmode="lin" valueType="num">
                                      <p:cBhvr>
                                        <p:cTn id="38" dur="500" fill="hold"/>
                                        <p:tgtEl>
                                          <p:spTgt spid="3077"/>
                                        </p:tgtEl>
                                        <p:attrNameLst>
                                          <p:attrName>ppt_h</p:attrName>
                                        </p:attrNameLst>
                                      </p:cBhvr>
                                      <p:tavLst>
                                        <p:tav tm="0">
                                          <p:val>
                                            <p:fltVal val="0"/>
                                          </p:val>
                                        </p:tav>
                                        <p:tav tm="100000">
                                          <p:val>
                                            <p:strVal val="#ppt_h"/>
                                          </p:val>
                                        </p:tav>
                                      </p:tavLst>
                                    </p:anim>
                                    <p:animEffect transition="in" filter="fade">
                                      <p:cBhvr>
                                        <p:cTn id="39"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5016" y="332656"/>
            <a:ext cx="7197070" cy="523220"/>
          </a:xfrm>
          <a:prstGeom prst="rect">
            <a:avLst/>
          </a:prstGeom>
        </p:spPr>
        <p:txBody>
          <a:bodyPr wrap="square">
            <a:spAutoFit/>
          </a:bodyPr>
          <a:lstStyle/>
          <a:p>
            <a:r>
              <a:rPr lang="ru-RU" sz="2800" b="1" dirty="0" smtClean="0">
                <a:solidFill>
                  <a:prstClr val="black"/>
                </a:solidFill>
                <a:effectLst>
                  <a:outerShdw blurRad="38100" dist="38100" dir="2700000" algn="tl">
                    <a:srgbClr val="000000">
                      <a:alpha val="43137"/>
                    </a:srgbClr>
                  </a:outerShdw>
                </a:effectLst>
              </a:rPr>
              <a:t>Обустройство </a:t>
            </a:r>
            <a:r>
              <a:rPr lang="ru-RU" sz="2800" b="1" dirty="0">
                <a:solidFill>
                  <a:prstClr val="black"/>
                </a:solidFill>
                <a:effectLst>
                  <a:outerShdw blurRad="38100" dist="38100" dir="2700000" algn="tl">
                    <a:srgbClr val="000000">
                      <a:alpha val="43137"/>
                    </a:srgbClr>
                  </a:outerShdw>
                </a:effectLst>
              </a:rPr>
              <a:t>парковочных карманов</a:t>
            </a:r>
            <a:endParaRPr lang="ru-RU" sz="2800" b="1" dirty="0">
              <a:solidFill>
                <a:prstClr val="black"/>
              </a:solidFill>
            </a:endParaRPr>
          </a:p>
        </p:txBody>
      </p:sp>
      <p:sp>
        <p:nvSpPr>
          <p:cNvPr id="6" name="Прямоугольник 5"/>
          <p:cNvSpPr/>
          <p:nvPr/>
        </p:nvSpPr>
        <p:spPr>
          <a:xfrm>
            <a:off x="1213792" y="1844824"/>
            <a:ext cx="4096370" cy="954107"/>
          </a:xfrm>
          <a:prstGeom prst="rect">
            <a:avLst/>
          </a:prstGeom>
        </p:spPr>
        <p:txBody>
          <a:bodyPr wrap="square">
            <a:spAutoFit/>
          </a:bodyPr>
          <a:lstStyle/>
          <a:p>
            <a:r>
              <a:rPr lang="ru-RU" sz="2800" b="1" dirty="0" smtClean="0">
                <a:solidFill>
                  <a:prstClr val="black"/>
                </a:solidFill>
              </a:rPr>
              <a:t>В 2015 </a:t>
            </a:r>
            <a:r>
              <a:rPr lang="ru-RU" sz="2800" b="1" dirty="0">
                <a:solidFill>
                  <a:prstClr val="black"/>
                </a:solidFill>
              </a:rPr>
              <a:t>году обустроено </a:t>
            </a:r>
            <a:endParaRPr lang="ru-RU" sz="2800" b="1" dirty="0" smtClean="0">
              <a:solidFill>
                <a:prstClr val="black"/>
              </a:solidFill>
            </a:endParaRPr>
          </a:p>
          <a:p>
            <a:r>
              <a:rPr lang="ru-RU" sz="2800" b="1" dirty="0" smtClean="0">
                <a:solidFill>
                  <a:prstClr val="black"/>
                </a:solidFill>
              </a:rPr>
              <a:t>25 </a:t>
            </a:r>
            <a:r>
              <a:rPr lang="ru-RU" sz="2800" b="1" dirty="0" err="1">
                <a:solidFill>
                  <a:prstClr val="black"/>
                </a:solidFill>
              </a:rPr>
              <a:t>машиномест</a:t>
            </a:r>
            <a:r>
              <a:rPr lang="ru-RU" sz="2800" b="1" dirty="0">
                <a:solidFill>
                  <a:prstClr val="black"/>
                </a:solidFill>
              </a:rPr>
              <a:t>. </a:t>
            </a:r>
          </a:p>
        </p:txBody>
      </p:sp>
      <p:pic>
        <p:nvPicPr>
          <p:cNvPr id="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9445"/>
          <a:stretch/>
        </p:blipFill>
        <p:spPr bwMode="auto">
          <a:xfrm>
            <a:off x="1400950" y="4021581"/>
            <a:ext cx="3600398" cy="2312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12" name="Picture 3" descr="\\uprava\Doc\!Отчет главы управы перд СД 2016!\2016\благоустройство\дворы\image-05-10-15-02-46.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0162" y="1177525"/>
            <a:ext cx="3545806" cy="26593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098" name="Picture 2" descr="\\uprava\Doc\!Отчет главы управы перд СД 2016!\2016\благоустройство\дворы\image-05-10-15-03-02-1.jpeg"/>
          <p:cNvPicPr>
            <a:picLocks noChangeAspect="1" noChangeArrowheads="1"/>
          </p:cNvPicPr>
          <p:nvPr/>
        </p:nvPicPr>
        <p:blipFill rotWithShape="1">
          <a:blip r:embed="rId8">
            <a:extLst>
              <a:ext uri="{28A0092B-C50C-407E-A947-70E740481C1C}">
                <a14:useLocalDpi xmlns:a14="http://schemas.microsoft.com/office/drawing/2010/main" val="0"/>
              </a:ext>
            </a:extLst>
          </a:blip>
          <a:srcRect b="14640"/>
          <a:stretch/>
        </p:blipFill>
        <p:spPr bwMode="auto">
          <a:xfrm>
            <a:off x="5310162" y="4021581"/>
            <a:ext cx="3545806" cy="22700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966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500" fill="hold"/>
                                        <p:tgtEl>
                                          <p:spTgt spid="4098"/>
                                        </p:tgtEl>
                                        <p:attrNameLst>
                                          <p:attrName>ppt_w</p:attrName>
                                        </p:attrNameLst>
                                      </p:cBhvr>
                                      <p:tavLst>
                                        <p:tav tm="0">
                                          <p:val>
                                            <p:fltVal val="0"/>
                                          </p:val>
                                        </p:tav>
                                        <p:tav tm="100000">
                                          <p:val>
                                            <p:strVal val="#ppt_w"/>
                                          </p:val>
                                        </p:tav>
                                      </p:tavLst>
                                    </p:anim>
                                    <p:anim calcmode="lin" valueType="num">
                                      <p:cBhvr>
                                        <p:cTn id="20" dur="500" fill="hold"/>
                                        <p:tgtEl>
                                          <p:spTgt spid="4098"/>
                                        </p:tgtEl>
                                        <p:attrNameLst>
                                          <p:attrName>ppt_h</p:attrName>
                                        </p:attrNameLst>
                                      </p:cBhvr>
                                      <p:tavLst>
                                        <p:tav tm="0">
                                          <p:val>
                                            <p:fltVal val="0"/>
                                          </p:val>
                                        </p:tav>
                                        <p:tav tm="100000">
                                          <p:val>
                                            <p:strVal val="#ppt_h"/>
                                          </p:val>
                                        </p:tav>
                                      </p:tavLst>
                                    </p:anim>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sp>
        <p:nvSpPr>
          <p:cNvPr id="10" name="Прямоугольник 9"/>
          <p:cNvSpPr/>
          <p:nvPr/>
        </p:nvSpPr>
        <p:spPr>
          <a:xfrm>
            <a:off x="873324" y="188640"/>
            <a:ext cx="7341086" cy="95410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2800" b="1" dirty="0" smtClean="0">
                <a:solidFill>
                  <a:prstClr val="black"/>
                </a:solidFill>
                <a:effectLst>
                  <a:outerShdw blurRad="38100" dist="38100" dir="2700000" algn="tl">
                    <a:srgbClr val="000000">
                      <a:alpha val="43137"/>
                    </a:srgbClr>
                  </a:outerShdw>
                </a:effectLst>
              </a:rPr>
              <a:t>Благоустройство территорий учреждений образования</a:t>
            </a:r>
            <a:endParaRPr lang="ru-RU" sz="2800" b="1" dirty="0">
              <a:solidFill>
                <a:prstClr val="black"/>
              </a:solidFill>
            </a:endParaRPr>
          </a:p>
        </p:txBody>
      </p:sp>
      <p:sp>
        <p:nvSpPr>
          <p:cNvPr id="5" name="Прямоугольник 4"/>
          <p:cNvSpPr/>
          <p:nvPr/>
        </p:nvSpPr>
        <p:spPr>
          <a:xfrm>
            <a:off x="1008112" y="1164699"/>
            <a:ext cx="4572000" cy="2585323"/>
          </a:xfrm>
          <a:prstGeom prst="rect">
            <a:avLst/>
          </a:prstGeom>
        </p:spPr>
        <p:txBody>
          <a:bodyPr>
            <a:spAutoFit/>
          </a:bodyPr>
          <a:lstStyle/>
          <a:p>
            <a:r>
              <a:rPr lang="ru-RU" dirty="0">
                <a:solidFill>
                  <a:prstClr val="black"/>
                </a:solidFill>
              </a:rPr>
              <a:t>Благоустройство объектов образования выполнено </a:t>
            </a:r>
            <a:r>
              <a:rPr lang="ru-RU" dirty="0" smtClean="0">
                <a:solidFill>
                  <a:prstClr val="black"/>
                </a:solidFill>
              </a:rPr>
              <a:t> на </a:t>
            </a:r>
            <a:r>
              <a:rPr lang="ru-RU" dirty="0">
                <a:solidFill>
                  <a:prstClr val="black"/>
                </a:solidFill>
              </a:rPr>
              <a:t>сумму 9 000 000 руб</a:t>
            </a:r>
            <a:r>
              <a:rPr lang="ru-RU" dirty="0" smtClean="0">
                <a:solidFill>
                  <a:prstClr val="black"/>
                </a:solidFill>
              </a:rPr>
              <a:t>.</a:t>
            </a:r>
          </a:p>
          <a:p>
            <a:endParaRPr lang="ru-RU" dirty="0">
              <a:solidFill>
                <a:prstClr val="black"/>
              </a:solidFill>
            </a:endParaRPr>
          </a:p>
          <a:p>
            <a:pPr marL="285750" indent="-285750">
              <a:buFontTx/>
              <a:buChar char="-"/>
            </a:pPr>
            <a:r>
              <a:rPr lang="ru-RU" dirty="0" smtClean="0">
                <a:solidFill>
                  <a:prstClr val="black"/>
                </a:solidFill>
              </a:rPr>
              <a:t>дошкольное </a:t>
            </a:r>
            <a:r>
              <a:rPr lang="ru-RU" dirty="0">
                <a:solidFill>
                  <a:prstClr val="black"/>
                </a:solidFill>
              </a:rPr>
              <a:t>образовательное учреждение №1416, расположенное  по адресу: </a:t>
            </a:r>
            <a:r>
              <a:rPr lang="ru-RU" dirty="0" err="1">
                <a:solidFill>
                  <a:prstClr val="black"/>
                </a:solidFill>
              </a:rPr>
              <a:t>пр</a:t>
            </a:r>
            <a:r>
              <a:rPr lang="ru-RU" dirty="0">
                <a:solidFill>
                  <a:prstClr val="black"/>
                </a:solidFill>
              </a:rPr>
              <a:t>-д. Шокальского, </a:t>
            </a:r>
            <a:r>
              <a:rPr lang="ru-RU" dirty="0" smtClean="0">
                <a:solidFill>
                  <a:prstClr val="black"/>
                </a:solidFill>
              </a:rPr>
              <a:t>д.18А</a:t>
            </a:r>
          </a:p>
          <a:p>
            <a:pPr marL="285750" indent="-285750">
              <a:buFontTx/>
              <a:buChar char="-"/>
            </a:pPr>
            <a:r>
              <a:rPr lang="ru-RU" dirty="0">
                <a:solidFill>
                  <a:prstClr val="black"/>
                </a:solidFill>
              </a:rPr>
              <a:t>дошкольное образовательное учреждение №2147, расположенное по адресу: пр-д.Шокальского,д.34А</a:t>
            </a:r>
            <a:endParaRPr lang="ru-RU" dirty="0" smtClean="0">
              <a:solidFill>
                <a:prstClr val="black"/>
              </a:solidFill>
            </a:endParaRPr>
          </a:p>
        </p:txBody>
      </p:sp>
      <p:pic>
        <p:nvPicPr>
          <p:cNvPr id="6146" name="Picture 2" descr="\\uprava\Doc\Соц сфера\отчет главы перед СД соц\ФОТО к докладу соц\Папка фото №3 благоустр шк территории\Шокальского пр-д, 34а (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239" y="4220753"/>
            <a:ext cx="3266628" cy="24499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uprava\Doc\Соц сфера\отчет главы перед СД соц\ФОТО к докладу соц\Папка фото №3 благоустр шк территории\Шокальского пр-д, 34а (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3377" y="1165245"/>
            <a:ext cx="3402382" cy="25517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uprava\Doc\Соц сфера\отчет главы перед СД соц\ФОТО к докладу соц\Папка фото №3 благоустр шк территории\IMG_60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4838" y="4108450"/>
            <a:ext cx="3621658" cy="2704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36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p:cTn id="13" dur="500" fill="hold"/>
                                        <p:tgtEl>
                                          <p:spTgt spid="6148"/>
                                        </p:tgtEl>
                                        <p:attrNameLst>
                                          <p:attrName>ppt_w</p:attrName>
                                        </p:attrNameLst>
                                      </p:cBhvr>
                                      <p:tavLst>
                                        <p:tav tm="0">
                                          <p:val>
                                            <p:fltVal val="0"/>
                                          </p:val>
                                        </p:tav>
                                        <p:tav tm="100000">
                                          <p:val>
                                            <p:strVal val="#ppt_w"/>
                                          </p:val>
                                        </p:tav>
                                      </p:tavLst>
                                    </p:anim>
                                    <p:anim calcmode="lin" valueType="num">
                                      <p:cBhvr>
                                        <p:cTn id="14" dur="500" fill="hold"/>
                                        <p:tgtEl>
                                          <p:spTgt spid="6148"/>
                                        </p:tgtEl>
                                        <p:attrNameLst>
                                          <p:attrName>ppt_h</p:attrName>
                                        </p:attrNameLst>
                                      </p:cBhvr>
                                      <p:tavLst>
                                        <p:tav tm="0">
                                          <p:val>
                                            <p:fltVal val="0"/>
                                          </p:val>
                                        </p:tav>
                                        <p:tav tm="100000">
                                          <p:val>
                                            <p:strVal val="#ppt_h"/>
                                          </p:val>
                                        </p:tav>
                                      </p:tavLst>
                                    </p:anim>
                                    <p:animEffect transition="in" filter="fade">
                                      <p:cBhvr>
                                        <p:cTn id="15" dur="500"/>
                                        <p:tgtEl>
                                          <p:spTgt spid="614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500" fill="hold"/>
                                        <p:tgtEl>
                                          <p:spTgt spid="6146"/>
                                        </p:tgtEl>
                                        <p:attrNameLst>
                                          <p:attrName>ppt_w</p:attrName>
                                        </p:attrNameLst>
                                      </p:cBhvr>
                                      <p:tavLst>
                                        <p:tav tm="0">
                                          <p:val>
                                            <p:fltVal val="0"/>
                                          </p:val>
                                        </p:tav>
                                        <p:tav tm="100000">
                                          <p:val>
                                            <p:strVal val="#ppt_w"/>
                                          </p:val>
                                        </p:tav>
                                      </p:tavLst>
                                    </p:anim>
                                    <p:anim calcmode="lin" valueType="num">
                                      <p:cBhvr>
                                        <p:cTn id="20" dur="500" fill="hold"/>
                                        <p:tgtEl>
                                          <p:spTgt spid="6146"/>
                                        </p:tgtEl>
                                        <p:attrNameLst>
                                          <p:attrName>ppt_h</p:attrName>
                                        </p:attrNameLst>
                                      </p:cBhvr>
                                      <p:tavLst>
                                        <p:tav tm="0">
                                          <p:val>
                                            <p:fltVal val="0"/>
                                          </p:val>
                                        </p:tav>
                                        <p:tav tm="100000">
                                          <p:val>
                                            <p:strVal val="#ppt_h"/>
                                          </p:val>
                                        </p:tav>
                                      </p:tavLst>
                                    </p:anim>
                                    <p:animEffect transition="in" filter="fade">
                                      <p:cBhvr>
                                        <p:cTn id="2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607104" cy="720080"/>
          </a:xfrm>
          <a:prstGeom prst="rect">
            <a:avLst/>
          </a:prstGeom>
        </p:spPr>
      </p:pic>
      <p:pic>
        <p:nvPicPr>
          <p:cNvPr id="10" name="Рисунок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40678" y="188640"/>
            <a:ext cx="615290" cy="761788"/>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2138341487"/>
              </p:ext>
            </p:extLst>
          </p:nvPr>
        </p:nvGraphicFramePr>
        <p:xfrm>
          <a:off x="1932970" y="966598"/>
          <a:ext cx="6048671" cy="1728192"/>
        </p:xfrm>
        <a:graphic>
          <a:graphicData uri="http://schemas.openxmlformats.org/drawingml/2006/table">
            <a:tbl>
              <a:tblPr firstRow="1" firstCol="1" bandRow="1">
                <a:tableStyleId>{5C22544A-7EE6-4342-B048-85BDC9FD1C3A}</a:tableStyleId>
              </a:tblPr>
              <a:tblGrid>
                <a:gridCol w="347543"/>
                <a:gridCol w="922228"/>
                <a:gridCol w="2307197"/>
                <a:gridCol w="1199482"/>
                <a:gridCol w="1272221"/>
              </a:tblGrid>
              <a:tr h="555055">
                <a:tc>
                  <a:txBody>
                    <a:bodyPr/>
                    <a:lstStyle/>
                    <a:p>
                      <a:pPr>
                        <a:lnSpc>
                          <a:spcPct val="115000"/>
                        </a:lnSpc>
                        <a:spcAft>
                          <a:spcPts val="0"/>
                        </a:spcAft>
                      </a:pPr>
                      <a:r>
                        <a:rPr lang="ru-RU" sz="1400" dirty="0">
                          <a:effectLst/>
                        </a:rPr>
                        <a:t>1.</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a:effectLst/>
                        </a:rPr>
                        <a:t>Весна</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smtClean="0">
                          <a:effectLst/>
                        </a:rPr>
                        <a:t>38 </a:t>
                      </a:r>
                      <a:r>
                        <a:rPr lang="ru-RU" sz="1400" dirty="0">
                          <a:effectLst/>
                        </a:rPr>
                        <a:t>дворовых территорий</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smtClean="0">
                          <a:effectLst/>
                        </a:rPr>
                        <a:t>170 </a:t>
                      </a:r>
                      <a:r>
                        <a:rPr lang="ru-RU" sz="1400" dirty="0">
                          <a:effectLst/>
                        </a:rPr>
                        <a:t>деревьев</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smtClean="0">
                          <a:effectLst/>
                        </a:rPr>
                        <a:t>5826 кустарников</a:t>
                      </a:r>
                      <a:endParaRPr lang="ru-RU" sz="1100" dirty="0">
                        <a:effectLst/>
                        <a:latin typeface="Calibri"/>
                        <a:ea typeface="Calibri"/>
                        <a:cs typeface="Times New Roman"/>
                      </a:endParaRPr>
                    </a:p>
                  </a:txBody>
                  <a:tcPr marL="68580" marR="68580" marT="0" marB="0"/>
                </a:tc>
              </a:tr>
              <a:tr h="618082">
                <a:tc>
                  <a:txBody>
                    <a:bodyPr/>
                    <a:lstStyle/>
                    <a:p>
                      <a:pPr>
                        <a:lnSpc>
                          <a:spcPct val="115000"/>
                        </a:lnSpc>
                        <a:spcAft>
                          <a:spcPts val="0"/>
                        </a:spcAft>
                      </a:pPr>
                      <a:r>
                        <a:rPr lang="ru-RU" sz="1400">
                          <a:effectLst/>
                        </a:rPr>
                        <a:t>2.</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400">
                          <a:effectLst/>
                        </a:rPr>
                        <a:t>Осень</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smtClean="0">
                          <a:effectLst/>
                        </a:rPr>
                        <a:t>16 </a:t>
                      </a:r>
                      <a:r>
                        <a:rPr lang="ru-RU" sz="1400" dirty="0">
                          <a:effectLst/>
                        </a:rPr>
                        <a:t>дворовых территорий</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smtClean="0">
                          <a:effectLst/>
                        </a:rPr>
                        <a:t>56 </a:t>
                      </a:r>
                      <a:r>
                        <a:rPr lang="ru-RU" sz="1400" dirty="0">
                          <a:effectLst/>
                        </a:rPr>
                        <a:t>дерева</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smtClean="0">
                          <a:effectLst/>
                        </a:rPr>
                        <a:t>1586 кустарников</a:t>
                      </a:r>
                      <a:endParaRPr lang="ru-RU" sz="1100" dirty="0">
                        <a:effectLst/>
                        <a:latin typeface="Calibri"/>
                        <a:ea typeface="Calibri"/>
                        <a:cs typeface="Times New Roman"/>
                      </a:endParaRPr>
                    </a:p>
                  </a:txBody>
                  <a:tcPr marL="68580" marR="68580" marT="0" marB="0"/>
                </a:tc>
              </a:tr>
              <a:tr h="555055">
                <a:tc gridSpan="2">
                  <a:txBody>
                    <a:bodyPr/>
                    <a:lstStyle/>
                    <a:p>
                      <a:pPr>
                        <a:lnSpc>
                          <a:spcPct val="115000"/>
                        </a:lnSpc>
                        <a:spcAft>
                          <a:spcPts val="0"/>
                        </a:spcAft>
                      </a:pPr>
                      <a:r>
                        <a:rPr lang="ru-RU" sz="1400">
                          <a:effectLst/>
                        </a:rPr>
                        <a:t>              ИТОГО</a:t>
                      </a:r>
                      <a:endParaRPr lang="ru-RU" sz="1100">
                        <a:effectLst/>
                        <a:latin typeface="Calibri"/>
                        <a:ea typeface="Calibri"/>
                        <a:cs typeface="Times New Roman"/>
                      </a:endParaRPr>
                    </a:p>
                  </a:txBody>
                  <a:tcPr marL="68580" marR="68580" marT="0" marB="0"/>
                </a:tc>
                <a:tc hMerge="1">
                  <a:txBody>
                    <a:bodyPr/>
                    <a:lstStyle/>
                    <a:p>
                      <a:endParaRPr lang="ru-RU"/>
                    </a:p>
                  </a:txBody>
                  <a:tcPr/>
                </a:tc>
                <a:tc>
                  <a:txBody>
                    <a:bodyPr/>
                    <a:lstStyle/>
                    <a:p>
                      <a:pPr>
                        <a:lnSpc>
                          <a:spcPct val="115000"/>
                        </a:lnSpc>
                        <a:spcAft>
                          <a:spcPts val="0"/>
                        </a:spcAft>
                      </a:pPr>
                      <a:r>
                        <a:rPr lang="ru-RU" sz="1400" dirty="0" smtClean="0">
                          <a:effectLst/>
                        </a:rPr>
                        <a:t>54 </a:t>
                      </a:r>
                      <a:r>
                        <a:rPr lang="ru-RU" sz="1400" dirty="0">
                          <a:effectLst/>
                        </a:rPr>
                        <a:t>дворовых территорий</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smtClean="0">
                          <a:effectLst/>
                        </a:rPr>
                        <a:t>226 </a:t>
                      </a:r>
                      <a:r>
                        <a:rPr lang="ru-RU" sz="1400" dirty="0">
                          <a:effectLst/>
                        </a:rPr>
                        <a:t>дерева</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dirty="0" smtClean="0">
                          <a:effectLst/>
                        </a:rPr>
                        <a:t>7412 </a:t>
                      </a:r>
                      <a:r>
                        <a:rPr lang="ru-RU" sz="1400" dirty="0">
                          <a:effectLst/>
                        </a:rPr>
                        <a:t>кустарников</a:t>
                      </a:r>
                      <a:endParaRPr lang="ru-RU" sz="1100" dirty="0">
                        <a:effectLst/>
                        <a:latin typeface="Calibri"/>
                        <a:ea typeface="Calibri"/>
                        <a:cs typeface="Times New Roman"/>
                      </a:endParaRPr>
                    </a:p>
                  </a:txBody>
                  <a:tcPr marL="68580" marR="68580" marT="0" marB="0"/>
                </a:tc>
              </a:tr>
            </a:tbl>
          </a:graphicData>
        </a:graphic>
      </p:graphicFrame>
      <p:sp>
        <p:nvSpPr>
          <p:cNvPr id="6" name="Rectangle 1"/>
          <p:cNvSpPr>
            <a:spLocks noChangeArrowheads="1"/>
          </p:cNvSpPr>
          <p:nvPr/>
        </p:nvSpPr>
        <p:spPr bwMode="auto">
          <a:xfrm>
            <a:off x="2275998" y="44624"/>
            <a:ext cx="475187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ru-RU" altLang="ru-RU" sz="1100" dirty="0" smtClean="0">
                <a:solidFill>
                  <a:prstClr val="black"/>
                </a:solidFill>
                <a:latin typeface="Calibri" pitchFamily="34" charset="0"/>
                <a:ea typeface="Calibri" pitchFamily="34" charset="0"/>
                <a:cs typeface="Times New Roman" pitchFamily="18" charset="0"/>
              </a:rPr>
              <a:t>                                 </a:t>
            </a:r>
            <a:r>
              <a:rPr lang="ru-RU" altLang="ru-RU" sz="1400" dirty="0" smtClean="0">
                <a:solidFill>
                  <a:prstClr val="black"/>
                </a:solidFill>
                <a:latin typeface="Calibri" pitchFamily="34" charset="0"/>
                <a:ea typeface="Calibri" pitchFamily="34" charset="0"/>
                <a:cs typeface="Times New Roman" pitchFamily="18" charset="0"/>
              </a:rPr>
              <a:t>                                                         </a:t>
            </a:r>
            <a:endParaRPr lang="ru-RU" altLang="ru-RU" sz="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ru-RU" altLang="ru-RU" sz="2800" b="1" dirty="0" smtClean="0">
                <a:solidFill>
                  <a:prstClr val="black"/>
                </a:solidFill>
                <a:latin typeface="Calibri" pitchFamily="34" charset="0"/>
                <a:ea typeface="Calibri" pitchFamily="34" charset="0"/>
                <a:cs typeface="Times New Roman" pitchFamily="18" charset="0"/>
              </a:rPr>
              <a:t>Акция «Миллион деревьев» </a:t>
            </a:r>
            <a:endParaRPr lang="ru-RU" altLang="ru-RU" sz="2800" dirty="0" smtClean="0">
              <a:solidFill>
                <a:prstClr val="black"/>
              </a:solidFill>
              <a:latin typeface="Arial" pitchFamily="34" charset="0"/>
              <a:cs typeface="Arial" pitchFamily="34" charset="0"/>
            </a:endParaRPr>
          </a:p>
        </p:txBody>
      </p:sp>
      <p:pic>
        <p:nvPicPr>
          <p:cNvPr id="2050" name="Picture 2" descr="C:\Users\SidnevaEN\Desktop\фтто-видео\Северодвинская 13.1 АГ миллион деревьев\IMG_19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3284984"/>
            <a:ext cx="3405675" cy="255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SidnevaEN\Desktop\фтто-видео\Северодвинская 13.1 АГ миллион деревьев\IMG_19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3946" y="3300958"/>
            <a:ext cx="3384377" cy="25382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924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animEffect transition="in" filter="fade">
                                      <p:cBhvr>
                                        <p:cTn id="1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7317</TotalTime>
  <Words>2192</Words>
  <Application>Microsoft Office PowerPoint</Application>
  <PresentationFormat>Экран (4:3)</PresentationFormat>
  <Paragraphs>172</Paragraphs>
  <Slides>51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Солнцестояние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Кузьмина Ольга Игоревна</dc:creator>
  <cp:lastModifiedBy>Сиднева Елена Николаевна</cp:lastModifiedBy>
  <cp:revision>179</cp:revision>
  <cp:lastPrinted>2013-12-19T10:18:44Z</cp:lastPrinted>
  <dcterms:created xsi:type="dcterms:W3CDTF">2013-11-05T12:41:26Z</dcterms:created>
  <dcterms:modified xsi:type="dcterms:W3CDTF">2016-03-15T12:00:15Z</dcterms:modified>
</cp:coreProperties>
</file>